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430" r:id="rId3"/>
    <p:sldId id="469" r:id="rId4"/>
    <p:sldId id="434" r:id="rId5"/>
    <p:sldId id="442" r:id="rId6"/>
    <p:sldId id="444" r:id="rId7"/>
    <p:sldId id="445" r:id="rId8"/>
    <p:sldId id="498" r:id="rId9"/>
    <p:sldId id="446" r:id="rId10"/>
    <p:sldId id="461" r:id="rId11"/>
    <p:sldId id="262" r:id="rId12"/>
    <p:sldId id="451" r:id="rId13"/>
    <p:sldId id="263" r:id="rId14"/>
    <p:sldId id="452" r:id="rId15"/>
    <p:sldId id="454" r:id="rId16"/>
    <p:sldId id="437" r:id="rId17"/>
    <p:sldId id="277" r:id="rId18"/>
    <p:sldId id="280" r:id="rId19"/>
    <p:sldId id="287" r:id="rId20"/>
    <p:sldId id="271" r:id="rId21"/>
    <p:sldId id="273" r:id="rId22"/>
    <p:sldId id="266" r:id="rId23"/>
    <p:sldId id="281" r:id="rId24"/>
    <p:sldId id="269" r:id="rId25"/>
    <p:sldId id="455" r:id="rId26"/>
    <p:sldId id="284" r:id="rId27"/>
    <p:sldId id="265" r:id="rId28"/>
    <p:sldId id="462" r:id="rId29"/>
    <p:sldId id="463" r:id="rId30"/>
    <p:sldId id="499" r:id="rId31"/>
    <p:sldId id="456" r:id="rId32"/>
    <p:sldId id="457" r:id="rId33"/>
    <p:sldId id="460" r:id="rId34"/>
    <p:sldId id="500" r:id="rId35"/>
    <p:sldId id="480" r:id="rId36"/>
    <p:sldId id="505" r:id="rId37"/>
    <p:sldId id="470" r:id="rId38"/>
    <p:sldId id="502" r:id="rId39"/>
    <p:sldId id="483" r:id="rId40"/>
    <p:sldId id="491" r:id="rId41"/>
    <p:sldId id="485" r:id="rId42"/>
    <p:sldId id="492" r:id="rId43"/>
    <p:sldId id="503" r:id="rId44"/>
    <p:sldId id="504" r:id="rId45"/>
    <p:sldId id="471" r:id="rId46"/>
    <p:sldId id="472" r:id="rId47"/>
    <p:sldId id="493" r:id="rId48"/>
    <p:sldId id="494" r:id="rId49"/>
    <p:sldId id="495" r:id="rId50"/>
    <p:sldId id="496" r:id="rId51"/>
    <p:sldId id="497" r:id="rId52"/>
    <p:sldId id="501" r:id="rId53"/>
    <p:sldId id="467" r:id="rId54"/>
    <p:sldId id="4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7217F3-3063-9C4A-9ECD-F320D9CE804A}">
          <p14:sldIdLst>
            <p14:sldId id="257"/>
            <p14:sldId id="430"/>
            <p14:sldId id="469"/>
            <p14:sldId id="434"/>
            <p14:sldId id="442"/>
            <p14:sldId id="444"/>
            <p14:sldId id="445"/>
          </p14:sldIdLst>
        </p14:section>
        <p14:section name="System Design" id="{6885405D-50CA-0A4E-BEF7-955015DB9DF8}">
          <p14:sldIdLst>
            <p14:sldId id="498"/>
            <p14:sldId id="446"/>
            <p14:sldId id="461"/>
            <p14:sldId id="262"/>
            <p14:sldId id="451"/>
            <p14:sldId id="263"/>
          </p14:sldIdLst>
        </p14:section>
        <p14:section name="Analysis on a wire" id="{C5DCD2E8-FADC-384F-8783-00F68358A1EE}">
          <p14:sldIdLst>
            <p14:sldId id="452"/>
            <p14:sldId id="454"/>
            <p14:sldId id="437"/>
            <p14:sldId id="277"/>
            <p14:sldId id="280"/>
            <p14:sldId id="287"/>
          </p14:sldIdLst>
        </p14:section>
        <p14:section name="Analysis on a Coil" id="{DE3362C3-F71B-5147-A1B7-12103525CA10}">
          <p14:sldIdLst>
            <p14:sldId id="271"/>
            <p14:sldId id="273"/>
            <p14:sldId id="266"/>
            <p14:sldId id="281"/>
            <p14:sldId id="269"/>
            <p14:sldId id="455"/>
            <p14:sldId id="284"/>
            <p14:sldId id="265"/>
            <p14:sldId id="462"/>
            <p14:sldId id="463"/>
          </p14:sldIdLst>
        </p14:section>
        <p14:section name="Experimental Validation" id="{B9B7E036-B068-204C-902B-ECD8D67E8A9E}">
          <p14:sldIdLst>
            <p14:sldId id="499"/>
            <p14:sldId id="456"/>
            <p14:sldId id="457"/>
            <p14:sldId id="460"/>
          </p14:sldIdLst>
        </p14:section>
        <p14:section name="Control Strategies" id="{A7B299CD-0DF8-1241-BF52-6A2EDAAFB2FA}">
          <p14:sldIdLst>
            <p14:sldId id="500"/>
            <p14:sldId id="480"/>
            <p14:sldId id="505"/>
            <p14:sldId id="470"/>
            <p14:sldId id="502"/>
            <p14:sldId id="483"/>
            <p14:sldId id="491"/>
            <p14:sldId id="485"/>
            <p14:sldId id="492"/>
            <p14:sldId id="503"/>
            <p14:sldId id="504"/>
            <p14:sldId id="471"/>
            <p14:sldId id="472"/>
            <p14:sldId id="493"/>
            <p14:sldId id="494"/>
            <p14:sldId id="495"/>
            <p14:sldId id="496"/>
            <p14:sldId id="497"/>
          </p14:sldIdLst>
        </p14:section>
        <p14:section name="Future Work" id="{FF189987-44D5-0140-8FD4-2A44A1B9A200}">
          <p14:sldIdLst>
            <p14:sldId id="501"/>
            <p14:sldId id="467"/>
            <p14:sldId id="4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768"/>
  </p:normalViewPr>
  <p:slideViewPr>
    <p:cSldViewPr snapToGrid="0" snapToObjects="1">
      <p:cViewPr varScale="1">
        <p:scale>
          <a:sx n="77" d="100"/>
          <a:sy n="77" d="100"/>
        </p:scale>
        <p:origin x="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er Suhas Pujari" userId="9a93d1f5-96ac-48f9-b219-eeddfa162557" providerId="ADAL" clId="{C9ACBE1E-0C78-4634-A95E-6D2C1703B1DA}"/>
    <pc:docChg chg="undo custSel addSld delSld modSld modSection">
      <pc:chgData name="Sameer Suhas Pujari" userId="9a93d1f5-96ac-48f9-b219-eeddfa162557" providerId="ADAL" clId="{C9ACBE1E-0C78-4634-A95E-6D2C1703B1DA}" dt="2022-06-23T18:27:11.428" v="79" actId="20577"/>
      <pc:docMkLst>
        <pc:docMk/>
      </pc:docMkLst>
      <pc:sldChg chg="delSp modSp mod delAnim">
        <pc:chgData name="Sameer Suhas Pujari" userId="9a93d1f5-96ac-48f9-b219-eeddfa162557" providerId="ADAL" clId="{C9ACBE1E-0C78-4634-A95E-6D2C1703B1DA}" dt="2022-06-23T18:25:36.298" v="12" actId="478"/>
        <pc:sldMkLst>
          <pc:docMk/>
          <pc:sldMk cId="3212899396" sldId="273"/>
        </pc:sldMkLst>
        <pc:picChg chg="del mod">
          <ac:chgData name="Sameer Suhas Pujari" userId="9a93d1f5-96ac-48f9-b219-eeddfa162557" providerId="ADAL" clId="{C9ACBE1E-0C78-4634-A95E-6D2C1703B1DA}" dt="2022-06-23T18:25:36.298" v="12" actId="478"/>
          <ac:picMkLst>
            <pc:docMk/>
            <pc:sldMk cId="3212899396" sldId="273"/>
            <ac:picMk id="5" creationId="{2D52E07C-14A1-5C45-B8FF-E84B46F1BAA1}"/>
          </ac:picMkLst>
        </pc:picChg>
      </pc:sldChg>
      <pc:sldChg chg="delSp mod delAnim">
        <pc:chgData name="Sameer Suhas Pujari" userId="9a93d1f5-96ac-48f9-b219-eeddfa162557" providerId="ADAL" clId="{C9ACBE1E-0C78-4634-A95E-6D2C1703B1DA}" dt="2022-06-23T18:26:31.896" v="15" actId="478"/>
        <pc:sldMkLst>
          <pc:docMk/>
          <pc:sldMk cId="3358223211" sldId="444"/>
        </pc:sldMkLst>
        <pc:picChg chg="del">
          <ac:chgData name="Sameer Suhas Pujari" userId="9a93d1f5-96ac-48f9-b219-eeddfa162557" providerId="ADAL" clId="{C9ACBE1E-0C78-4634-A95E-6D2C1703B1DA}" dt="2022-06-23T18:26:31.896" v="15" actId="478"/>
          <ac:picMkLst>
            <pc:docMk/>
            <pc:sldMk cId="3358223211" sldId="444"/>
            <ac:picMk id="75" creationId="{D39CD599-3C65-B022-2BD9-7ED6EA1DB039}"/>
          </ac:picMkLst>
        </pc:picChg>
        <pc:picChg chg="del">
          <ac:chgData name="Sameer Suhas Pujari" userId="9a93d1f5-96ac-48f9-b219-eeddfa162557" providerId="ADAL" clId="{C9ACBE1E-0C78-4634-A95E-6D2C1703B1DA}" dt="2022-06-23T18:26:31.299" v="14" actId="478"/>
          <ac:picMkLst>
            <pc:docMk/>
            <pc:sldMk cId="3358223211" sldId="444"/>
            <ac:picMk id="76" creationId="{50D948F6-4571-6F4F-2E90-772387DDC5A9}"/>
          </ac:picMkLst>
        </pc:picChg>
      </pc:sldChg>
      <pc:sldChg chg="delSp mod delAnim">
        <pc:chgData name="Sameer Suhas Pujari" userId="9a93d1f5-96ac-48f9-b219-eeddfa162557" providerId="ADAL" clId="{C9ACBE1E-0C78-4634-A95E-6D2C1703B1DA}" dt="2022-06-23T18:25:48.918" v="13" actId="478"/>
        <pc:sldMkLst>
          <pc:docMk/>
          <pc:sldMk cId="3261314371" sldId="457"/>
        </pc:sldMkLst>
        <pc:picChg chg="del">
          <ac:chgData name="Sameer Suhas Pujari" userId="9a93d1f5-96ac-48f9-b219-eeddfa162557" providerId="ADAL" clId="{C9ACBE1E-0C78-4634-A95E-6D2C1703B1DA}" dt="2022-06-23T18:25:48.918" v="13" actId="478"/>
          <ac:picMkLst>
            <pc:docMk/>
            <pc:sldMk cId="3261314371" sldId="457"/>
            <ac:picMk id="4" creationId="{97855CF5-B6D0-8C32-70DC-3B42572D9ABC}"/>
          </ac:picMkLst>
        </pc:picChg>
        <pc:picChg chg="del">
          <ac:chgData name="Sameer Suhas Pujari" userId="9a93d1f5-96ac-48f9-b219-eeddfa162557" providerId="ADAL" clId="{C9ACBE1E-0C78-4634-A95E-6D2C1703B1DA}" dt="2022-06-23T18:23:38.401" v="2" actId="478"/>
          <ac:picMkLst>
            <pc:docMk/>
            <pc:sldMk cId="3261314371" sldId="457"/>
            <ac:picMk id="5" creationId="{7A813FF6-8A47-C1B2-6188-334C4CDF1A24}"/>
          </ac:picMkLst>
        </pc:picChg>
        <pc:picChg chg="del">
          <ac:chgData name="Sameer Suhas Pujari" userId="9a93d1f5-96ac-48f9-b219-eeddfa162557" providerId="ADAL" clId="{C9ACBE1E-0C78-4634-A95E-6D2C1703B1DA}" dt="2022-06-23T18:23:36.013" v="1" actId="478"/>
          <ac:picMkLst>
            <pc:docMk/>
            <pc:sldMk cId="3261314371" sldId="457"/>
            <ac:picMk id="7" creationId="{36832A73-021E-F856-6E24-4254F7114CD8}"/>
          </ac:picMkLst>
        </pc:picChg>
      </pc:sldChg>
      <pc:sldChg chg="delSp mod delAnim">
        <pc:chgData name="Sameer Suhas Pujari" userId="9a93d1f5-96ac-48f9-b219-eeddfa162557" providerId="ADAL" clId="{C9ACBE1E-0C78-4634-A95E-6D2C1703B1DA}" dt="2022-06-23T18:23:34.020" v="0" actId="478"/>
        <pc:sldMkLst>
          <pc:docMk/>
          <pc:sldMk cId="2011823698" sldId="460"/>
        </pc:sldMkLst>
        <pc:picChg chg="del">
          <ac:chgData name="Sameer Suhas Pujari" userId="9a93d1f5-96ac-48f9-b219-eeddfa162557" providerId="ADAL" clId="{C9ACBE1E-0C78-4634-A95E-6D2C1703B1DA}" dt="2022-06-23T18:23:34.020" v="0" actId="478"/>
          <ac:picMkLst>
            <pc:docMk/>
            <pc:sldMk cId="2011823698" sldId="460"/>
            <ac:picMk id="12" creationId="{90CABBFF-6D86-C08F-925F-454B9CA35E5E}"/>
          </ac:picMkLst>
        </pc:picChg>
      </pc:sldChg>
      <pc:sldChg chg="modSp mod">
        <pc:chgData name="Sameer Suhas Pujari" userId="9a93d1f5-96ac-48f9-b219-eeddfa162557" providerId="ADAL" clId="{C9ACBE1E-0C78-4634-A95E-6D2C1703B1DA}" dt="2022-06-23T18:27:11.428" v="79" actId="20577"/>
        <pc:sldMkLst>
          <pc:docMk/>
          <pc:sldMk cId="3956595273" sldId="488"/>
        </pc:sldMkLst>
        <pc:spChg chg="mod">
          <ac:chgData name="Sameer Suhas Pujari" userId="9a93d1f5-96ac-48f9-b219-eeddfa162557" providerId="ADAL" clId="{C9ACBE1E-0C78-4634-A95E-6D2C1703B1DA}" dt="2022-06-23T18:27:11.428" v="79" actId="20577"/>
          <ac:spMkLst>
            <pc:docMk/>
            <pc:sldMk cId="3956595273" sldId="488"/>
            <ac:spMk id="2" creationId="{5385A242-1610-87C7-49BA-32A425F213DA}"/>
          </ac:spMkLst>
        </pc:spChg>
      </pc:sldChg>
      <pc:sldChg chg="delSp mod delAnim">
        <pc:chgData name="Sameer Suhas Pujari" userId="9a93d1f5-96ac-48f9-b219-eeddfa162557" providerId="ADAL" clId="{C9ACBE1E-0C78-4634-A95E-6D2C1703B1DA}" dt="2022-06-23T18:23:53.289" v="4" actId="478"/>
        <pc:sldMkLst>
          <pc:docMk/>
          <pc:sldMk cId="3705295078" sldId="493"/>
        </pc:sldMkLst>
        <pc:picChg chg="del">
          <ac:chgData name="Sameer Suhas Pujari" userId="9a93d1f5-96ac-48f9-b219-eeddfa162557" providerId="ADAL" clId="{C9ACBE1E-0C78-4634-A95E-6D2C1703B1DA}" dt="2022-06-23T18:23:53.289" v="4" actId="478"/>
          <ac:picMkLst>
            <pc:docMk/>
            <pc:sldMk cId="3705295078" sldId="493"/>
            <ac:picMk id="16" creationId="{1BE21BAD-9F7F-620D-50B4-C54F6B311BED}"/>
          </ac:picMkLst>
        </pc:picChg>
      </pc:sldChg>
      <pc:sldChg chg="delSp add del mod delAnim">
        <pc:chgData name="Sameer Suhas Pujari" userId="9a93d1f5-96ac-48f9-b219-eeddfa162557" providerId="ADAL" clId="{C9ACBE1E-0C78-4634-A95E-6D2C1703B1DA}" dt="2022-06-23T18:23:57.587" v="7" actId="478"/>
        <pc:sldMkLst>
          <pc:docMk/>
          <pc:sldMk cId="2089819769" sldId="494"/>
        </pc:sldMkLst>
        <pc:picChg chg="del">
          <ac:chgData name="Sameer Suhas Pujari" userId="9a93d1f5-96ac-48f9-b219-eeddfa162557" providerId="ADAL" clId="{C9ACBE1E-0C78-4634-A95E-6D2C1703B1DA}" dt="2022-06-23T18:23:57.587" v="7" actId="478"/>
          <ac:picMkLst>
            <pc:docMk/>
            <pc:sldMk cId="2089819769" sldId="494"/>
            <ac:picMk id="10" creationId="{500E0B44-4FA0-ABA8-E55D-ACCF2AC9BC03}"/>
          </ac:picMkLst>
        </pc:picChg>
      </pc:sldChg>
      <pc:sldChg chg="delSp mod delAnim">
        <pc:chgData name="Sameer Suhas Pujari" userId="9a93d1f5-96ac-48f9-b219-eeddfa162557" providerId="ADAL" clId="{C9ACBE1E-0C78-4634-A95E-6D2C1703B1DA}" dt="2022-06-23T18:23:59.545" v="8" actId="478"/>
        <pc:sldMkLst>
          <pc:docMk/>
          <pc:sldMk cId="3746009742" sldId="495"/>
        </pc:sldMkLst>
        <pc:picChg chg="del">
          <ac:chgData name="Sameer Suhas Pujari" userId="9a93d1f5-96ac-48f9-b219-eeddfa162557" providerId="ADAL" clId="{C9ACBE1E-0C78-4634-A95E-6D2C1703B1DA}" dt="2022-06-23T18:23:59.545" v="8" actId="478"/>
          <ac:picMkLst>
            <pc:docMk/>
            <pc:sldMk cId="3746009742" sldId="495"/>
            <ac:picMk id="10" creationId="{237E24A7-B8DA-1F71-8E72-9AF3E4DE4EB2}"/>
          </ac:picMkLst>
        </pc:picChg>
      </pc:sldChg>
      <pc:sldChg chg="delSp mod delAnim">
        <pc:chgData name="Sameer Suhas Pujari" userId="9a93d1f5-96ac-48f9-b219-eeddfa162557" providerId="ADAL" clId="{C9ACBE1E-0C78-4634-A95E-6D2C1703B1DA}" dt="2022-06-23T18:24:01.053" v="9" actId="478"/>
        <pc:sldMkLst>
          <pc:docMk/>
          <pc:sldMk cId="2920583406" sldId="496"/>
        </pc:sldMkLst>
        <pc:picChg chg="del">
          <ac:chgData name="Sameer Suhas Pujari" userId="9a93d1f5-96ac-48f9-b219-eeddfa162557" providerId="ADAL" clId="{C9ACBE1E-0C78-4634-A95E-6D2C1703B1DA}" dt="2022-06-23T18:24:01.053" v="9" actId="478"/>
          <ac:picMkLst>
            <pc:docMk/>
            <pc:sldMk cId="2920583406" sldId="496"/>
            <ac:picMk id="10" creationId="{E9E223C5-301F-9027-720C-9B6943311CDF}"/>
          </ac:picMkLst>
        </pc:picChg>
      </pc:sldChg>
      <pc:sldChg chg="delSp mod delAnim">
        <pc:chgData name="Sameer Suhas Pujari" userId="9a93d1f5-96ac-48f9-b219-eeddfa162557" providerId="ADAL" clId="{C9ACBE1E-0C78-4634-A95E-6D2C1703B1DA}" dt="2022-06-23T18:24:37.346" v="10" actId="478"/>
        <pc:sldMkLst>
          <pc:docMk/>
          <pc:sldMk cId="1340441592" sldId="497"/>
        </pc:sldMkLst>
        <pc:picChg chg="del">
          <ac:chgData name="Sameer Suhas Pujari" userId="9a93d1f5-96ac-48f9-b219-eeddfa162557" providerId="ADAL" clId="{C9ACBE1E-0C78-4634-A95E-6D2C1703B1DA}" dt="2022-06-23T18:24:37.346" v="10" actId="478"/>
          <ac:picMkLst>
            <pc:docMk/>
            <pc:sldMk cId="1340441592" sldId="497"/>
            <ac:picMk id="14" creationId="{51654FFF-8F1D-15FC-4568-5B811CAD5F28}"/>
          </ac:picMkLst>
        </pc:picChg>
      </pc:sldChg>
      <pc:sldChg chg="delSp mod delAnim">
        <pc:chgData name="Sameer Suhas Pujari" userId="9a93d1f5-96ac-48f9-b219-eeddfa162557" providerId="ADAL" clId="{C9ACBE1E-0C78-4634-A95E-6D2C1703B1DA}" dt="2022-06-23T18:23:45.417" v="3" actId="478"/>
        <pc:sldMkLst>
          <pc:docMk/>
          <pc:sldMk cId="2282804556" sldId="505"/>
        </pc:sldMkLst>
        <pc:picChg chg="del">
          <ac:chgData name="Sameer Suhas Pujari" userId="9a93d1f5-96ac-48f9-b219-eeddfa162557" providerId="ADAL" clId="{C9ACBE1E-0C78-4634-A95E-6D2C1703B1DA}" dt="2022-06-23T18:23:45.417" v="3" actId="478"/>
          <ac:picMkLst>
            <pc:docMk/>
            <pc:sldMk cId="2282804556" sldId="505"/>
            <ac:picMk id="16" creationId="{88B9DAD2-3456-0A41-F580-66718C9C684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teja\Desktop\Smart%20Manufacturing\Major%20Project\8mmx1mm%20Magnet%20Fiel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Field generated by Coil I = 0.3 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6160569738221759E-2"/>
          <c:y val="0.12038618255563369"/>
          <c:w val="0.89833573315114679"/>
          <c:h val="0.72330198923634725"/>
        </c:manualLayout>
      </c:layout>
      <c:scatterChart>
        <c:scatterStyle val="lineMarker"/>
        <c:varyColors val="0"/>
        <c:ser>
          <c:idx val="0"/>
          <c:order val="0"/>
          <c:tx>
            <c:strRef>
              <c:f>Sheet2!$C$1</c:f>
              <c:strCache>
                <c:ptCount val="1"/>
                <c:pt idx="0">
                  <c:v>Theoretical Field (Z = 0.75mm)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Sheet2!$A$2:$A$16</c:f>
              <c:numCache>
                <c:formatCode>General</c:formatCode>
                <c:ptCount val="15"/>
                <c:pt idx="0">
                  <c:v>-7</c:v>
                </c:pt>
                <c:pt idx="1">
                  <c:v>-6</c:v>
                </c:pt>
                <c:pt idx="2">
                  <c:v>-5</c:v>
                </c:pt>
                <c:pt idx="3">
                  <c:v>-4</c:v>
                </c:pt>
                <c:pt idx="4">
                  <c:v>-3</c:v>
                </c:pt>
                <c:pt idx="5">
                  <c:v>-2</c:v>
                </c:pt>
                <c:pt idx="6">
                  <c:v>-1</c:v>
                </c:pt>
                <c:pt idx="7">
                  <c:v>0</c:v>
                </c:pt>
                <c:pt idx="8">
                  <c:v>1</c:v>
                </c:pt>
                <c:pt idx="9">
                  <c:v>2</c:v>
                </c:pt>
                <c:pt idx="10">
                  <c:v>3</c:v>
                </c:pt>
                <c:pt idx="11">
                  <c:v>4</c:v>
                </c:pt>
                <c:pt idx="12">
                  <c:v>5</c:v>
                </c:pt>
                <c:pt idx="13">
                  <c:v>6</c:v>
                </c:pt>
                <c:pt idx="14">
                  <c:v>7</c:v>
                </c:pt>
              </c:numCache>
            </c:numRef>
          </c:xVal>
          <c:yVal>
            <c:numRef>
              <c:f>Sheet2!$C$2:$C$16</c:f>
              <c:numCache>
                <c:formatCode>General</c:formatCode>
                <c:ptCount val="15"/>
                <c:pt idx="0">
                  <c:v>-0.5</c:v>
                </c:pt>
                <c:pt idx="1">
                  <c:v>-0.76</c:v>
                </c:pt>
                <c:pt idx="2">
                  <c:v>-1.1000000000000001</c:v>
                </c:pt>
                <c:pt idx="3">
                  <c:v>-0.36</c:v>
                </c:pt>
                <c:pt idx="4">
                  <c:v>2.33</c:v>
                </c:pt>
                <c:pt idx="5">
                  <c:v>5.25</c:v>
                </c:pt>
                <c:pt idx="6">
                  <c:v>8.1999999999999993</c:v>
                </c:pt>
                <c:pt idx="7">
                  <c:v>9.8800000000000008</c:v>
                </c:pt>
                <c:pt idx="8">
                  <c:v>8.1999999999999993</c:v>
                </c:pt>
                <c:pt idx="9">
                  <c:v>5.25</c:v>
                </c:pt>
                <c:pt idx="10">
                  <c:v>2.33</c:v>
                </c:pt>
                <c:pt idx="11">
                  <c:v>-0.36</c:v>
                </c:pt>
                <c:pt idx="12">
                  <c:v>-1.1000000000000001</c:v>
                </c:pt>
                <c:pt idx="13">
                  <c:v>-0.76</c:v>
                </c:pt>
                <c:pt idx="14">
                  <c:v>-0.5</c:v>
                </c:pt>
              </c:numCache>
            </c:numRef>
          </c:yVal>
          <c:smooth val="0"/>
          <c:extLst>
            <c:ext xmlns:c16="http://schemas.microsoft.com/office/drawing/2014/chart" uri="{C3380CC4-5D6E-409C-BE32-E72D297353CC}">
              <c16:uniqueId val="{00000000-DC05-7E42-A5E5-00896E00DB42}"/>
            </c:ext>
          </c:extLst>
        </c:ser>
        <c:ser>
          <c:idx val="1"/>
          <c:order val="1"/>
          <c:tx>
            <c:strRef>
              <c:f>Sheet2!$I$1</c:f>
              <c:strCache>
                <c:ptCount val="1"/>
                <c:pt idx="0">
                  <c:v>Experimental Field (Z = 0.75mm)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Sheet2!$A$2:$A$16</c:f>
              <c:numCache>
                <c:formatCode>General</c:formatCode>
                <c:ptCount val="15"/>
                <c:pt idx="0">
                  <c:v>-7</c:v>
                </c:pt>
                <c:pt idx="1">
                  <c:v>-6</c:v>
                </c:pt>
                <c:pt idx="2">
                  <c:v>-5</c:v>
                </c:pt>
                <c:pt idx="3">
                  <c:v>-4</c:v>
                </c:pt>
                <c:pt idx="4">
                  <c:v>-3</c:v>
                </c:pt>
                <c:pt idx="5">
                  <c:v>-2</c:v>
                </c:pt>
                <c:pt idx="6">
                  <c:v>-1</c:v>
                </c:pt>
                <c:pt idx="7">
                  <c:v>0</c:v>
                </c:pt>
                <c:pt idx="8">
                  <c:v>1</c:v>
                </c:pt>
                <c:pt idx="9">
                  <c:v>2</c:v>
                </c:pt>
                <c:pt idx="10">
                  <c:v>3</c:v>
                </c:pt>
                <c:pt idx="11">
                  <c:v>4</c:v>
                </c:pt>
                <c:pt idx="12">
                  <c:v>5</c:v>
                </c:pt>
                <c:pt idx="13">
                  <c:v>6</c:v>
                </c:pt>
                <c:pt idx="14">
                  <c:v>7</c:v>
                </c:pt>
              </c:numCache>
            </c:numRef>
          </c:xVal>
          <c:yVal>
            <c:numRef>
              <c:f>Sheet2!$I$2:$I$16</c:f>
              <c:numCache>
                <c:formatCode>General</c:formatCode>
                <c:ptCount val="15"/>
                <c:pt idx="0">
                  <c:v>-0.66666666666666663</c:v>
                </c:pt>
                <c:pt idx="1">
                  <c:v>-1</c:v>
                </c:pt>
                <c:pt idx="2">
                  <c:v>-1.3333333333333333</c:v>
                </c:pt>
                <c:pt idx="3">
                  <c:v>0</c:v>
                </c:pt>
                <c:pt idx="4">
                  <c:v>3</c:v>
                </c:pt>
                <c:pt idx="5">
                  <c:v>6</c:v>
                </c:pt>
                <c:pt idx="6">
                  <c:v>9.3333333333333339</c:v>
                </c:pt>
                <c:pt idx="7">
                  <c:v>10</c:v>
                </c:pt>
                <c:pt idx="8">
                  <c:v>9</c:v>
                </c:pt>
                <c:pt idx="9">
                  <c:v>6</c:v>
                </c:pt>
                <c:pt idx="10">
                  <c:v>3</c:v>
                </c:pt>
                <c:pt idx="11">
                  <c:v>0</c:v>
                </c:pt>
                <c:pt idx="12">
                  <c:v>-1</c:v>
                </c:pt>
                <c:pt idx="13">
                  <c:v>-0.66666666666666663</c:v>
                </c:pt>
                <c:pt idx="14">
                  <c:v>-0.33333333333333331</c:v>
                </c:pt>
              </c:numCache>
            </c:numRef>
          </c:yVal>
          <c:smooth val="0"/>
          <c:extLst>
            <c:ext xmlns:c16="http://schemas.microsoft.com/office/drawing/2014/chart" uri="{C3380CC4-5D6E-409C-BE32-E72D297353CC}">
              <c16:uniqueId val="{00000001-DC05-7E42-A5E5-00896E00DB42}"/>
            </c:ext>
          </c:extLst>
        </c:ser>
        <c:dLbls>
          <c:showLegendKey val="0"/>
          <c:showVal val="0"/>
          <c:showCatName val="0"/>
          <c:showSerName val="0"/>
          <c:showPercent val="0"/>
          <c:showBubbleSize val="0"/>
        </c:dLbls>
        <c:axId val="1034619472"/>
        <c:axId val="1034621120"/>
      </c:scatterChart>
      <c:valAx>
        <c:axId val="1034619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4621120"/>
        <c:crosses val="autoZero"/>
        <c:crossBetween val="midCat"/>
      </c:valAx>
      <c:valAx>
        <c:axId val="103462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46194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3:43:47.311"/>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27:49.737"/>
    </inkml:context>
    <inkml:brush xml:id="br0">
      <inkml:brushProperty name="width" value="0.2" units="cm"/>
      <inkml:brushProperty name="height" value="0.2" units="cm"/>
      <inkml:brushProperty name="color" value="#F0F0F0"/>
    </inkml:brush>
  </inkml:definitions>
  <inkml:trace contextRef="#ctx0" brushRef="#br0">213 34 24575,'36'0'0,"3"0"0,-9 0 0,14 0 0,-14 0 0,7 0 0,-6 0-3277,-10 0 0,-10 0 3047,1 0 230,-10 0 0,4 0 0,0 0 0,-1 0 0,1 0 0,-1 0 3276,16 0 0,22 0-3044,23 0-232,18 0 0,-1 0 0,-9 0 0,-21 0 0,-16 0 0,-15 0 0,-10 0 0,-6 3 0,-1-1 0,-3 3 0,1 1 0,0 0 0,0 1 0,-1-1 0,0-1 0,-2 0 0,4-1 0,0 2 0,1-4 0,1 4 0,-3-3 0,0 3 0,-2 0 0,-1 2 0,0-2 0,0 0 0,-3-3 0,-4 0 0,1-2 0,-8-1 0,5 0 0,-4 0 0,2 0 0,1 0 0,3 0 0,-2 0 0,3 0 0,-3 0 0,1 0 0,0 0 0,-1 0 0,-3 0 0,2 0 0,-1 0 0,-1 0 0,2 0 0,-4 0 0,4 0 0,-2 0 0,1 0 0,1 0 0,-2 0 0,4-4 0,-2 3 0,3-7 0,-3 5 0,3-4 0,-1 2 0,-1 1 0,2 0 0,0-1 0,1 3 0,4-4 0,-5 4 0,4-1 0,-6-2 0,0 4 0,1-4 0,1 4 0,-1-2 0,4 1 0,-3-1 0,4-1 0,-4 3 0,-7-3 0,-19 2 0,-25-1 0,-10 0 0,-1 0 0,15 3 0,23-4 0,16 1 0,8-4 0,9 2 0,-4 1 0,0-3 0,0 3 0,-1-2 0,-3 3 0,2 2 0,-4 1 0,2 0 0,-1 0 0,-2 0 0,-7 0 0,-26 0 0,18 0 0,-41 0 0,30 0 0,-14 0 0,19 0 0,18 3 0,7 5 0,5 4 0,0-3 0,3 5 0,3-3 0,3 2 0,1 5 0,-4-8 0,3 0 0,-4-7 0,3-3 0,-4 0 0,3 0 0,-3 0 0,2 0 0,1 0 0,-2 0 0,1-2 0,0 0 0,0-1 0,2-2 0,1 3 0,4-1 0,-2 2 0,7 1 0,-3 0 0,4 0 0,1 0 0,0 0 0,-3 0 0,0 0 0,-3 0 0,0 0 0,-2 0 0,-1 0 0,-3 3 0,1-1 0,-4 1 0,3-1 0,-7 2 0,5-3 0,0 3 0,-2-4 0,4 0 0,-3 0 0,3 0 0,-3 0 0,1 0 0,0 0 0,2 0 0,3 0 0,-2 0 0,0 0 0,0 0 0,1 0 0,-1 0 0,0 1 0,0 4 0,-1 0 0,-2 0 0,1-2 0,-5-3 0,5 0 0,-2 0 0,0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36:56.783"/>
    </inkml:context>
    <inkml:brush xml:id="br0">
      <inkml:brushProperty name="width" value="0.2" units="cm"/>
      <inkml:brushProperty name="height" value="0.2" units="cm"/>
      <inkml:brushProperty name="color" value="#F0F0F0"/>
    </inkml:brush>
  </inkml:definitions>
  <inkml:trace contextRef="#ctx0" brushRef="#br0">690 32 24575,'-38'0'0,"-5"0"0,-2 0 0,12 0 0,2 0 0,7 0 0,-8 0 0,0 0 0,4 0 0,-4 0 0,-1 0 0,-1 0 0,-1 0 0,5 0 0,0 0 0,8 0 0,3 0 0,11-3 0,-1 2 0,5-2 0,-2 2 0,1-2 0,0 2 0,-2-2 0,-4 3 0,-2 0 0,-3 0 0,2 0 0,3 0 0,4-4 0,1 3 0,2-3 0,-2 4 0,0 0 0,0-3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43:18.748"/>
    </inkml:context>
    <inkml:brush xml:id="br0">
      <inkml:brushProperty name="width" value="0.2" units="cm"/>
      <inkml:brushProperty name="height" value="0.2" units="cm"/>
      <inkml:brushProperty name="color" value="#F0F0F0"/>
    </inkml:brush>
  </inkml:definitions>
  <inkml:trace contextRef="#ctx0" brushRef="#br0">1 28 24575,'30'0'0,"-1"1"0,-14 0 0,5 3 0,-11-3 0,5 3 0,-6-4 0,-2 0 0,-1 0 0,5 1 0,11 0 0,13 2 0,-10-1 0,13 1 0,-19-1 0,6 1 0,-10 0 0,-8-3 0,-2 1 0,13-1 0,10 1 0,15-1 0,-13 0 0,9 0 0,-21 0 0,7 0 0,-9 0 0,-9 0 0,-2 0 0,11 0 0,-8 0 0,31 0 0,-4 0 0,16 0 0,-2 0 0,-13 0 0,-7 0 0,-12 0 0,-4 0 0,-5 0 0,-4 0 0,11 0 0,7 0 0,17 0 0,-12 0 0,15 0 0,-22 0 0,9 0 0,-12 0 0,-7 0 0,-4 0 0,9-2 0,3-1 0,20-1 0,-18 1 0,18-1 0,-22 2 0,6-1 0,-9 2 0,-7 1 0,-2-1 0,9-1 0,1 0 0,21 1 0,-18 0 0,19-1 0,-19 2 0,7-2 0,-9 0 0,-7 2 0,-3-1 0,9 1 0,0 0 0,18 0 0,-9 0 0,5 0 0,-14 0 0,-2 0 0,-7 0 0,0 0 0,7-2 0,2 2 0,16-1 0,-14 1 0,13 0 0,-17 0 0,5 0 0,-6 0 0,-6 0 0,0 0 0,3 0 0,5 0 0,7 0 0,6 0 0,-3 0 0,-4 0 0,-4 0 0,-7 0 0,-3 0 0,12 0 0,-1 0 0,22 0 0,-6 0 0,2 0 0,-13 0 0,-8 0 0,-3-1 0,2 0 0,5 0 0,16-1 0,-1 1 0,4-2 0,-13 2 0,-7-1 0,-8 2 0,1-1 0,6 1 0,7-2 0,16 0 0,-4 0 0,4 1 0,-18 1 0,-4 0 0,-11 0 0,0 0 0,8 0 0,0 0 0,17 0 0,-8 0 0,1 0 0,-10 0 0,-2 0 0,-5 0 0,1 0 0,6 0 0,1 0 0,7 0 0,-5 0 0,-2 0 0,-1 0 0,1 0 0,16 0 0,-2 0 0,6 0 0,-3 0 0,-8 0 0,-1 0 0,-7 0 0,5 0 0,-1 0 0,18 0 0,-4 0 0,5 0 0,-7 0 0,-3 0 0,-5 2 0,1-2 0,-3 3 0,3-1 0,4 2 0,-1 0 0,-3-2 0,-7 2 0,-6-4 0,-5 1 0,11 1 0,9 1 0,8 1 0,9 1 0,-7 0 0,-5-1 0,-9-1 0,-5-2 0,1 2 0,5-2 0,9 2 0,-1 0 0,6 2 0,-11-2 0,-1 0 0,-10-3 0,-4 0 0,-2 0 0,2 0 0,0 1 0,8 0 0,-2 0 0,1-1 0,-5 0 0,-4 0 0,-4 0 0,1 0 0,7 0 0,4 0 0,11 2 0,-2-1 0,-3 0 0,-5 0 0,-2-1 0,0 0 0,6 0 0,10 0 0,-5 0 0,5 0 0,-14 0 0,-4 0 0,-4 0 0,1 0 0,6 0 0,1 0 0,0 0 0,-3 0 0,-7 0 0,-3 0 0,-17 2 0,8-1 0,-10 1 0,14-2 0,-1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43:20.090"/>
    </inkml:context>
    <inkml:brush xml:id="br0">
      <inkml:brushProperty name="width" value="0.2" units="cm"/>
      <inkml:brushProperty name="height" value="0.2" units="cm"/>
      <inkml:brushProperty name="color" value="#F0F0F0"/>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55:39.565"/>
    </inkml:context>
    <inkml:brush xml:id="br0">
      <inkml:brushProperty name="width" value="0.2" units="cm"/>
      <inkml:brushProperty name="height" value="0.2" units="cm"/>
      <inkml:brushProperty name="color" value="#F0F0F0"/>
    </inkml:brush>
  </inkml:definitions>
  <inkml:trace contextRef="#ctx0" brushRef="#br0">566 13 24575,'-60'0'0,"-3"0"0,23 0 0,11 0 0,10 0 0,16 0 0,-4 0 0,1 0 0,-8 0 0,-11 0 0,-12 0 0,-7 0 0,3 0 0,4 0 0,15 0 0,6 0 0,9 0 0,1-3 0,2 1 0,-1-1 0,-6 2 0,4 1 0,-14 0 0,11-2 0,-7 2 0,8-2 0,5 2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5:41:11.517"/>
    </inkml:context>
    <inkml:brush xml:id="br0">
      <inkml:brushProperty name="width" value="0.2" units="cm"/>
      <inkml:brushProperty name="height" value="0.2" units="cm"/>
      <inkml:brushProperty name="color" value="#F0F0F0"/>
    </inkml:brush>
  </inkml:definitions>
  <inkml:trace contextRef="#ctx0" brushRef="#br0">3851 32 24575,'-81'0'0,"37"0"0,-42 0 0,59 0 0,7 0 0,10 0 0,4 0 0,3 0 0,-8 0 0,-9 0 0,-17 3 0,-5 0 0,-6 1 0,9-3 0,3 0 0,8-1 0,3 0 0,6 0 0,3 0 0,7 0 0,3 0 0,3 0 0,-4 0 0,-6 0 0,-10 0 0,-9 0 0,-9 0 0,0 0 0,1 0 0,9 0 0,6 0 0,8 0 0,6 0 0,5 0 0,4 0 0,-5-1 0,3 0 0,-4 0 0,-6 1 0,-11 1 0,-18 3 0,-14 1 0,-3 3 0,-2-3 0,9-1 0,7-3 0,9 0 0,12-1 0,7-1 0,9 0 0,2-1 0,5 0 0,-1-4 0,2 2 0,0-3 0,0 1 0,-1 3 0,-1-3 0,-1 2 0,1-1 0,-2 2 0,2 0 0,-3 2 0,1 0 0,-4 1 0,-10 2 0,-6-1 0,-13 1 0,1 1 0,2-2 0,11 0 0,11-1 0,7 0 0,3 0 0,-3 1 0,-8 0 0,-14 0 0,8-1 0,-22 0 0,16 0 0,-9 0 0,9 0 0,13 0 0,7 0 0,3 0 0,-3 0 0,-10 0 0,-18 0 0,10 0 0,-21 0 0,12 0 0,-7 0 0,5 0 0,15 0 0,11 0 0,4 0 0,-1 0 0,-4 0 0,-8 1 0,-4 2 0,0-2 0,5 0 0,6-1 0,5 0 0,4-3 0,1-3 0,1 0 0,0-1 0,-3 4 0,-1-1 0,-1 1 0,0 2 0,1 7 0,-4-3 0,-6 5 0,-9-5 0,-7 0 0,-1 0 0,6-1 0,6 0 0,9-2 0,6 1 0,0 0 0,-7-1 0,-18 0 0,11 1 0,-27 2 0,23-1 0,-13 3 0,12-3 0,8-1 0,9-1 0,3 0 0,-9 0 0,-9 0 0,-18 2 0,12-2 0,-20 2 0,15-2 0,-14 0 0,5 0 0,12 0 0,11 0 0,8 0 0,4 0 0,3 0 0,-3 0 0,-3 0 0,-8 0 0,-6 2 0,-5-2 0,2 1 0,-1-1 0,6 0 0,0 0 0,2 0 0,1 0 0,-1 0 0,2 0 0,-1 0 0,2 0 0,-1 0 0,0 0 0,2 0 0,-2 0 0,4-1 0,-2 0 0,3 1 0,-1 0 0,2-2 0,-1 2 0,-1-1 0,1 1 0,-2 0 0,-2 0 0,-1 0 0,-3 0 0,-1-1 0,-2 0 0,-2-2 0,-1 0 0,1-2 0,2 1 0,1 0 0,5 0 0,0 2 0,4-1 0,2 3 0,3-1 0,3 1 0,1 0 0,-4 0 0,2 0 0,-4 0 0,2 0 0,2 0 0,2 0 0,-1 0 0,-3 0 0,0 0 0,-2 0 0,2 0 0,-1 0 0,1 0 0,0 0 0,0 0 0,1 0 0,0 0 0,3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43:55.958"/>
    </inkml:context>
    <inkml:brush xml:id="br0">
      <inkml:brushProperty name="width" value="0.2" units="cm"/>
      <inkml:brushProperty name="height" value="0.2" units="cm"/>
      <inkml:brushProperty name="color" value="#F0F0F0"/>
    </inkml:brush>
  </inkml:definitions>
  <inkml:trace contextRef="#ctx0" brushRef="#br0">2379 63 24575,'-27'0'0,"-4"0"0,0 0 0,10 0 0,5 0 0,9 0 0,1 0 0,-1 0 0,2 0 0,-8 0 0,5 0 0,-24 0 0,3 0 0,-18 0 0,9 0 0,8 0 0,14 0 0,7 0 0,5 0 0,3-8 0,1 5 0,0-6 0,-6 6 0,2 2 0,-5 0 0,3 3 0,3-1 0,-4 3 0,-2-3 0,-15 1 0,-8-1 0,-13 0 0,2-1 0,9 0 0,12 0 0,9 0 0,9 0 0,1 0 0,-6 0 0,1 0 0,-8 0 0,-1 0 0,0 0 0,-1 0 0,3 0 0,6 0 0,2 0 0,4 0 0,-11 0 0,3 0 0,-11 0 0,9 0 0,-1 0 0,2 0 0,1 0 0,-2 0 0,3 0 0,-2 0 0,1 0 0,1 0 0,-1 0 0,-2 0 0,-1 0 0,-12 3 0,2-1 0,-3 3 0,7-3 0,7-1 0,6 0 0,2-1 0,-2 0 0,-4 0 0,-6 0 0,-5 0 0,1 0 0,2 0 0,5 1 0,6 0 0,4 0 0,-8-1 0,1 0 0,-13 1 0,-4 1 0,-12 0 0,-4 0 0,-3-2 0,4 0 0,8 0 0,3 0 0,6 0 0,-2 0 0,0 0 0,-1 0 0,-1-2 0,4 2 0,2-4 0,3 3 0,1-3 0,5 3 0,2-2 0,5 2 0,2 0 0,1 1 0,-2 0 0,-10-1 0,-5 0 0,-5-2 0,-1 2 0,7-2 0,7 3 0,6-3 0,1 3 0,-2-1 0,-10-1 0,-8 1 0,-6-3 0,0 1 0,5-1 0,1 0 0,2 0 0,-3 1 0,4-1 0,-1 1 0,6 0 0,4 1 0,7 0 0,2 1 0,2 0 0,-9 0 0,-1 1 0,-10 0 0,4 0 0,4 0 0,5 0 0,7-1 0,0 0 0,18 3 0,-11-2 0,12 5 0,-13-5 0,0 1 0,5 1 0,-2-2 0,3 1 0,-4-1 0,1 0 0,2 0 0,-1 0 0,0 0 0,0 0 0,-1 0 0,1 0 0,0 0 0,-1 0 0,3 0 0,-4 0 0,2 0 0,0 0 0,-1 0 0,2 0 0,-3 0 0,2 0 0,1 0 0,-1 0 0,0 0 0,-1 2 0,-1-1 0,2 2 0,2-2 0,-3 2 0,-1-1 0,-18 0 0,8 0 0,-13-2 0,14 0 0,1 0 0,-3 2 0,4-1 0,-6 0 0,5 0 0,-3 0 0,1-1 0,-2 0 0,2 0 0,-1 0 0,2 0 0,0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44:09.023"/>
    </inkml:context>
    <inkml:brush xml:id="br0">
      <inkml:brushProperty name="width" value="0.2" units="cm"/>
      <inkml:brushProperty name="height" value="0.2" units="cm"/>
      <inkml:brushProperty name="color" value="#F0F0F0"/>
    </inkml:brush>
  </inkml:definitions>
  <inkml:trace contextRef="#ctx0" brushRef="#br0">2424 116 24575,'-41'0'0,"-14"0"0,26 0 0,-27 0 0,29 0 0,-11 0 0,11 0 0,12 0 0,8 0 0,2 0 0,-2 0 0,-7 0 0,-2 0 0,-3 0 0,7 0 0,3 0 0,5 0 0,-1 0 0,-9 0 0,-14 0 0,-11 0 0,-9 0 0,5 0 0,11 0 0,12 0 0,11 0 0,4 0 0,2 0 0,-16 0 0,10 0 0,-25 0 0,13 0 0,-8-1 0,9 0 0,9 0 0,6-1 0,2 2 0,-10-1 0,-6 0 0,-16 0 0,-2-2 0,1 1 0,10-1 0,8 1 0,10 1 0,4 0 0,0 1 0,-2-2 0,-8 0 0,-9-2 0,-7 0 0,-2 0 0,9 1 0,7 0 0,9 1 0,3 1 0,-5 1 0,-6 0 0,-15 0 0,8 0 0,-18 0 0,15 0 0,-9 0 0,10 0 0,12-1 0,-3 1 0,-9-2 0,-23 2 0,-7 0 0,-9 0 0,17 0 0,11-1 0,15 1 0,10-2 0,-6 2 0,-6 0 0,-15 0 0,-9 0 0,6 0 0,5 0 0,16 0 0,8 0 0,5 0 0,-4 0 0,-6-1 0,-10 0 0,-7-2 0,0 1 0,0-2 0,7 2 0,2-1 0,2 1 0,1 0 0,1 0 0,0 2 0,3 0 0,-1 0 0,2 0 0,-1 0 0,1 0 0,-1 0 0,1 0 0,1 0 0,1 0 0,1 0 0,1 0 0,4 0 0,3 0 0,1 1 0,-5 5 0,-2-1 0,-4 5 0,1-3 0,6 0 0,3-3 0,19-2 0,-8-1 0,13-1 0,-16 0 0,3 0 0,-2 0 0,6 0 0,-1 0 0,4 0 0,-3 0 0,2 1 0,-2-1 0,1 3 0,-3-3 0,-1 2 0,-1-1 0,0-1 0,-2 2 0,2-2 0,-2 0 0,4 0 0,-1 0 0,3 0 0,-2 0 0,-1 0 0,-1 0 0,-1 0 0,0 0 0,0 0 0,1 0 0,2 0 0,2 0 0,1 0 0,-1 0 0,-3 0 0,0 0 0,4 0 0,5 0 0,7 0 0,1 0 0,-2 0 0,-2 0 0,-4 0 0,2 0 0,-2 0 0,3 0 0,-2 0 0,-1 0 0,1 0 0,-2 0 0,2 0 0,-2 0 0,1 0 0,-3 0 0,0 0 0,-1-2 0,1 2 0,-1-1 0,0 0 0,0 0 0,0 1 0,0-2 0,0 2 0,0-1 0,0 1 0,0-1 0,0 0 0,2 1 0,2 0 0,-1-1 0,2 0 0,-2 0 0,1 1 0,0 0 0,-1-1 0,0 0 0,-2-1 0,-1 2 0,-4-1 0,-1 0 0,-2 1 0,1 0 0,2 0 0,-1 0 0,3 0 0,-3 0 0,1 0 0,1 0 0,4 0 0,2 0 0,7 0 0,2 0 0,2 0 0,4 0 0,-1 0 0,4 0 0,-1 0 0,2 0 0,-4 0 0,-4 0 0,-5 0 0,-7 0 0,-7 0 0,-2 1 0,-7 8 0,0-4 0,-3 6 0,0-8 0,1 1 0,-2-1 0,0-1 0,0 0 0,-1-2 0,1 2 0,-2-2 0,2 0 0,0 0 0,0 0 0,1 0 0,0 0 0,-1 0 0,2-1 0,-3 0 0,2 0 0,1-1 0,-2 0 0,2 0 0,-2 0 0,0-1 0,-2 1 0,2 0 0,-3 1 0,1-2 0,1 3 0,1-1 0,0 0 0,-1 0 0,-3 1 0,-4-1 0,1 1 0,3 0 0,3 0 0,4 0 0,-10 0 0,0 0 0,-8 0 0,5 0 0,3 0 0,6 0 0,2 0 0,-6 0 0,-1 0 0,-9 0 0,2 0 0,3 0 0,5 0 0,5 0 0,0 0 0,-4 0 0,-6 0 0,-5 0 0,0 0 0,4 0 0,6 0 0,4 0 0,1 0 0,0 0 0,-5 0 0,-3 0 0,-3-1 0,4 0 0,4-1 0,2 1 0,0 0 0,-6 1 0,-7 0 0,-5 0 0,-1 0 0,7 0 0,5 0 0,4 0 0,-5 0 0,-9 0 0,-10 1 0,-8 1 0,0 0 0,5 2 0,2-2 0,5-1 0,0-1 0,2 0 0,3 0 0,5 0 0,4 0 0,7 0 0,3 0 0,2 0 0,-4 0 0,-1 0 0,-7 0 0,3 2 0,1-1 0,4 1 0,4-1 0,-1 1 0,-3 1 0,-3 0 0,-3 1 0,0-2 0,5 0 0,2-2 0,3 0 0,-2 0 0,2 0 0,-4 0 0,3 0 0,19 0 0,0 0 0,20 0 0,-17 0 0,17 0 0,1 0 0,19 3 0,0-1 0,1 4 0,-8-2 0,1 1 0,-5-2 0,-1-1 0,-5-2 0,-1 2 0,-2-2 0,-5 2 0,-2 0 0,-4-1 0,-3 1 0,-3-1 0,-1 0 0,0-1 0,-1 0 0,-1 1 0,1 0 0,-1 0 0,0 1 0,2-2 0,1 2 0,0-2 0,2 0 0,2 1 0,0 0 0,2 0 0,-1-1 0,2 0 0,-3 0 0,-1 0 0,1 2 0,1-2 0,2 2 0,5-2 0,4 0 0,0 0 0,0 0 0,-6 1 0,-7 0 0,-4 0 0,-4-1 0,0 0 0,0 0 0,0 0 0,0 0 0,-1 0 0,-3 0 0,0 0 0,1-1 0,2 0 0,-2-2 0,2 0 0,-4 1 0,-1 0 0,-2 1 0,1-1 0,0 1 0,3-1 0,1 0 0,2-1 0,4 0 0,1-1 0,3 2 0,1 0 0,1 1 0,-1 0 0,-2 1 0,-1 0 0,-3 0 0,1-2 0,-4 1 0,1-2 0,-1 0 0,2-1 0,1 0 0,2 0 0,-2-2 0,0 2 0,-3-2 0,-1 3 0,-3 0 0,0 0 0,1 0 0,0 0 0,5 0 0,-2 1 0,3-1 0,-4 3 0,-2-2 0,1 2 0,2 0 0,6 0 0,4 0 0,1 0 0,0 0 0,-5 0 0,-4 0 0,-2 0 0,-3 0 0,0 0 0,-2 0 0,-1 0 0,0 0 0,1 0 0,-2 0 0,3 0 0,-2 0 0,0 0 0,3 0 0,0 0 0,4 0 0,5 0 0,2 0 0,-2 0 0,-3-1 0,-5 1 0,2-2 0,4 0 0,11-3 0,5 0 0,3-1 0,-8 4 0,-6 0 0,-9 2 0,-1 0 0,3-3 0,3 1 0,2-2 0,-5 1 0,-2 1 0,-6 1 0,-2 1 0,11-3 0,2-1 0,12-3 0,-11 3 0,2-1 0,-14 3 0,5 1 0,-6-1 0,-24 10 0,5-6 0,-22 6 0,24-8 0,-7 0 0,9 0 0,-2 0 0,0 0 0,5 0 0,2 0 0,2 0 0,1-7 0,2 1 0,0-2 0,1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44:11.783"/>
    </inkml:context>
    <inkml:brush xml:id="br0">
      <inkml:brushProperty name="width" value="0.2" units="cm"/>
      <inkml:brushProperty name="height" value="0.2" units="cm"/>
      <inkml:brushProperty name="color" value="#F0F0F0"/>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44:14.286"/>
    </inkml:context>
    <inkml:brush xml:id="br0">
      <inkml:brushProperty name="width" value="0.2" units="cm"/>
      <inkml:brushProperty name="height" value="0.2" units="cm"/>
      <inkml:brushProperty name="color" value="#F0F0F0"/>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3:43:58.943"/>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3:44:39.526"/>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3:45:04.987"/>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3:45:20.617"/>
    </inkml:context>
    <inkml:brush xml:id="br0">
      <inkml:brushProperty name="width" value="0.1" units="cm"/>
      <inkml:brushProperty name="height" value="0.1" units="cm"/>
      <inkml:brushProperty name="color" value="#FFFFFF"/>
    </inkml:brush>
  </inkml:definitions>
  <inkml:trace contextRef="#ctx0" brushRef="#br0">79 7 24575,'-17'0'0,"0"0"0,6 0 0,-3 0 0,8 0 0,-2 0 0,4-1 0,2 0 0,13-2 0,-3 3 0,12-2 0,-7 2 0,1 0 0,-4 0 0,-1 0 0,-1 0 0,0 0 0,0 0 0,-1 0 0,-2 0 0,0 0 0,-2 0 0,0 0 0,-13 1 0,6 0 0,-11 2 0,12-2 0,-2 2 0,2-1 0,-3 0 0,1-1 0,0 2 0,1-3 0,0 4 0,1-4 0,1 3 0,-1-2 0,1 1 0,-1-1 0,0 0 0,1 0 0,9-1 0,-3 0 0,6 0 0,-7 0 0,-1 0 0,1 1 0,-1 1 0,1 0 0,-2 0 0,0 0 0,3-1 0,-2-1 0,2 0 0,-6 4 0,-1-2 0,-2 2 0,2-3 0,1 0 0,0 0 0,8 0 0,-4-1 0,6 0 0,-6 0 0,-1 0 0,3 0 0,-1 0 0,0 0 0,0 0 0,-1 0 0,0-2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7:07:13.267"/>
    </inkml:context>
    <inkml:brush xml:id="br0">
      <inkml:brushProperty name="width" value="0.1" units="cm"/>
      <inkml:brushProperty name="height" value="0.1" units="cm"/>
      <inkml:brushProperty name="color" value="#FFFFFF"/>
    </inkml:brush>
  </inkml:definitions>
  <inkml:trace contextRef="#ctx0" brushRef="#br0">179 43 24575,'-16'0'0,"1"0"0,3 0 0,5 0 0,2 1 0,4 0 0,-3 0 0,0-1 0,-6 0 0,4 0 0,-11 0 0,7 0 0,-5 0 0,6 0 0,6 0 0,3 0 0,6-5 0,-3 2 0,3-3 0,-3 4 0,-1-1 0,0 2 0,-7-1 0,3 2 0,-4 0 0,17 0 0,-5 0 0,11 0 0,-12 0 0,3-2 0,-4 1 0,5-2 0,1 1 0,1-2 0,1 1 0,-3 0 0,-2 1 0,-2 1 0,-2 1 0,-1 0 0,2 0 0,0 0 0,5-1 0,0 1 0,-1-1 0,-1 1 0,-3 0 0,-3 0 0,-5 3 0,0-1 0,-3 4 0,4-2 0,0 1 0,0-2 0,0 2 0,-1-2 0,2 1 0,-2-1 0,2 0 0,0-2 0,0 1 0,-1-1 0,0 1 0,0 0 0,0-1 0,0 0 0,1 0 0,-1-1 0,1 1 0,-4 0 0,-1 2 0,-4-1 0,2 1 0,2-2 0,2 0 0,2-1 0,1 0 0,-1 0 0,-4 0 0,-5 1 0,-8 1 0,-1-1 0,4 1 0,5-2 0,6 0 0,3 0 0,1 0 0,13 0 0,-3 0 0,13 0 0,-13 0 0,6 2 0,-5-2 0,7 4 0,-1-2 0,2-1 0,-4 0 0,0-1 0,-5 0 0,-1 0 0,-4 0 0,0 0 0,-1 0 0,1 0 0,1 0 0,-1 0 0,1 0 0,-1 0 0,1 0 0,-2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26:19.792"/>
    </inkml:context>
    <inkml:brush xml:id="br0">
      <inkml:brushProperty name="width" value="0.2" units="cm"/>
      <inkml:brushProperty name="height" value="0.2" units="cm"/>
      <inkml:brushProperty name="color" value="#F0F0F0"/>
    </inkml:brush>
  </inkml:definitions>
  <inkml:trace contextRef="#ctx0" brushRef="#br0">1 0 24575,'0'25'0,"0"27"0,0-36 0,0 19 0,0-32 0,0-1 0,0 9 0,0 0 0,1 6 0,-1 1 0,3-4 0,-2 3 0,2-2 0,-2-2 0,1 2 0,-1-6 0,0 4 0,-1-4 0,0 2 0,0-1 0,0 0 0,0-1 0,0 1 0,0-2 0,0 2 0,0-2 0,0 0 0,1-2 0,0-2 0,1 3 0,-1-2 0,0 5 0,-1-1 0,0 3 0,0-3 0,0 0 0,0-3 0,0-2 0,0 2 0,0-1 0,0 2 0,0-1 0,0 0 0,0-1 0,0 1 0,0-1 0,0 2 0,0-2 0,0 0 0,0 3 0,0-3 0,0 5 0,0-3 0,0 0 0,0-2 0,0 1 0,0-1 0,0 1 0,0 1 0,0-1 0,0 1 0,0-2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26:22.111"/>
    </inkml:context>
    <inkml:brush xml:id="br0">
      <inkml:brushProperty name="width" value="0.2" units="cm"/>
      <inkml:brushProperty name="height" value="0.2" units="cm"/>
      <inkml:brushProperty name="color" value="#F0F0F0"/>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06:26:24.280"/>
    </inkml:context>
    <inkml:brush xml:id="br0">
      <inkml:brushProperty name="width" value="0.2" units="cm"/>
      <inkml:brushProperty name="height" value="0.2" units="cm"/>
      <inkml:brushProperty name="color" value="#F0F0F0"/>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63D70-6219-E343-BE50-8B55D2084FE8}" type="datetimeFigureOut">
              <a:rPr lang="en-GB" smtClean="0"/>
              <a:t>23/06/2022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D7AD7-70AE-654C-B487-BBB5EBECBDA1}" type="slidenum">
              <a:rPr lang="en-GB" smtClean="0"/>
              <a:t>‹#›</a:t>
            </a:fld>
            <a:endParaRPr lang="en-GB"/>
          </a:p>
        </p:txBody>
      </p:sp>
    </p:spTree>
    <p:extLst>
      <p:ext uri="{BB962C8B-B14F-4D97-AF65-F5344CB8AC3E}">
        <p14:creationId xmlns:p14="http://schemas.microsoft.com/office/powerpoint/2010/main" val="2440568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39</a:t>
            </a:fld>
            <a:endParaRPr lang="en-US"/>
          </a:p>
        </p:txBody>
      </p:sp>
    </p:spTree>
    <p:extLst>
      <p:ext uri="{BB962C8B-B14F-4D97-AF65-F5344CB8AC3E}">
        <p14:creationId xmlns:p14="http://schemas.microsoft.com/office/powerpoint/2010/main" val="428909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0437-566A-490F-F40D-F081B250FF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79DD1D4-14BA-F4F4-17CC-D11156EDF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F6BC238-9852-BCDD-DA07-859270A9B538}"/>
              </a:ext>
            </a:extLst>
          </p:cNvPr>
          <p:cNvSpPr>
            <a:spLocks noGrp="1"/>
          </p:cNvSpPr>
          <p:nvPr>
            <p:ph type="dt" sz="half" idx="10"/>
          </p:nvPr>
        </p:nvSpPr>
        <p:spPr/>
        <p:txBody>
          <a:bodyPr/>
          <a:lstStyle/>
          <a:p>
            <a:fld id="{089F39F3-4F54-F746-AFCE-F47BC6FBB729}" type="datetime1">
              <a:rPr lang="en-IN" smtClean="0"/>
              <a:t>23-06-2022</a:t>
            </a:fld>
            <a:endParaRPr lang="en-GB"/>
          </a:p>
        </p:txBody>
      </p:sp>
      <p:sp>
        <p:nvSpPr>
          <p:cNvPr id="5" name="Footer Placeholder 4">
            <a:extLst>
              <a:ext uri="{FF2B5EF4-FFF2-40B4-BE49-F238E27FC236}">
                <a16:creationId xmlns:a16="http://schemas.microsoft.com/office/drawing/2014/main" id="{45AA329B-A65C-71A0-1EB9-0E0C792D31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33B493-7FFE-317E-0100-E6EF5F1B0306}"/>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195914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024F-9A25-3D17-E3E6-D04C944AF06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B59BE18-BEAF-4C24-1E57-D1C85BC61E6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47E9247-1770-E583-0532-A41CECCBD695}"/>
              </a:ext>
            </a:extLst>
          </p:cNvPr>
          <p:cNvSpPr>
            <a:spLocks noGrp="1"/>
          </p:cNvSpPr>
          <p:nvPr>
            <p:ph type="dt" sz="half" idx="10"/>
          </p:nvPr>
        </p:nvSpPr>
        <p:spPr/>
        <p:txBody>
          <a:bodyPr/>
          <a:lstStyle/>
          <a:p>
            <a:fld id="{2266778E-8EA7-4E49-B76B-F9C5C0EFC9A9}" type="datetime1">
              <a:rPr lang="en-IN" smtClean="0"/>
              <a:t>23-06-2022</a:t>
            </a:fld>
            <a:endParaRPr lang="en-GB"/>
          </a:p>
        </p:txBody>
      </p:sp>
      <p:sp>
        <p:nvSpPr>
          <p:cNvPr id="5" name="Footer Placeholder 4">
            <a:extLst>
              <a:ext uri="{FF2B5EF4-FFF2-40B4-BE49-F238E27FC236}">
                <a16:creationId xmlns:a16="http://schemas.microsoft.com/office/drawing/2014/main" id="{63D16309-2F03-AFD8-7F3B-0B4501F7B3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847A9-A560-398A-9646-16AD2C404534}"/>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228243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E7B75B-8167-D89B-6550-673DBAAD301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A6BC717-941A-AF3E-681B-4ED92C51E87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578F651-4095-81E7-CAC1-ECBA78551157}"/>
              </a:ext>
            </a:extLst>
          </p:cNvPr>
          <p:cNvSpPr>
            <a:spLocks noGrp="1"/>
          </p:cNvSpPr>
          <p:nvPr>
            <p:ph type="dt" sz="half" idx="10"/>
          </p:nvPr>
        </p:nvSpPr>
        <p:spPr/>
        <p:txBody>
          <a:bodyPr/>
          <a:lstStyle/>
          <a:p>
            <a:fld id="{440C5B6B-5F34-9F4E-A8E8-7E29A81F8D5F}" type="datetime1">
              <a:rPr lang="en-IN" smtClean="0"/>
              <a:t>23-06-2022</a:t>
            </a:fld>
            <a:endParaRPr lang="en-GB"/>
          </a:p>
        </p:txBody>
      </p:sp>
      <p:sp>
        <p:nvSpPr>
          <p:cNvPr id="5" name="Footer Placeholder 4">
            <a:extLst>
              <a:ext uri="{FF2B5EF4-FFF2-40B4-BE49-F238E27FC236}">
                <a16:creationId xmlns:a16="http://schemas.microsoft.com/office/drawing/2014/main" id="{33B87ABE-D53F-A188-CCDE-BC06489D9C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AAAA7C-FFD7-C12B-E7C3-5857FEA8B06F}"/>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2865868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72130BC-17ED-2C46-AC46-EDA2694A3D5A}" type="datetime1">
              <a:rPr lang="en-IN" smtClean="0"/>
              <a:t>23-06-2022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317699363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2E9B1AAB-609E-7943-8A8F-60530D899C4A}" type="datetime1">
              <a:rPr lang="en-IN" smtClean="0"/>
              <a:t>23-06-2022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3842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7C4-7070-EED6-ABAC-ECFEA64EBC0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1A9604D-CAE2-A324-C8E4-9B2AE96866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145BCF6-6FF8-264E-92BA-6A58CAA85D98}"/>
              </a:ext>
            </a:extLst>
          </p:cNvPr>
          <p:cNvSpPr>
            <a:spLocks noGrp="1"/>
          </p:cNvSpPr>
          <p:nvPr>
            <p:ph type="dt" sz="half" idx="10"/>
          </p:nvPr>
        </p:nvSpPr>
        <p:spPr/>
        <p:txBody>
          <a:bodyPr/>
          <a:lstStyle/>
          <a:p>
            <a:fld id="{A99229B9-4199-B949-857B-5C0EFF38A301}" type="datetime1">
              <a:rPr lang="en-IN" smtClean="0"/>
              <a:t>23-06-2022</a:t>
            </a:fld>
            <a:endParaRPr lang="en-GB"/>
          </a:p>
        </p:txBody>
      </p:sp>
      <p:sp>
        <p:nvSpPr>
          <p:cNvPr id="5" name="Footer Placeholder 4">
            <a:extLst>
              <a:ext uri="{FF2B5EF4-FFF2-40B4-BE49-F238E27FC236}">
                <a16:creationId xmlns:a16="http://schemas.microsoft.com/office/drawing/2014/main" id="{4C543E51-A105-C1EE-A655-FBD15551EE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3B88D5-8B44-EB7A-BAFF-A8704B982288}"/>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234510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63FB-A327-A181-A173-8FAE3EA0376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EC94DBA-F9E9-065E-21D4-6AE0C4C00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C5129D-808E-B9BA-6952-32223DB5377E}"/>
              </a:ext>
            </a:extLst>
          </p:cNvPr>
          <p:cNvSpPr>
            <a:spLocks noGrp="1"/>
          </p:cNvSpPr>
          <p:nvPr>
            <p:ph type="dt" sz="half" idx="10"/>
          </p:nvPr>
        </p:nvSpPr>
        <p:spPr/>
        <p:txBody>
          <a:bodyPr/>
          <a:lstStyle/>
          <a:p>
            <a:fld id="{0CD443B6-C216-7C4C-A808-545168500995}" type="datetime1">
              <a:rPr lang="en-IN" smtClean="0"/>
              <a:t>23-06-2022</a:t>
            </a:fld>
            <a:endParaRPr lang="en-GB"/>
          </a:p>
        </p:txBody>
      </p:sp>
      <p:sp>
        <p:nvSpPr>
          <p:cNvPr id="5" name="Footer Placeholder 4">
            <a:extLst>
              <a:ext uri="{FF2B5EF4-FFF2-40B4-BE49-F238E27FC236}">
                <a16:creationId xmlns:a16="http://schemas.microsoft.com/office/drawing/2014/main" id="{2D304C2C-5EEF-46F8-AB5A-4F76964014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E145C7-E5AE-32D7-9117-72814DD5EDE7}"/>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1888524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5E68-1317-B82F-F092-EB72A74192A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AA1E602-7D1B-836D-58D6-DA389196FC7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669BD2C-A20A-88E3-B869-3FC81A912E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5B50AB2-03C3-7C8F-636D-49BC564FC9A9}"/>
              </a:ext>
            </a:extLst>
          </p:cNvPr>
          <p:cNvSpPr>
            <a:spLocks noGrp="1"/>
          </p:cNvSpPr>
          <p:nvPr>
            <p:ph type="dt" sz="half" idx="10"/>
          </p:nvPr>
        </p:nvSpPr>
        <p:spPr/>
        <p:txBody>
          <a:bodyPr/>
          <a:lstStyle/>
          <a:p>
            <a:fld id="{2263D3BC-E1F0-704E-957C-E7F528458E39}" type="datetime1">
              <a:rPr lang="en-IN" smtClean="0"/>
              <a:t>23-06-2022</a:t>
            </a:fld>
            <a:endParaRPr lang="en-GB"/>
          </a:p>
        </p:txBody>
      </p:sp>
      <p:sp>
        <p:nvSpPr>
          <p:cNvPr id="6" name="Footer Placeholder 5">
            <a:extLst>
              <a:ext uri="{FF2B5EF4-FFF2-40B4-BE49-F238E27FC236}">
                <a16:creationId xmlns:a16="http://schemas.microsoft.com/office/drawing/2014/main" id="{4FAB2179-5056-F286-A771-B80576A0C6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C84EBC-8BF0-61E6-3F02-DFE822D19C98}"/>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269375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C33DE-3D24-9365-55F2-5A677B928EE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DE3F5A3-C150-63F2-C675-1BCD228A3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0CD49D-7EA1-5D95-AFE7-32E551EDC7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25C80AF-E719-2B53-39DC-F13D18179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26AD3A-6A44-A6AE-9082-0B5E6BF3193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742F440-CA54-C25B-8B56-985413740540}"/>
              </a:ext>
            </a:extLst>
          </p:cNvPr>
          <p:cNvSpPr>
            <a:spLocks noGrp="1"/>
          </p:cNvSpPr>
          <p:nvPr>
            <p:ph type="dt" sz="half" idx="10"/>
          </p:nvPr>
        </p:nvSpPr>
        <p:spPr/>
        <p:txBody>
          <a:bodyPr/>
          <a:lstStyle/>
          <a:p>
            <a:fld id="{07B9879D-084C-2844-95F2-4AFA87091B6E}" type="datetime1">
              <a:rPr lang="en-IN" smtClean="0"/>
              <a:t>23-06-2022</a:t>
            </a:fld>
            <a:endParaRPr lang="en-GB"/>
          </a:p>
        </p:txBody>
      </p:sp>
      <p:sp>
        <p:nvSpPr>
          <p:cNvPr id="8" name="Footer Placeholder 7">
            <a:extLst>
              <a:ext uri="{FF2B5EF4-FFF2-40B4-BE49-F238E27FC236}">
                <a16:creationId xmlns:a16="http://schemas.microsoft.com/office/drawing/2014/main" id="{DCA8BBB4-541A-38E8-F145-527F157142A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CDE71A-847D-DF72-820C-DB15C02D2A00}"/>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335796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C381-8985-49F9-9F81-EDAA3E880D6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69E0385-E96A-05C2-DB66-ADFE47D3207E}"/>
              </a:ext>
            </a:extLst>
          </p:cNvPr>
          <p:cNvSpPr>
            <a:spLocks noGrp="1"/>
          </p:cNvSpPr>
          <p:nvPr>
            <p:ph type="dt" sz="half" idx="10"/>
          </p:nvPr>
        </p:nvSpPr>
        <p:spPr/>
        <p:txBody>
          <a:bodyPr/>
          <a:lstStyle/>
          <a:p>
            <a:fld id="{765BD0FF-DC12-C544-96FA-06AFA24B9839}" type="datetime1">
              <a:rPr lang="en-IN" smtClean="0"/>
              <a:t>23-06-2022</a:t>
            </a:fld>
            <a:endParaRPr lang="en-GB"/>
          </a:p>
        </p:txBody>
      </p:sp>
      <p:sp>
        <p:nvSpPr>
          <p:cNvPr id="4" name="Footer Placeholder 3">
            <a:extLst>
              <a:ext uri="{FF2B5EF4-FFF2-40B4-BE49-F238E27FC236}">
                <a16:creationId xmlns:a16="http://schemas.microsoft.com/office/drawing/2014/main" id="{BE3D0972-FBFD-39D9-3F0A-716059733B3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AC7DC1-209A-C2F6-68E3-5FDDECD7C10E}"/>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84430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24179-2671-5E94-8EDC-85261F4A774A}"/>
              </a:ext>
            </a:extLst>
          </p:cNvPr>
          <p:cNvSpPr>
            <a:spLocks noGrp="1"/>
          </p:cNvSpPr>
          <p:nvPr>
            <p:ph type="dt" sz="half" idx="10"/>
          </p:nvPr>
        </p:nvSpPr>
        <p:spPr/>
        <p:txBody>
          <a:bodyPr/>
          <a:lstStyle/>
          <a:p>
            <a:fld id="{F7A06F22-9484-B54D-BC05-E94AADADF4F6}" type="datetime1">
              <a:rPr lang="en-IN" smtClean="0"/>
              <a:t>23-06-2022</a:t>
            </a:fld>
            <a:endParaRPr lang="en-GB"/>
          </a:p>
        </p:txBody>
      </p:sp>
      <p:sp>
        <p:nvSpPr>
          <p:cNvPr id="3" name="Footer Placeholder 2">
            <a:extLst>
              <a:ext uri="{FF2B5EF4-FFF2-40B4-BE49-F238E27FC236}">
                <a16:creationId xmlns:a16="http://schemas.microsoft.com/office/drawing/2014/main" id="{18403092-FA2F-B250-B209-E5AA9CDA8F8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51139A-F0D5-F171-FB9F-86AD8E85B16A}"/>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181771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0938-79C2-B4C6-97D3-90D695C75A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036EF6B-AC46-34BF-A628-8BF024E8C4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1F9710-30CB-F59F-CB67-380A6A104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705D1B-6C81-AD85-C075-309926D8A989}"/>
              </a:ext>
            </a:extLst>
          </p:cNvPr>
          <p:cNvSpPr>
            <a:spLocks noGrp="1"/>
          </p:cNvSpPr>
          <p:nvPr>
            <p:ph type="dt" sz="half" idx="10"/>
          </p:nvPr>
        </p:nvSpPr>
        <p:spPr/>
        <p:txBody>
          <a:bodyPr/>
          <a:lstStyle/>
          <a:p>
            <a:fld id="{25CA7386-9A3D-3744-BF85-1433B0033598}" type="datetime1">
              <a:rPr lang="en-IN" smtClean="0"/>
              <a:t>23-06-2022</a:t>
            </a:fld>
            <a:endParaRPr lang="en-GB"/>
          </a:p>
        </p:txBody>
      </p:sp>
      <p:sp>
        <p:nvSpPr>
          <p:cNvPr id="6" name="Footer Placeholder 5">
            <a:extLst>
              <a:ext uri="{FF2B5EF4-FFF2-40B4-BE49-F238E27FC236}">
                <a16:creationId xmlns:a16="http://schemas.microsoft.com/office/drawing/2014/main" id="{363CD6AE-5C17-3D85-162F-C6B1CB5426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2339B-A5AD-D7B5-FCFD-567BB115C94B}"/>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427325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A5C4-436D-17CF-EE8C-140470585D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45A21C8-2692-2828-8936-C3232C11D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2BA85D-2031-0908-B256-E4280D5EC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C51ACB-210F-4C02-CD9A-A23292B4E255}"/>
              </a:ext>
            </a:extLst>
          </p:cNvPr>
          <p:cNvSpPr>
            <a:spLocks noGrp="1"/>
          </p:cNvSpPr>
          <p:nvPr>
            <p:ph type="dt" sz="half" idx="10"/>
          </p:nvPr>
        </p:nvSpPr>
        <p:spPr/>
        <p:txBody>
          <a:bodyPr/>
          <a:lstStyle/>
          <a:p>
            <a:fld id="{762CDDC6-D8FA-E44E-8220-B7D37A47598E}" type="datetime1">
              <a:rPr lang="en-IN" smtClean="0"/>
              <a:t>23-06-2022</a:t>
            </a:fld>
            <a:endParaRPr lang="en-GB"/>
          </a:p>
        </p:txBody>
      </p:sp>
      <p:sp>
        <p:nvSpPr>
          <p:cNvPr id="6" name="Footer Placeholder 5">
            <a:extLst>
              <a:ext uri="{FF2B5EF4-FFF2-40B4-BE49-F238E27FC236}">
                <a16:creationId xmlns:a16="http://schemas.microsoft.com/office/drawing/2014/main" id="{73525AF3-9E0B-DCA2-2798-54B29259AC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3D86C2-9B26-E973-9331-B515568381A0}"/>
              </a:ext>
            </a:extLst>
          </p:cNvPr>
          <p:cNvSpPr>
            <a:spLocks noGrp="1"/>
          </p:cNvSpPr>
          <p:nvPr>
            <p:ph type="sldNum" sz="quarter" idx="12"/>
          </p:nvPr>
        </p:nvSpPr>
        <p:spPr/>
        <p:txBody>
          <a:bodyPr/>
          <a:lstStyle/>
          <a:p>
            <a:fld id="{E14DAB84-8963-A547-9D4F-464A7C6416BD}" type="slidenum">
              <a:rPr lang="en-GB" smtClean="0"/>
              <a:t>‹#›</a:t>
            </a:fld>
            <a:endParaRPr lang="en-GB"/>
          </a:p>
        </p:txBody>
      </p:sp>
    </p:spTree>
    <p:extLst>
      <p:ext uri="{BB962C8B-B14F-4D97-AF65-F5344CB8AC3E}">
        <p14:creationId xmlns:p14="http://schemas.microsoft.com/office/powerpoint/2010/main" val="92254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B995F-DB3D-EAF1-2532-27F45621B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FA2597A-4E4A-A66A-F128-2AE46431C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A0EDEC9-426B-7D1B-F590-96904D357C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96AD2-002D-D14E-B929-DF9C82DDE490}" type="datetime1">
              <a:rPr lang="en-IN" smtClean="0"/>
              <a:t>23-06-2022</a:t>
            </a:fld>
            <a:endParaRPr lang="en-GB"/>
          </a:p>
        </p:txBody>
      </p:sp>
      <p:sp>
        <p:nvSpPr>
          <p:cNvPr id="5" name="Footer Placeholder 4">
            <a:extLst>
              <a:ext uri="{FF2B5EF4-FFF2-40B4-BE49-F238E27FC236}">
                <a16:creationId xmlns:a16="http://schemas.microsoft.com/office/drawing/2014/main" id="{19EC3B87-2997-F093-818D-DFF32422D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F942698-3948-152D-7618-0E67539ED7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DAB84-8963-A547-9D4F-464A7C6416BD}" type="slidenum">
              <a:rPr lang="en-GB" smtClean="0"/>
              <a:t>‹#›</a:t>
            </a:fld>
            <a:endParaRPr lang="en-GB"/>
          </a:p>
        </p:txBody>
      </p:sp>
    </p:spTree>
    <p:extLst>
      <p:ext uri="{BB962C8B-B14F-4D97-AF65-F5344CB8AC3E}">
        <p14:creationId xmlns:p14="http://schemas.microsoft.com/office/powerpoint/2010/main" val="1419046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3.wdp"/><Relationship Id="rId7"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hyperlink" Target="https://www.geeksforgeeks.org/ferromagnetism-definition-causes-properties-hysteresis/" TargetMode="External"/><Relationship Id="rId5" Type="http://schemas.openxmlformats.org/officeDocument/2006/relationships/image" Target="../media/image340.png"/><Relationship Id="rId10" Type="http://schemas.openxmlformats.org/officeDocument/2006/relationships/image" Target="../media/image40.png"/><Relationship Id="rId4" Type="http://schemas.openxmlformats.org/officeDocument/2006/relationships/image" Target="../media/image43.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80.png"/><Relationship Id="rId4" Type="http://schemas.openxmlformats.org/officeDocument/2006/relationships/image" Target="../media/image470.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slide" Target="slide17.xml"/><Relationship Id="rId7" Type="http://schemas.openxmlformats.org/officeDocument/2006/relationships/image" Target="../media/image62.png"/><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slide" Target="slide1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3.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6.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slide" Target="slide14.xml"/><Relationship Id="rId3" Type="http://schemas.openxmlformats.org/officeDocument/2006/relationships/image" Target="../media/image69.png"/><Relationship Id="rId7" Type="http://schemas.openxmlformats.org/officeDocument/2006/relationships/image" Target="../media/image56.png"/><Relationship Id="rId12" Type="http://schemas.openxmlformats.org/officeDocument/2006/relationships/image" Target="../media/image77.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slide" Target="slide17.xml"/><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20.jpeg"/><Relationship Id="rId1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2.jpeg"/><Relationship Id="rId7" Type="http://schemas.openxmlformats.org/officeDocument/2006/relationships/customXml" Target="../ink/ink6.xm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80.png"/><Relationship Id="rId7" Type="http://schemas.openxmlformats.org/officeDocument/2006/relationships/slide" Target="slide23.xml"/><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slide" Target="slide26.xml"/><Relationship Id="rId4" Type="http://schemas.openxmlformats.org/officeDocument/2006/relationships/image" Target="../media/image81.png"/><Relationship Id="rId9" Type="http://schemas.openxmlformats.org/officeDocument/2006/relationships/slide" Target="slide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customXml" Target="../ink/ink9.xml"/><Relationship Id="rId3" Type="http://schemas.openxmlformats.org/officeDocument/2006/relationships/slide" Target="slide23.xml"/><Relationship Id="rId7" Type="http://schemas.openxmlformats.org/officeDocument/2006/relationships/image" Target="../media/image84.png"/><Relationship Id="rId12" Type="http://schemas.openxmlformats.org/officeDocument/2006/relationships/image" Target="../media/image87.png"/><Relationship Id="rId17" Type="http://schemas.openxmlformats.org/officeDocument/2006/relationships/image" Target="../media/image89.png"/><Relationship Id="rId2" Type="http://schemas.openxmlformats.org/officeDocument/2006/relationships/slide" Target="slide20.xml"/><Relationship Id="rId16"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slide" Target="slide26.xml"/><Relationship Id="rId11" Type="http://schemas.openxmlformats.org/officeDocument/2006/relationships/customXml" Target="../ink/ink8.xml"/><Relationship Id="rId5" Type="http://schemas.openxmlformats.org/officeDocument/2006/relationships/slide" Target="slide25.xml"/><Relationship Id="rId15" Type="http://schemas.openxmlformats.org/officeDocument/2006/relationships/image" Target="../media/image88.png"/><Relationship Id="rId10" Type="http://schemas.openxmlformats.org/officeDocument/2006/relationships/image" Target="../media/image86.png"/><Relationship Id="rId4" Type="http://schemas.openxmlformats.org/officeDocument/2006/relationships/slide" Target="slide24.xml"/><Relationship Id="rId9" Type="http://schemas.openxmlformats.org/officeDocument/2006/relationships/customXml" Target="../ink/ink7.xml"/><Relationship Id="rId14" Type="http://schemas.openxmlformats.org/officeDocument/2006/relationships/customXml" Target="../ink/ink10.xml"/></Relationships>
</file>

<file path=ppt/slides/_rels/slide23.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customXml" Target="../ink/ink12.xml"/><Relationship Id="rId7" Type="http://schemas.openxmlformats.org/officeDocument/2006/relationships/slide" Target="slide20.xml"/><Relationship Id="rId2" Type="http://schemas.openxmlformats.org/officeDocument/2006/relationships/image" Target="../media/image55.jp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slide" Target="slide26.xml"/><Relationship Id="rId5" Type="http://schemas.openxmlformats.org/officeDocument/2006/relationships/customXml" Target="../ink/ink13.xml"/><Relationship Id="rId10" Type="http://schemas.openxmlformats.org/officeDocument/2006/relationships/slide" Target="slide25.xml"/><Relationship Id="rId4" Type="http://schemas.openxmlformats.org/officeDocument/2006/relationships/image" Target="../media/image91.png"/><Relationship Id="rId9" Type="http://schemas.openxmlformats.org/officeDocument/2006/relationships/slide" Target="slide24.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customXml" Target="../ink/ink14.xml"/><Relationship Id="rId7" Type="http://schemas.openxmlformats.org/officeDocument/2006/relationships/slide" Target="slide25.xml"/><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20.xml"/><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 Target="slide22.xml"/><Relationship Id="rId7" Type="http://schemas.openxmlformats.org/officeDocument/2006/relationships/customXml" Target="../ink/ink15.xml"/><Relationship Id="rId2"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slide" Target="slide26.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customXml" Target="../ink/ink17.xml"/><Relationship Id="rId18" Type="http://schemas.openxmlformats.org/officeDocument/2006/relationships/image" Target="../media/image92.png"/><Relationship Id="rId3" Type="http://schemas.openxmlformats.org/officeDocument/2006/relationships/image" Target="../media/image68.png"/><Relationship Id="rId7" Type="http://schemas.openxmlformats.org/officeDocument/2006/relationships/slide" Target="slide24.xml"/><Relationship Id="rId12" Type="http://schemas.openxmlformats.org/officeDocument/2006/relationships/image" Target="../media/image59.jpg"/><Relationship Id="rId17" Type="http://schemas.openxmlformats.org/officeDocument/2006/relationships/customXml" Target="../ink/ink19.xml"/><Relationship Id="rId2" Type="http://schemas.openxmlformats.org/officeDocument/2006/relationships/image" Target="../media/image67.png"/><Relationship Id="rId16"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image" Target="../media/image78.png"/><Relationship Id="rId5" Type="http://schemas.openxmlformats.org/officeDocument/2006/relationships/slide" Target="slide20.xml"/><Relationship Id="rId15" Type="http://schemas.openxmlformats.org/officeDocument/2006/relationships/customXml" Target="../ink/ink18.xml"/><Relationship Id="rId10" Type="http://schemas.openxmlformats.org/officeDocument/2006/relationships/customXml" Target="../ink/ink16.xml"/><Relationship Id="rId4" Type="http://schemas.openxmlformats.org/officeDocument/2006/relationships/image" Target="../media/image73.png"/><Relationship Id="rId9" Type="http://schemas.openxmlformats.org/officeDocument/2006/relationships/image" Target="../media/image58.jpg"/><Relationship Id="rId14"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6.svg"/><Relationship Id="rId7" Type="http://schemas.openxmlformats.org/officeDocument/2006/relationships/image" Target="../media/image1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98.sv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hart" Target="../charts/chart1.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6.svg"/><Relationship Id="rId7" Type="http://schemas.openxmlformats.org/officeDocument/2006/relationships/image" Target="../media/image1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4.svg"/><Relationship Id="rId10" Type="http://schemas.openxmlformats.org/officeDocument/2006/relationships/image" Target="../media/image11.png"/><Relationship Id="rId4" Type="http://schemas.openxmlformats.org/officeDocument/2006/relationships/image" Target="../media/image103.png"/><Relationship Id="rId9" Type="http://schemas.openxmlformats.org/officeDocument/2006/relationships/image" Target="../media/image98.sv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cis.rit.edu/class/simg782/lectures/lecture_10/lec782_05_10.pdf" TargetMode="External"/><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csis.pace.edu/~benjamin/teaching/cs627/webfiles/Astar.pdf" TargetMode="External"/><Relationship Id="rId2" Type="http://schemas.openxmlformats.org/officeDocument/2006/relationships/image" Target="../media/image11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microsoft.com/office/2007/relationships/hdphoto" Target="../media/hdphoto1.wdp"/><Relationship Id="rId3" Type="http://schemas.openxmlformats.org/officeDocument/2006/relationships/image" Target="../media/image20.jpeg"/><Relationship Id="rId7" Type="http://schemas.openxmlformats.org/officeDocument/2006/relationships/customXml" Target="../ink/ink2.xml"/><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customXml" Target="../ink/ink1.xml"/><Relationship Id="rId10" Type="http://schemas.openxmlformats.org/officeDocument/2006/relationships/customXml" Target="../ink/ink5.xml"/><Relationship Id="rId4" Type="http://schemas.openxmlformats.org/officeDocument/2006/relationships/image" Target="../media/image2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6.svg"/><Relationship Id="rId7" Type="http://schemas.openxmlformats.org/officeDocument/2006/relationships/image" Target="../media/image98.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126.svg"/><Relationship Id="rId10" Type="http://schemas.openxmlformats.org/officeDocument/2006/relationships/image" Target="../media/image128.svg"/><Relationship Id="rId4" Type="http://schemas.openxmlformats.org/officeDocument/2006/relationships/image" Target="../media/image125.png"/><Relationship Id="rId9" Type="http://schemas.openxmlformats.org/officeDocument/2006/relationships/image" Target="../media/image1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6.svg"/><Relationship Id="rId7" Type="http://schemas.openxmlformats.org/officeDocument/2006/relationships/image" Target="../media/image1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8.svg"/><Relationship Id="rId4" Type="http://schemas.openxmlformats.org/officeDocument/2006/relationships/image" Target="../media/image7.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EAAF08-36F8-BE4F-A3FD-D1CC806AA8DB}"/>
              </a:ext>
            </a:extLst>
          </p:cNvPr>
          <p:cNvSpPr/>
          <p:nvPr/>
        </p:nvSpPr>
        <p:spPr>
          <a:xfrm>
            <a:off x="1053670" y="2228673"/>
            <a:ext cx="10300130" cy="1569660"/>
          </a:xfrm>
          <a:prstGeom prst="rect">
            <a:avLst/>
          </a:prstGeom>
        </p:spPr>
        <p:txBody>
          <a:bodyPr wrap="square" anchor="ctr">
            <a:spAutoFit/>
          </a:bodyPr>
          <a:lstStyle/>
          <a:p>
            <a:r>
              <a:rPr lang="en-GB" sz="4800" b="1" dirty="0"/>
              <a:t>Manoeuvring </a:t>
            </a:r>
            <a:r>
              <a:rPr kumimoji="0" lang="en-IN" sz="4800" b="1" i="0" u="none" strike="noStrike" kern="1200" cap="none" spc="0" normalizeH="0" baseline="0" noProof="0" dirty="0">
                <a:ln>
                  <a:noFill/>
                </a:ln>
                <a:solidFill>
                  <a:srgbClr val="000000"/>
                </a:solidFill>
                <a:effectLst/>
                <a:uLnTx/>
                <a:uFillTx/>
                <a:ea typeface="+mn-ea"/>
                <a:cs typeface="+mn-cs"/>
              </a:rPr>
              <a:t>of Micro Robots using External Magnetic Fields</a:t>
            </a:r>
            <a:endParaRPr kumimoji="0" lang="en-GB" sz="4800" b="1" i="0" u="none" strike="noStrike" kern="1200" cap="none" spc="0" normalizeH="0" baseline="0" noProof="0" dirty="0">
              <a:ln>
                <a:noFill/>
              </a:ln>
              <a:solidFill>
                <a:prstClr val="black"/>
              </a:solidFill>
              <a:effectLst/>
              <a:uLnTx/>
              <a:uFillTx/>
            </a:endParaRPr>
          </a:p>
        </p:txBody>
      </p:sp>
      <p:sp>
        <p:nvSpPr>
          <p:cNvPr id="3" name="TextBox 2">
            <a:extLst>
              <a:ext uri="{FF2B5EF4-FFF2-40B4-BE49-F238E27FC236}">
                <a16:creationId xmlns:a16="http://schemas.microsoft.com/office/drawing/2014/main" id="{DF5A8956-33E9-5C46-802E-AFC46F49CA50}"/>
              </a:ext>
            </a:extLst>
          </p:cNvPr>
          <p:cNvSpPr txBox="1"/>
          <p:nvPr/>
        </p:nvSpPr>
        <p:spPr>
          <a:xfrm>
            <a:off x="446547" y="1705452"/>
            <a:ext cx="27881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 Presentation on</a:t>
            </a:r>
          </a:p>
        </p:txBody>
      </p:sp>
      <p:sp>
        <p:nvSpPr>
          <p:cNvPr id="4" name="TextBox 3">
            <a:extLst>
              <a:ext uri="{FF2B5EF4-FFF2-40B4-BE49-F238E27FC236}">
                <a16:creationId xmlns:a16="http://schemas.microsoft.com/office/drawing/2014/main" id="{FB8E3FDD-67D9-6144-829B-F248B5E3880F}"/>
              </a:ext>
            </a:extLst>
          </p:cNvPr>
          <p:cNvSpPr txBox="1"/>
          <p:nvPr/>
        </p:nvSpPr>
        <p:spPr>
          <a:xfrm>
            <a:off x="6941407" y="5086064"/>
            <a:ext cx="6081586" cy="9233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Sameer </a:t>
            </a:r>
            <a:r>
              <a:rPr kumimoji="0" lang="en-GB" b="0" i="0" u="none" strike="noStrike" kern="1200" cap="none" spc="0" normalizeH="0" baseline="0" noProof="0" dirty="0" err="1">
                <a:ln>
                  <a:noFill/>
                </a:ln>
                <a:effectLst/>
                <a:uLnTx/>
                <a:uFillTx/>
                <a:latin typeface="Calibri" panose="020F0502020204030204"/>
                <a:ea typeface="+mn-ea"/>
                <a:cs typeface="+mn-cs"/>
              </a:rPr>
              <a:t>Suhas</a:t>
            </a:r>
            <a:r>
              <a:rPr kumimoji="0" lang="en-GB" b="0" i="0" u="none" strike="noStrike" kern="1200" cap="none" spc="0" normalizeH="0" baseline="0" noProof="0" dirty="0">
                <a:ln>
                  <a:noFill/>
                </a:ln>
                <a:effectLst/>
                <a:uLnTx/>
                <a:uFillTx/>
                <a:latin typeface="Calibri" panose="020F0502020204030204"/>
                <a:ea typeface="+mn-ea"/>
                <a:cs typeface="+mn-cs"/>
              </a:rPr>
              <a:t> Pujari</a:t>
            </a:r>
            <a:r>
              <a:rPr lang="en-GB" dirty="0">
                <a:latin typeface="Calibri" panose="020F0502020204030204"/>
                <a:cs typeface="Calibri"/>
              </a:rPr>
              <a:t> 		</a:t>
            </a:r>
            <a:r>
              <a:rPr kumimoji="0" lang="en-GB" b="0" i="0" u="none" strike="noStrike" kern="1200" cap="none" spc="0" normalizeH="0" baseline="0" noProof="0" dirty="0">
                <a:ln>
                  <a:noFill/>
                </a:ln>
                <a:effectLst/>
                <a:uLnTx/>
                <a:uFillTx/>
                <a:latin typeface="Calibri" panose="020F0502020204030204"/>
                <a:ea typeface="+mn-ea"/>
                <a:cs typeface="+mn-cs"/>
              </a:rPr>
              <a:t>Sr. No: </a:t>
            </a:r>
            <a:r>
              <a:rPr lang="en-GB" dirty="0">
                <a:latin typeface="Calibri" panose="020F0502020204030204"/>
              </a:rPr>
              <a:t>18768</a:t>
            </a:r>
            <a:endParaRPr lang="en-GB" b="0" i="0" u="none" strike="noStrike" kern="1200" cap="none" spc="0" normalizeH="0" baseline="0" noProof="0" dirty="0">
              <a:ln>
                <a:noFill/>
              </a:ln>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S. Surya Teja 			Sr. No: 18188</a:t>
            </a:r>
          </a:p>
        </p:txBody>
      </p:sp>
      <p:sp>
        <p:nvSpPr>
          <p:cNvPr id="6" name="Date Placeholder 5">
            <a:extLst>
              <a:ext uri="{FF2B5EF4-FFF2-40B4-BE49-F238E27FC236}">
                <a16:creationId xmlns:a16="http://schemas.microsoft.com/office/drawing/2014/main" id="{0B11EE27-7A97-278E-51F6-946A328ED7AC}"/>
              </a:ext>
            </a:extLst>
          </p:cNvPr>
          <p:cNvSpPr>
            <a:spLocks noGrp="1"/>
          </p:cNvSpPr>
          <p:nvPr>
            <p:ph type="dt" sz="half" idx="10"/>
          </p:nvPr>
        </p:nvSpPr>
        <p:spPr/>
        <p:txBody>
          <a:bodyPr/>
          <a:lstStyle/>
          <a:p>
            <a:fld id="{A3D035BF-5742-3E4D-852E-20E1CD5470E5}" type="datetime1">
              <a:rPr lang="en-IN" smtClean="0"/>
              <a:t>23-06-2022</a:t>
            </a:fld>
            <a:endParaRPr lang="en-GB"/>
          </a:p>
        </p:txBody>
      </p:sp>
      <p:sp>
        <p:nvSpPr>
          <p:cNvPr id="8" name="Slide Number Placeholder 7">
            <a:extLst>
              <a:ext uri="{FF2B5EF4-FFF2-40B4-BE49-F238E27FC236}">
                <a16:creationId xmlns:a16="http://schemas.microsoft.com/office/drawing/2014/main" id="{A3B570D1-4E96-41A1-9505-68E039D7A0E1}"/>
              </a:ext>
            </a:extLst>
          </p:cNvPr>
          <p:cNvSpPr>
            <a:spLocks noGrp="1"/>
          </p:cNvSpPr>
          <p:nvPr>
            <p:ph type="sldNum" sz="quarter" idx="12"/>
          </p:nvPr>
        </p:nvSpPr>
        <p:spPr/>
        <p:txBody>
          <a:bodyPr/>
          <a:lstStyle/>
          <a:p>
            <a:fld id="{E14DAB84-8963-A547-9D4F-464A7C6416BD}" type="slidenum">
              <a:rPr lang="en-GB" smtClean="0"/>
              <a:t>1</a:t>
            </a:fld>
            <a:endParaRPr lang="en-GB"/>
          </a:p>
        </p:txBody>
      </p:sp>
      <p:pic>
        <p:nvPicPr>
          <p:cNvPr id="20482" name="Picture 2" descr="Indian Institute of Science">
            <a:extLst>
              <a:ext uri="{FF2B5EF4-FFF2-40B4-BE49-F238E27FC236}">
                <a16:creationId xmlns:a16="http://schemas.microsoft.com/office/drawing/2014/main" id="{8D6EC4C1-2ED5-EF54-0153-4A5D28E9C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00" y="136525"/>
            <a:ext cx="1384139" cy="138413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PDM - Centre for Product Design &amp; Manufacturing, IISc Bangalore - Home |  Facebook">
            <a:extLst>
              <a:ext uri="{FF2B5EF4-FFF2-40B4-BE49-F238E27FC236}">
                <a16:creationId xmlns:a16="http://schemas.microsoft.com/office/drawing/2014/main" id="{BA783CA3-F068-E4F5-50AE-BB3DB5C1D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9425" y="85548"/>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2E8C5E-3E6D-8C7F-ABF0-95808A22F8E7}"/>
              </a:ext>
            </a:extLst>
          </p:cNvPr>
          <p:cNvSpPr txBox="1"/>
          <p:nvPr/>
        </p:nvSpPr>
        <p:spPr>
          <a:xfrm>
            <a:off x="4757986" y="3798333"/>
            <a:ext cx="2891497" cy="369332"/>
          </a:xfrm>
          <a:prstGeom prst="rect">
            <a:avLst/>
          </a:prstGeom>
          <a:noFill/>
        </p:spPr>
        <p:txBody>
          <a:bodyPr wrap="none" rtlCol="0">
            <a:spAutoFit/>
          </a:bodyPr>
          <a:lstStyle/>
          <a:p>
            <a:r>
              <a:rPr lang="en-GB" dirty="0"/>
              <a:t>MN 206: Dissertation Project</a:t>
            </a:r>
          </a:p>
        </p:txBody>
      </p:sp>
      <p:sp>
        <p:nvSpPr>
          <p:cNvPr id="5" name="Rectangle 4">
            <a:extLst>
              <a:ext uri="{FF2B5EF4-FFF2-40B4-BE49-F238E27FC236}">
                <a16:creationId xmlns:a16="http://schemas.microsoft.com/office/drawing/2014/main" id="{B6F602AB-036F-E97B-8D29-F9DF9F36FB6D}"/>
              </a:ext>
            </a:extLst>
          </p:cNvPr>
          <p:cNvSpPr/>
          <p:nvPr/>
        </p:nvSpPr>
        <p:spPr>
          <a:xfrm>
            <a:off x="361600" y="5069208"/>
            <a:ext cx="6096000" cy="1200329"/>
          </a:xfrm>
          <a:prstGeom prst="rect">
            <a:avLst/>
          </a:prstGeom>
        </p:spPr>
        <p:txBody>
          <a:bodyPr>
            <a:spAutoFit/>
          </a:bodyPr>
          <a:lstStyle/>
          <a:p>
            <a:r>
              <a:rPr lang="en-US" dirty="0">
                <a:latin typeface="Calibri" panose="020F0502020204030204" pitchFamily="34" charset="0"/>
                <a:cs typeface="Calibri" panose="020F0502020204030204" pitchFamily="34" charset="0"/>
              </a:rPr>
              <a:t>Project Guides: </a:t>
            </a:r>
          </a:p>
          <a:p>
            <a:r>
              <a:rPr lang="en-US" dirty="0">
                <a:latin typeface="Calibri" panose="020F0502020204030204" pitchFamily="34" charset="0"/>
                <a:cs typeface="Calibri" panose="020F0502020204030204" pitchFamily="34" charset="0"/>
              </a:rPr>
              <a:t>Prof. G K </a:t>
            </a:r>
            <a:r>
              <a:rPr lang="en-US" dirty="0" err="1">
                <a:latin typeface="Calibri" panose="020F0502020204030204" pitchFamily="34" charset="0"/>
                <a:cs typeface="Calibri" panose="020F0502020204030204" pitchFamily="34" charset="0"/>
              </a:rPr>
              <a:t>Ananthasuresh</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Assoc.Prof</a:t>
            </a:r>
            <a:r>
              <a:rPr lang="en-US" dirty="0">
                <a:latin typeface="Calibri" panose="020F0502020204030204" pitchFamily="34" charset="0"/>
                <a:cs typeface="Calibri" panose="020F0502020204030204" pitchFamily="34" charset="0"/>
              </a:rPr>
              <a:t>. Kaushik Chatterjee,</a:t>
            </a:r>
            <a:br>
              <a:rPr lang="en-US" dirty="0">
                <a:latin typeface="Calibri" panose="020F0502020204030204" pitchFamily="34" charset="0"/>
                <a:cs typeface="Calibri" panose="020F0502020204030204" pitchFamily="34" charset="0"/>
              </a:rPr>
            </a:br>
            <a:endParaRPr lang="en-GB" dirty="0"/>
          </a:p>
        </p:txBody>
      </p:sp>
    </p:spTree>
    <p:extLst>
      <p:ext uri="{BB962C8B-B14F-4D97-AF65-F5344CB8AC3E}">
        <p14:creationId xmlns:p14="http://schemas.microsoft.com/office/powerpoint/2010/main" val="7191687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A73965-37CA-FAEC-8B46-052D80DACB54}"/>
              </a:ext>
            </a:extLst>
          </p:cNvPr>
          <p:cNvSpPr txBox="1"/>
          <p:nvPr/>
        </p:nvSpPr>
        <p:spPr>
          <a:xfrm>
            <a:off x="4149422" y="472204"/>
            <a:ext cx="438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System Design:</a:t>
            </a:r>
          </a:p>
        </p:txBody>
      </p:sp>
      <p:sp>
        <p:nvSpPr>
          <p:cNvPr id="2" name="Rectangle 1">
            <a:extLst>
              <a:ext uri="{FF2B5EF4-FFF2-40B4-BE49-F238E27FC236}">
                <a16:creationId xmlns:a16="http://schemas.microsoft.com/office/drawing/2014/main" id="{44DB99A0-9F42-63CC-6DBA-C30D6837B923}"/>
              </a:ext>
            </a:extLst>
          </p:cNvPr>
          <p:cNvSpPr/>
          <p:nvPr/>
        </p:nvSpPr>
        <p:spPr>
          <a:xfrm>
            <a:off x="526693" y="1696667"/>
            <a:ext cx="3162084" cy="369332"/>
          </a:xfrm>
          <a:prstGeom prst="rect">
            <a:avLst/>
          </a:prstGeom>
        </p:spPr>
        <p:txBody>
          <a:bodyPr wrap="none">
            <a:spAutoFit/>
          </a:bodyPr>
          <a:lstStyle/>
          <a:p>
            <a:pPr lvl="0">
              <a:defRPr/>
            </a:pPr>
            <a:r>
              <a:rPr lang="en-GB" b="1" u="sng" dirty="0">
                <a:latin typeface="Times New Roman" panose="02020603050405020304" pitchFamily="18" charset="0"/>
                <a:cs typeface="Times New Roman" panose="02020603050405020304" pitchFamily="18" charset="0"/>
              </a:rPr>
              <a:t>a. Details of the Micro Robot: </a:t>
            </a:r>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p:txBody>
          <a:bodyPr/>
          <a:lstStyle/>
          <a:p>
            <a:fld id="{234BC632-A031-E948-8FA4-2C0260D26735}" type="datetime1">
              <a:rPr lang="en-IN" smtClean="0"/>
              <a:t>23-06-2022</a:t>
            </a:fld>
            <a:endParaRPr lang="en-GB"/>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10</a:t>
            </a:fld>
            <a:endParaRPr lang="en-GB"/>
          </a:p>
        </p:txBody>
      </p:sp>
      <p:grpSp>
        <p:nvGrpSpPr>
          <p:cNvPr id="25" name="Group 24">
            <a:extLst>
              <a:ext uri="{FF2B5EF4-FFF2-40B4-BE49-F238E27FC236}">
                <a16:creationId xmlns:a16="http://schemas.microsoft.com/office/drawing/2014/main" id="{98DDD58E-31A5-B310-9650-EBC10659C5B5}"/>
              </a:ext>
            </a:extLst>
          </p:cNvPr>
          <p:cNvGrpSpPr/>
          <p:nvPr/>
        </p:nvGrpSpPr>
        <p:grpSpPr>
          <a:xfrm>
            <a:off x="8797675" y="3398314"/>
            <a:ext cx="2283456" cy="1169551"/>
            <a:chOff x="7654834" y="5434153"/>
            <a:chExt cx="2283456" cy="1169551"/>
          </a:xfrm>
        </p:grpSpPr>
        <p:pic>
          <p:nvPicPr>
            <p:cNvPr id="26" name="Picture 2" descr="N52 Disc Neodymium Magnet 25mm dia x 10mm 1pcs/pack">
              <a:extLst>
                <a:ext uri="{FF2B5EF4-FFF2-40B4-BE49-F238E27FC236}">
                  <a16:creationId xmlns:a16="http://schemas.microsoft.com/office/drawing/2014/main" id="{6782BA45-7AF5-A07F-F0F2-4E798BEE5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83" t="16573" r="15079" b="22475"/>
            <a:stretch/>
          </p:blipFill>
          <p:spPr bwMode="auto">
            <a:xfrm>
              <a:off x="7654834" y="5434153"/>
              <a:ext cx="1366913" cy="116955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0BF7831-9AD8-E5CB-DA6D-ABD0F89D1222}"/>
                </a:ext>
              </a:extLst>
            </p:cNvPr>
            <p:cNvCxnSpPr/>
            <p:nvPr/>
          </p:nvCxnSpPr>
          <p:spPr>
            <a:xfrm>
              <a:off x="7868028" y="5875236"/>
              <a:ext cx="1018902" cy="0"/>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6D66B9E-FAD0-FBB2-C374-A24272B6B592}"/>
                </a:ext>
              </a:extLst>
            </p:cNvPr>
            <p:cNvSpPr txBox="1"/>
            <p:nvPr/>
          </p:nvSpPr>
          <p:spPr>
            <a:xfrm>
              <a:off x="7982233" y="5551409"/>
              <a:ext cx="910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4-8 mm</a:t>
              </a:r>
            </a:p>
          </p:txBody>
        </p:sp>
        <p:cxnSp>
          <p:nvCxnSpPr>
            <p:cNvPr id="30" name="Straight Arrow Connector 29">
              <a:extLst>
                <a:ext uri="{FF2B5EF4-FFF2-40B4-BE49-F238E27FC236}">
                  <a16:creationId xmlns:a16="http://schemas.microsoft.com/office/drawing/2014/main" id="{53643ACD-FCC4-1EF0-9D43-92E2EF47EF11}"/>
                </a:ext>
              </a:extLst>
            </p:cNvPr>
            <p:cNvCxnSpPr>
              <a:cxnSpLocks/>
            </p:cNvCxnSpPr>
            <p:nvPr/>
          </p:nvCxnSpPr>
          <p:spPr>
            <a:xfrm>
              <a:off x="9021747" y="5885249"/>
              <a:ext cx="0" cy="476362"/>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CAE4072-6B13-D147-B0CE-912530374FFE}"/>
                </a:ext>
              </a:extLst>
            </p:cNvPr>
            <p:cNvSpPr txBox="1"/>
            <p:nvPr/>
          </p:nvSpPr>
          <p:spPr>
            <a:xfrm>
              <a:off x="9093187" y="5938764"/>
              <a:ext cx="845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0.9</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mm</a:t>
              </a:r>
            </a:p>
          </p:txBody>
        </p:sp>
      </p:grpSp>
      <p:sp>
        <p:nvSpPr>
          <p:cNvPr id="32" name="TextBox 31">
            <a:extLst>
              <a:ext uri="{FF2B5EF4-FFF2-40B4-BE49-F238E27FC236}">
                <a16:creationId xmlns:a16="http://schemas.microsoft.com/office/drawing/2014/main" id="{F92EB070-7E19-0A2A-953F-991DB80F5457}"/>
              </a:ext>
            </a:extLst>
          </p:cNvPr>
          <p:cNvSpPr txBox="1"/>
          <p:nvPr/>
        </p:nvSpPr>
        <p:spPr>
          <a:xfrm>
            <a:off x="8537222" y="4604879"/>
            <a:ext cx="29176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Fig 3. Micro Robot and its dimensions</a:t>
            </a: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D54213B1-B667-AFC5-9A12-CC744BF77E66}"/>
                  </a:ext>
                </a:extLst>
              </p:cNvPr>
              <p:cNvGraphicFramePr>
                <a:graphicFrameLocks noGrp="1"/>
              </p:cNvGraphicFramePr>
              <p:nvPr>
                <p:extLst>
                  <p:ext uri="{D42A27DB-BD31-4B8C-83A1-F6EECF244321}">
                    <p14:modId xmlns:p14="http://schemas.microsoft.com/office/powerpoint/2010/main" val="3697572104"/>
                  </p:ext>
                </p:extLst>
              </p:nvPr>
            </p:nvGraphicFramePr>
            <p:xfrm>
              <a:off x="1281770" y="2937801"/>
              <a:ext cx="6504982" cy="2336565"/>
            </p:xfrm>
            <a:graphic>
              <a:graphicData uri="http://schemas.openxmlformats.org/drawingml/2006/table">
                <a:tbl>
                  <a:tblPr firstRow="1" bandRow="1">
                    <a:tableStyleId>{E8B1032C-EA38-4F05-BA0D-38AFFFC7BED3}</a:tableStyleId>
                  </a:tblPr>
                  <a:tblGrid>
                    <a:gridCol w="3252491">
                      <a:extLst>
                        <a:ext uri="{9D8B030D-6E8A-4147-A177-3AD203B41FA5}">
                          <a16:colId xmlns:a16="http://schemas.microsoft.com/office/drawing/2014/main" val="934092926"/>
                        </a:ext>
                      </a:extLst>
                    </a:gridCol>
                    <a:gridCol w="3252491">
                      <a:extLst>
                        <a:ext uri="{9D8B030D-6E8A-4147-A177-3AD203B41FA5}">
                          <a16:colId xmlns:a16="http://schemas.microsoft.com/office/drawing/2014/main" val="1055609555"/>
                        </a:ext>
                      </a:extLst>
                    </a:gridCol>
                  </a:tblGrid>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u="none" strike="noStrike" kern="1200" cap="none" spc="0" normalizeH="0" baseline="0" noProof="0" dirty="0">
                              <a:ln>
                                <a:noFill/>
                              </a:ln>
                              <a:solidFill>
                                <a:prstClr val="black"/>
                              </a:solidFill>
                              <a:effectLst/>
                              <a:uLnTx/>
                              <a:uFillTx/>
                            </a:rPr>
                            <a:t>Height of 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1400" b="0" u="none" strike="noStrike" kern="1200" cap="none" spc="0" normalizeH="0" baseline="0" noProof="0" dirty="0">
                              <a:ln>
                                <a:noFill/>
                              </a:ln>
                              <a:solidFill>
                                <a:prstClr val="black"/>
                              </a:solidFill>
                              <a:effectLst/>
                              <a:uLnTx/>
                              <a:uFillTx/>
                            </a:rPr>
                            <a:t>0.9 mm</a:t>
                          </a:r>
                          <a:endParaRPr lang="en-GB" sz="1400" dirty="0"/>
                        </a:p>
                      </a:txBody>
                      <a:tcPr anchor="ctr"/>
                    </a:tc>
                    <a:extLst>
                      <a:ext uri="{0D108BD9-81ED-4DB2-BD59-A6C34878D82A}">
                        <a16:rowId xmlns:a16="http://schemas.microsoft.com/office/drawing/2014/main" val="248672729"/>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u="none" strike="noStrike" kern="1200" cap="none" spc="0" normalizeH="0" baseline="0" noProof="0" dirty="0">
                              <a:ln>
                                <a:noFill/>
                              </a:ln>
                              <a:solidFill>
                                <a:prstClr val="black"/>
                              </a:solidFill>
                              <a:effectLst/>
                              <a:uLnTx/>
                              <a:uFillTx/>
                            </a:rPr>
                            <a:t>Radius of 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1400" b="0" u="none" strike="noStrike" kern="1200" cap="none" spc="0" normalizeH="0" baseline="0" noProof="0" dirty="0">
                              <a:ln>
                                <a:noFill/>
                              </a:ln>
                              <a:solidFill>
                                <a:prstClr val="black"/>
                              </a:solidFill>
                              <a:effectLst/>
                              <a:uLnTx/>
                              <a:uFillTx/>
                            </a:rPr>
                            <a:t>2-</a:t>
                          </a:r>
                          <a:r>
                            <a:rPr kumimoji="0" lang="en-GB" sz="1400" b="0" u="none" strike="noStrike" kern="1200" cap="none" spc="0" normalizeH="0" noProof="0" dirty="0">
                              <a:ln>
                                <a:noFill/>
                              </a:ln>
                              <a:solidFill>
                                <a:prstClr val="black"/>
                              </a:solidFill>
                              <a:effectLst/>
                              <a:uLnTx/>
                              <a:uFillTx/>
                            </a:rPr>
                            <a:t> 4 </a:t>
                          </a:r>
                          <a:r>
                            <a:rPr kumimoji="0" lang="en-GB" sz="1400" b="0" u="none" strike="noStrike" kern="1200" cap="none" spc="0" normalizeH="0" baseline="0" noProof="0" dirty="0">
                              <a:ln>
                                <a:noFill/>
                              </a:ln>
                              <a:solidFill>
                                <a:prstClr val="black"/>
                              </a:solidFill>
                              <a:effectLst/>
                              <a:uLnTx/>
                              <a:uFillTx/>
                            </a:rPr>
                            <a:t>mm</a:t>
                          </a:r>
                          <a:endParaRPr lang="en-GB" sz="1400" dirty="0"/>
                        </a:p>
                      </a:txBody>
                      <a:tcPr anchor="ctr"/>
                    </a:tc>
                    <a:extLst>
                      <a:ext uri="{0D108BD9-81ED-4DB2-BD59-A6C34878D82A}">
                        <a16:rowId xmlns:a16="http://schemas.microsoft.com/office/drawing/2014/main" val="2495160507"/>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u="none" strike="noStrike" kern="1200" cap="none" spc="0" normalizeH="0" baseline="0" noProof="0" dirty="0">
                              <a:ln>
                                <a:noFill/>
                              </a:ln>
                              <a:solidFill>
                                <a:prstClr val="black"/>
                              </a:solidFill>
                              <a:effectLst/>
                              <a:uLnTx/>
                              <a:uFillTx/>
                            </a:rPr>
                            <a:t>Volume of Bot = </a:t>
                          </a:r>
                          <a14:m>
                            <m:oMath xmlns:m="http://schemas.openxmlformats.org/officeDocument/2006/math">
                              <m:r>
                                <a:rPr kumimoji="0" lang="en-GB" sz="1400" b="0" u="none" strike="noStrike" kern="1200" cap="none" spc="0" normalizeH="0" baseline="0" noProof="0">
                                  <a:ln>
                                    <a:noFill/>
                                  </a:ln>
                                  <a:solidFill>
                                    <a:prstClr val="black"/>
                                  </a:solidFill>
                                  <a:effectLst/>
                                  <a:uLnTx/>
                                  <a:uFillTx/>
                                  <a:latin typeface="Cambria Math" panose="02040503050406030204" pitchFamily="18" charset="0"/>
                                </a:rPr>
                                <m:t>𝜋</m:t>
                              </m:r>
                            </m:oMath>
                          </a14:m>
                          <a:r>
                            <a:rPr kumimoji="0" lang="en-GB" sz="1400" b="0" u="none" strike="noStrike" kern="1200" cap="none" spc="0" normalizeH="0" baseline="0" noProof="0" dirty="0">
                              <a:ln>
                                <a:noFill/>
                              </a:ln>
                              <a:solidFill>
                                <a:prstClr val="black"/>
                              </a:solidFill>
                              <a:effectLst/>
                              <a:uLnTx/>
                              <a:uFillTx/>
                            </a:rPr>
                            <a:t>*r^2*h </a:t>
                          </a:r>
                          <a:endParaRPr lang="en-GB"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prstClr val="black"/>
                              </a:solidFill>
                            </a:rPr>
                            <a:t>11.30 </a:t>
                          </a:r>
                          <a:r>
                            <a:rPr kumimoji="0" lang="en-GB" sz="1400" b="0" u="none" strike="noStrike" kern="1200" cap="none" spc="0" normalizeH="0" baseline="0" noProof="0" dirty="0">
                              <a:ln>
                                <a:noFill/>
                              </a:ln>
                              <a:solidFill>
                                <a:prstClr val="black"/>
                              </a:solidFill>
                              <a:effectLst/>
                              <a:uLnTx/>
                              <a:uFillTx/>
                            </a:rPr>
                            <a:t>– 45.23 mm</a:t>
                          </a:r>
                          <a:r>
                            <a:rPr kumimoji="0" lang="en-GB" sz="1400" b="0" u="none" strike="noStrike" kern="1200" cap="none" spc="0" normalizeH="0" baseline="30000" noProof="0" dirty="0">
                              <a:ln>
                                <a:noFill/>
                              </a:ln>
                              <a:solidFill>
                                <a:prstClr val="black"/>
                              </a:solidFill>
                              <a:effectLst/>
                              <a:uLnTx/>
                              <a:uFillTx/>
                            </a:rPr>
                            <a:t>3</a:t>
                          </a:r>
                          <a:endParaRPr kumimoji="0" lang="en-GB" sz="1400" b="0" i="0" u="none" strike="noStrike" kern="1200" cap="none" spc="0" normalizeH="0" baseline="30000" noProof="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767904388"/>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prstClr val="black"/>
                              </a:solidFill>
                            </a:rPr>
                            <a:t>Density of Permanent Magnet</a:t>
                          </a:r>
                          <a:endParaRPr lang="en-GB"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prstClr val="black"/>
                              </a:solidFill>
                            </a:rPr>
                            <a:t>7500 kg/m</a:t>
                          </a:r>
                          <a:r>
                            <a:rPr lang="en-GB" sz="1400" baseline="30000" dirty="0">
                              <a:solidFill>
                                <a:prstClr val="black"/>
                              </a:solidFill>
                            </a:rPr>
                            <a:t>3 </a:t>
                          </a:r>
                          <a:r>
                            <a:rPr lang="en-GB" sz="1400" dirty="0">
                              <a:solidFill>
                                <a:prstClr val="black"/>
                              </a:solidFill>
                            </a:rPr>
                            <a:t>(Considering NdFeB)</a:t>
                          </a:r>
                          <a:endParaRPr lang="en-GB" sz="1400" baseline="30000" dirty="0">
                            <a:solidFill>
                              <a:prstClr val="black"/>
                            </a:solidFill>
                          </a:endParaRPr>
                        </a:p>
                      </a:txBody>
                      <a:tcPr anchor="ctr"/>
                    </a:tc>
                    <a:extLst>
                      <a:ext uri="{0D108BD9-81ED-4DB2-BD59-A6C34878D82A}">
                        <a16:rowId xmlns:a16="http://schemas.microsoft.com/office/drawing/2014/main" val="1800810743"/>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u="none" strike="noStrike" kern="1200" cap="none" spc="0" normalizeH="0" baseline="0" noProof="0" dirty="0">
                              <a:ln>
                                <a:noFill/>
                              </a:ln>
                              <a:solidFill>
                                <a:prstClr val="black"/>
                              </a:solidFill>
                              <a:effectLst/>
                              <a:uLnTx/>
                              <a:uFillTx/>
                            </a:rPr>
                            <a:t>Mass of Micro Robot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1400" b="0" u="none" strike="noStrike" kern="1200" cap="none" spc="0" normalizeH="0" baseline="0" noProof="0" dirty="0">
                              <a:ln>
                                <a:noFill/>
                              </a:ln>
                              <a:solidFill>
                                <a:prstClr val="black"/>
                              </a:solidFill>
                              <a:effectLst/>
                              <a:uLnTx/>
                              <a:uFillTx/>
                            </a:rPr>
                            <a:t>84.83 - 339.93 -</a:t>
                          </a:r>
                          <a14:m>
                            <m:oMath xmlns:m="http://schemas.openxmlformats.org/officeDocument/2006/math">
                              <m:r>
                                <a:rPr kumimoji="0" lang="en-US" sz="1400" b="0" u="none" strike="noStrike" kern="1200" cap="none" spc="0" normalizeH="0" baseline="0" noProof="0">
                                  <a:ln>
                                    <a:noFill/>
                                  </a:ln>
                                  <a:solidFill>
                                    <a:prstClr val="black"/>
                                  </a:solidFill>
                                  <a:effectLst/>
                                  <a:uLnTx/>
                                  <a:uFillTx/>
                                  <a:latin typeface="Cambria Math" panose="02040503050406030204" pitchFamily="18" charset="0"/>
                                </a:rPr>
                                <m:t>𝜇</m:t>
                              </m:r>
                            </m:oMath>
                          </a14:m>
                          <a:r>
                            <a:rPr kumimoji="0" lang="en-GB" sz="1400" b="0" u="none" strike="noStrike" kern="1200" cap="none" spc="0" normalizeH="0" baseline="0" noProof="0" dirty="0">
                              <a:ln>
                                <a:noFill/>
                              </a:ln>
                              <a:solidFill>
                                <a:prstClr val="black"/>
                              </a:solidFill>
                              <a:effectLst/>
                              <a:uLnTx/>
                              <a:uFillTx/>
                            </a:rPr>
                            <a:t>g</a:t>
                          </a:r>
                          <a:endParaRPr lang="en-GB" sz="1400" dirty="0"/>
                        </a:p>
                      </a:txBody>
                      <a:tcPr anchor="ctr"/>
                    </a:tc>
                    <a:extLst>
                      <a:ext uri="{0D108BD9-81ED-4DB2-BD59-A6C34878D82A}">
                        <a16:rowId xmlns:a16="http://schemas.microsoft.com/office/drawing/2014/main" val="435706552"/>
                      </a:ext>
                    </a:extLst>
                  </a:tr>
                </a:tbl>
              </a:graphicData>
            </a:graphic>
          </p:graphicFrame>
        </mc:Choice>
        <mc:Fallback xmlns="">
          <p:graphicFrame>
            <p:nvGraphicFramePr>
              <p:cNvPr id="33" name="Table 4">
                <a:extLst>
                  <a:ext uri="{FF2B5EF4-FFF2-40B4-BE49-F238E27FC236}">
                    <a16:creationId xmlns:a16="http://schemas.microsoft.com/office/drawing/2014/main" id="{D54213B1-B667-AFC5-9A12-CC744BF77E66}"/>
                  </a:ext>
                </a:extLst>
              </p:cNvPr>
              <p:cNvGraphicFramePr>
                <a:graphicFrameLocks noGrp="1"/>
              </p:cNvGraphicFramePr>
              <p:nvPr>
                <p:extLst>
                  <p:ext uri="{D42A27DB-BD31-4B8C-83A1-F6EECF244321}">
                    <p14:modId xmlns:p14="http://schemas.microsoft.com/office/powerpoint/2010/main" val="3697572104"/>
                  </p:ext>
                </p:extLst>
              </p:nvPr>
            </p:nvGraphicFramePr>
            <p:xfrm>
              <a:off x="1281770" y="2937801"/>
              <a:ext cx="6504982" cy="2336565"/>
            </p:xfrm>
            <a:graphic>
              <a:graphicData uri="http://schemas.openxmlformats.org/drawingml/2006/table">
                <a:tbl>
                  <a:tblPr firstRow="1" bandRow="1">
                    <a:tableStyleId>{E8B1032C-EA38-4F05-BA0D-38AFFFC7BED3}</a:tableStyleId>
                  </a:tblPr>
                  <a:tblGrid>
                    <a:gridCol w="3252491">
                      <a:extLst>
                        <a:ext uri="{9D8B030D-6E8A-4147-A177-3AD203B41FA5}">
                          <a16:colId xmlns:a16="http://schemas.microsoft.com/office/drawing/2014/main" val="934092926"/>
                        </a:ext>
                      </a:extLst>
                    </a:gridCol>
                    <a:gridCol w="3252491">
                      <a:extLst>
                        <a:ext uri="{9D8B030D-6E8A-4147-A177-3AD203B41FA5}">
                          <a16:colId xmlns:a16="http://schemas.microsoft.com/office/drawing/2014/main" val="1055609555"/>
                        </a:ext>
                      </a:extLst>
                    </a:gridCol>
                  </a:tblGrid>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u="none" strike="noStrike" kern="1200" cap="none" spc="0" normalizeH="0" baseline="0" noProof="0" dirty="0">
                              <a:ln>
                                <a:noFill/>
                              </a:ln>
                              <a:solidFill>
                                <a:prstClr val="black"/>
                              </a:solidFill>
                              <a:effectLst/>
                              <a:uLnTx/>
                              <a:uFillTx/>
                            </a:rPr>
                            <a:t>Height of 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1400" b="0" u="none" strike="noStrike" kern="1200" cap="none" spc="0" normalizeH="0" baseline="0" noProof="0" dirty="0">
                              <a:ln>
                                <a:noFill/>
                              </a:ln>
                              <a:solidFill>
                                <a:prstClr val="black"/>
                              </a:solidFill>
                              <a:effectLst/>
                              <a:uLnTx/>
                              <a:uFillTx/>
                            </a:rPr>
                            <a:t>0.9 mm</a:t>
                          </a:r>
                          <a:endParaRPr lang="en-GB" sz="1400" dirty="0"/>
                        </a:p>
                      </a:txBody>
                      <a:tcPr anchor="ctr"/>
                    </a:tc>
                    <a:extLst>
                      <a:ext uri="{0D108BD9-81ED-4DB2-BD59-A6C34878D82A}">
                        <a16:rowId xmlns:a16="http://schemas.microsoft.com/office/drawing/2014/main" val="248672729"/>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u="none" strike="noStrike" kern="1200" cap="none" spc="0" normalizeH="0" baseline="0" noProof="0" dirty="0">
                              <a:ln>
                                <a:noFill/>
                              </a:ln>
                              <a:solidFill>
                                <a:prstClr val="black"/>
                              </a:solidFill>
                              <a:effectLst/>
                              <a:uLnTx/>
                              <a:uFillTx/>
                            </a:rPr>
                            <a:t>Radius of 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1400" b="0" u="none" strike="noStrike" kern="1200" cap="none" spc="0" normalizeH="0" baseline="0" noProof="0" dirty="0">
                              <a:ln>
                                <a:noFill/>
                              </a:ln>
                              <a:solidFill>
                                <a:prstClr val="black"/>
                              </a:solidFill>
                              <a:effectLst/>
                              <a:uLnTx/>
                              <a:uFillTx/>
                            </a:rPr>
                            <a:t>2-</a:t>
                          </a:r>
                          <a:r>
                            <a:rPr kumimoji="0" lang="en-GB" sz="1400" b="0" u="none" strike="noStrike" kern="1200" cap="none" spc="0" normalizeH="0" noProof="0" dirty="0">
                              <a:ln>
                                <a:noFill/>
                              </a:ln>
                              <a:solidFill>
                                <a:prstClr val="black"/>
                              </a:solidFill>
                              <a:effectLst/>
                              <a:uLnTx/>
                              <a:uFillTx/>
                            </a:rPr>
                            <a:t> 4 </a:t>
                          </a:r>
                          <a:r>
                            <a:rPr kumimoji="0" lang="en-GB" sz="1400" b="0" u="none" strike="noStrike" kern="1200" cap="none" spc="0" normalizeH="0" baseline="0" noProof="0" dirty="0">
                              <a:ln>
                                <a:noFill/>
                              </a:ln>
                              <a:solidFill>
                                <a:prstClr val="black"/>
                              </a:solidFill>
                              <a:effectLst/>
                              <a:uLnTx/>
                              <a:uFillTx/>
                            </a:rPr>
                            <a:t>mm</a:t>
                          </a:r>
                          <a:endParaRPr lang="en-GB" sz="1400" dirty="0"/>
                        </a:p>
                      </a:txBody>
                      <a:tcPr anchor="ctr"/>
                    </a:tc>
                    <a:extLst>
                      <a:ext uri="{0D108BD9-81ED-4DB2-BD59-A6C34878D82A}">
                        <a16:rowId xmlns:a16="http://schemas.microsoft.com/office/drawing/2014/main" val="2495160507"/>
                      </a:ext>
                    </a:extLst>
                  </a:tr>
                  <a:tr h="467313">
                    <a:tc>
                      <a:txBody>
                        <a:bodyPr/>
                        <a:lstStyle/>
                        <a:p>
                          <a:endParaRPr lang="en-US"/>
                        </a:p>
                      </a:txBody>
                      <a:tcPr anchor="ctr">
                        <a:blipFill>
                          <a:blip r:embed="rId3"/>
                          <a:stretch>
                            <a:fillRect t="-202703" r="-100389" b="-20270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prstClr val="black"/>
                              </a:solidFill>
                            </a:rPr>
                            <a:t>11.30 </a:t>
                          </a:r>
                          <a:r>
                            <a:rPr kumimoji="0" lang="en-GB" sz="1400" b="0" u="none" strike="noStrike" kern="1200" cap="none" spc="0" normalizeH="0" baseline="0" noProof="0" dirty="0">
                              <a:ln>
                                <a:noFill/>
                              </a:ln>
                              <a:solidFill>
                                <a:prstClr val="black"/>
                              </a:solidFill>
                              <a:effectLst/>
                              <a:uLnTx/>
                              <a:uFillTx/>
                            </a:rPr>
                            <a:t>– 45.23 mm</a:t>
                          </a:r>
                          <a:r>
                            <a:rPr kumimoji="0" lang="en-GB" sz="1400" b="0" u="none" strike="noStrike" kern="1200" cap="none" spc="0" normalizeH="0" baseline="30000" noProof="0" dirty="0">
                              <a:ln>
                                <a:noFill/>
                              </a:ln>
                              <a:solidFill>
                                <a:prstClr val="black"/>
                              </a:solidFill>
                              <a:effectLst/>
                              <a:uLnTx/>
                              <a:uFillTx/>
                            </a:rPr>
                            <a:t>3</a:t>
                          </a:r>
                          <a:endParaRPr kumimoji="0" lang="en-GB" sz="1400" b="0" i="0" u="none" strike="noStrike" kern="1200" cap="none" spc="0" normalizeH="0" baseline="30000" noProof="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767904388"/>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prstClr val="black"/>
                              </a:solidFill>
                            </a:rPr>
                            <a:t>Density of Permanent Magnet</a:t>
                          </a:r>
                          <a:endParaRPr lang="en-GB"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prstClr val="black"/>
                              </a:solidFill>
                            </a:rPr>
                            <a:t>7500 kg/m</a:t>
                          </a:r>
                          <a:r>
                            <a:rPr lang="en-GB" sz="1400" baseline="30000" dirty="0">
                              <a:solidFill>
                                <a:prstClr val="black"/>
                              </a:solidFill>
                            </a:rPr>
                            <a:t>3 </a:t>
                          </a:r>
                          <a:r>
                            <a:rPr lang="en-GB" sz="1400" dirty="0">
                              <a:solidFill>
                                <a:prstClr val="black"/>
                              </a:solidFill>
                            </a:rPr>
                            <a:t>(Considering NdFeB)</a:t>
                          </a:r>
                          <a:endParaRPr lang="en-GB" sz="1400" baseline="30000" dirty="0">
                            <a:solidFill>
                              <a:prstClr val="black"/>
                            </a:solidFill>
                          </a:endParaRPr>
                        </a:p>
                      </a:txBody>
                      <a:tcPr anchor="ctr"/>
                    </a:tc>
                    <a:extLst>
                      <a:ext uri="{0D108BD9-81ED-4DB2-BD59-A6C34878D82A}">
                        <a16:rowId xmlns:a16="http://schemas.microsoft.com/office/drawing/2014/main" val="1800810743"/>
                      </a:ext>
                    </a:extLst>
                  </a:tr>
                  <a:tr h="467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u="none" strike="noStrike" kern="1200" cap="none" spc="0" normalizeH="0" baseline="0" noProof="0" dirty="0">
                              <a:ln>
                                <a:noFill/>
                              </a:ln>
                              <a:solidFill>
                                <a:prstClr val="black"/>
                              </a:solidFill>
                              <a:effectLst/>
                              <a:uLnTx/>
                              <a:uFillTx/>
                            </a:rPr>
                            <a:t>Mass of Micro Robot</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endParaRPr lang="en-US"/>
                        </a:p>
                      </a:txBody>
                      <a:tcPr anchor="ctr">
                        <a:blipFill>
                          <a:blip r:embed="rId3"/>
                          <a:stretch>
                            <a:fillRect l="-100000" t="-402703" r="-389" b="-2703"/>
                          </a:stretch>
                        </a:blipFill>
                      </a:tcPr>
                    </a:tc>
                    <a:extLst>
                      <a:ext uri="{0D108BD9-81ED-4DB2-BD59-A6C34878D82A}">
                        <a16:rowId xmlns:a16="http://schemas.microsoft.com/office/drawing/2014/main" val="435706552"/>
                      </a:ext>
                    </a:extLst>
                  </a:tr>
                </a:tbl>
              </a:graphicData>
            </a:graphic>
          </p:graphicFrame>
        </mc:Fallback>
      </mc:AlternateContent>
      <p:sp>
        <p:nvSpPr>
          <p:cNvPr id="5" name="Rectangle 4">
            <a:extLst>
              <a:ext uri="{FF2B5EF4-FFF2-40B4-BE49-F238E27FC236}">
                <a16:creationId xmlns:a16="http://schemas.microsoft.com/office/drawing/2014/main" id="{F5433F86-25D8-2093-EA3D-9CCAE72CE5D0}"/>
              </a:ext>
            </a:extLst>
          </p:cNvPr>
          <p:cNvSpPr/>
          <p:nvPr/>
        </p:nvSpPr>
        <p:spPr>
          <a:xfrm>
            <a:off x="339817" y="2168940"/>
            <a:ext cx="5628400" cy="369332"/>
          </a:xfrm>
          <a:prstGeom prst="rect">
            <a:avLst/>
          </a:prstGeom>
        </p:spPr>
        <p:txBody>
          <a:bodyPr wrap="none">
            <a:spAutoFit/>
          </a:bodyPr>
          <a:lstStyle/>
          <a:p>
            <a:pPr marL="742950" lvl="1" indent="-285750">
              <a:buFont typeface="Arial" panose="020B0604020202020204" pitchFamily="34" charset="0"/>
              <a:buChar char="•"/>
              <a:defRPr/>
            </a:pPr>
            <a:r>
              <a:rPr lang="en-GB" dirty="0">
                <a:solidFill>
                  <a:prstClr val="black"/>
                </a:solidFill>
              </a:rPr>
              <a:t>The dimensions of the Micro Robot are as follows:</a:t>
            </a:r>
          </a:p>
        </p:txBody>
      </p:sp>
      <p:sp>
        <p:nvSpPr>
          <p:cNvPr id="34" name="TextBox 33">
            <a:extLst>
              <a:ext uri="{FF2B5EF4-FFF2-40B4-BE49-F238E27FC236}">
                <a16:creationId xmlns:a16="http://schemas.microsoft.com/office/drawing/2014/main" id="{25E6329C-7068-F079-D8AF-0351CCE42A01}"/>
              </a:ext>
            </a:extLst>
          </p:cNvPr>
          <p:cNvSpPr txBox="1"/>
          <p:nvPr/>
        </p:nvSpPr>
        <p:spPr>
          <a:xfrm>
            <a:off x="3154017" y="5366118"/>
            <a:ext cx="27016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Table 1. Dimension of Micro Robot</a:t>
            </a:r>
          </a:p>
        </p:txBody>
      </p:sp>
    </p:spTree>
    <p:extLst>
      <p:ext uri="{BB962C8B-B14F-4D97-AF65-F5344CB8AC3E}">
        <p14:creationId xmlns:p14="http://schemas.microsoft.com/office/powerpoint/2010/main" val="407019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Magnetic Field - Definition, History, Illustration, Intensity, Origin,  Video, and FAQs">
            <a:extLst>
              <a:ext uri="{FF2B5EF4-FFF2-40B4-BE49-F238E27FC236}">
                <a16:creationId xmlns:a16="http://schemas.microsoft.com/office/drawing/2014/main" id="{27288FC0-9AE6-DEFD-295C-E256F7C6DB34}"/>
              </a:ext>
            </a:extLst>
          </p:cNvPr>
          <p:cNvPicPr>
            <a:picLocks noChangeAspect="1" noChangeArrowheads="1"/>
          </p:cNvPicPr>
          <p:nvPr/>
        </p:nvPicPr>
        <p:blipFill>
          <a:blip r:embed="rId2">
            <a:grayscl/>
            <a:alphaModFix amt="1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30084"/>
            <a:ext cx="12131510" cy="6827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3AFC91-DA0F-FA47-BC10-0B7D696EA78A}"/>
              </a:ext>
            </a:extLst>
          </p:cNvPr>
          <p:cNvSpPr txBox="1"/>
          <p:nvPr/>
        </p:nvSpPr>
        <p:spPr>
          <a:xfrm>
            <a:off x="544010" y="405113"/>
            <a:ext cx="2940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b. Designing of coils : </a:t>
            </a:r>
          </a:p>
        </p:txBody>
      </p:sp>
      <p:sp>
        <p:nvSpPr>
          <p:cNvPr id="4" name="TextBox 3">
            <a:extLst>
              <a:ext uri="{FF2B5EF4-FFF2-40B4-BE49-F238E27FC236}">
                <a16:creationId xmlns:a16="http://schemas.microsoft.com/office/drawing/2014/main" id="{17931593-FC48-754B-8284-B0113C1B3F6C}"/>
              </a:ext>
            </a:extLst>
          </p:cNvPr>
          <p:cNvSpPr txBox="1"/>
          <p:nvPr/>
        </p:nvSpPr>
        <p:spPr>
          <a:xfrm>
            <a:off x="832287" y="903352"/>
            <a:ext cx="10834994" cy="110799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Force acting on the Micro Robot: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The magnetic micro robot has a non – uniform magnetic field which varies across space and even coil carrying current produces non – uniform magnetic field. The magnetic force acting on the magnetic micro robot due to non – uniform magnetic field is given by</a:t>
            </a:r>
            <a:endPar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57D4C2-7B07-034F-BB46-CD4C7D9A5409}"/>
                  </a:ext>
                </a:extLst>
              </p:cNvPr>
              <p:cNvSpPr txBox="1"/>
              <p:nvPr/>
            </p:nvSpPr>
            <p:spPr>
              <a:xfrm>
                <a:off x="2140576" y="2162598"/>
                <a:ext cx="213103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d>
                      <m:d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m:rPr>
                            <m:sty m:val="p"/>
                          </m:r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d>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𝐵</m:t>
                    </m:r>
                    <m:r>
                      <a:rPr kumimoji="0" lang="en-US" sz="1800" b="0" i="1" u="none" strike="noStrike" kern="1200" cap="none" spc="0" normalizeH="0" baseline="-2500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𝑒𝑥𝑡</m:t>
                    </m:r>
                  </m:oMath>
                </a14:m>
                <a:r>
                  <a:rPr kumimoji="0" lang="en-GB" sz="1800" b="0" i="0" u="none" strike="noStrike" kern="1200" cap="none" spc="0" normalizeH="0" baseline="-25000" noProof="0" dirty="0">
                    <a:ln>
                      <a:noFill/>
                    </a:ln>
                    <a:solidFill>
                      <a:schemeClr val="tx1"/>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chemeClr val="tx1"/>
                    </a:solidFill>
                    <a:effectLst/>
                    <a:uLnTx/>
                    <a:uFillTx/>
                    <a:latin typeface="Calibri" panose="020F0502020204030204"/>
                    <a:ea typeface="+mn-ea"/>
                    <a:cs typeface="+mn-cs"/>
                  </a:rPr>
                  <a:t>….(</a:t>
                </a:r>
                <a:r>
                  <a:rPr kumimoji="0" lang="en-GB" sz="1800" b="0" i="0" u="none" strike="noStrike" kern="1200" cap="none" spc="0" normalizeH="0" baseline="0" noProof="0" dirty="0" err="1">
                    <a:ln>
                      <a:noFill/>
                    </a:ln>
                    <a:solidFill>
                      <a:schemeClr val="tx1"/>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schemeClr val="tx1"/>
                    </a:solidFill>
                    <a:effectLst/>
                    <a:uLnTx/>
                    <a:uFillTx/>
                    <a:latin typeface="Calibri" panose="020F0502020204030204"/>
                    <a:ea typeface="+mn-ea"/>
                    <a:cs typeface="+mn-cs"/>
                  </a:rPr>
                  <a:t>)</a:t>
                </a:r>
                <a:endParaRPr kumimoji="0" lang="en-GB" sz="1800" b="0" i="0" u="none" strike="noStrike" kern="1200" cap="none" spc="0" normalizeH="0" baseline="-25000" noProof="0" dirty="0">
                  <a:ln>
                    <a:noFill/>
                  </a:ln>
                  <a:solidFill>
                    <a:schemeClr val="tx1"/>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3557D4C2-7B07-034F-BB46-CD4C7D9A5409}"/>
                  </a:ext>
                </a:extLst>
              </p:cNvPr>
              <p:cNvSpPr txBox="1">
                <a:spLocks noRot="1" noChangeAspect="1" noMove="1" noResize="1" noEditPoints="1" noAdjustHandles="1" noChangeArrowheads="1" noChangeShapeType="1" noTextEdit="1"/>
              </p:cNvSpPr>
              <p:nvPr/>
            </p:nvSpPr>
            <p:spPr>
              <a:xfrm>
                <a:off x="2140576" y="2162598"/>
                <a:ext cx="2131033" cy="276999"/>
              </a:xfrm>
              <a:prstGeom prst="rect">
                <a:avLst/>
              </a:prstGeom>
              <a:blipFill>
                <a:blip r:embed="rId4"/>
                <a:stretch>
                  <a:fillRect l="-3550" t="-27273" r="-5917" b="-5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1416F1-BF5B-CD48-93BD-201BDB66EFD6}"/>
                  </a:ext>
                </a:extLst>
              </p:cNvPr>
              <p:cNvSpPr txBox="1"/>
              <p:nvPr/>
            </p:nvSpPr>
            <p:spPr>
              <a:xfrm>
                <a:off x="4271609" y="2298175"/>
                <a:ext cx="460715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rPr>
                  <a:t>, where </a:t>
                </a:r>
                <a14:m>
                  <m:oMath xmlns:m="http://schemas.openxmlformats.org/officeDocument/2006/math">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𝑣</m:t>
                    </m:r>
                  </m:oMath>
                </a14:m>
                <a:r>
                  <a:rPr kumimoji="0" lang="en-GB" sz="1400" b="0" i="1"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rPr>
                  <a:t> is the Volume of the Micro Robot,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rPr>
                  <a:t>M is the magnetisation of the Micro Robot,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err="1">
                    <a:ln>
                      <a:noFill/>
                    </a:ln>
                    <a:solidFill>
                      <a:schemeClr val="tx1">
                        <a:lumMod val="95000"/>
                        <a:lumOff val="5000"/>
                      </a:schemeClr>
                    </a:solidFill>
                    <a:effectLst/>
                    <a:uLnTx/>
                    <a:uFillTx/>
                    <a:latin typeface="Calibri" panose="020F0502020204030204"/>
                    <a:ea typeface="+mn-ea"/>
                    <a:cs typeface="+mn-cs"/>
                  </a:rPr>
                  <a:t>B</a:t>
                </a:r>
                <a:r>
                  <a:rPr kumimoji="0" lang="en-GB" sz="1400" b="0" i="1" u="none" strike="noStrike" kern="1200" cap="none" spc="0" normalizeH="0" baseline="-25000" noProof="0" err="1">
                    <a:ln>
                      <a:noFill/>
                    </a:ln>
                    <a:solidFill>
                      <a:schemeClr val="tx1">
                        <a:lumMod val="95000"/>
                        <a:lumOff val="5000"/>
                      </a:schemeClr>
                    </a:solidFill>
                    <a:effectLst/>
                    <a:uLnTx/>
                    <a:uFillTx/>
                    <a:latin typeface="Calibri" panose="020F0502020204030204"/>
                    <a:ea typeface="+mn-ea"/>
                    <a:cs typeface="+mn-cs"/>
                  </a:rPr>
                  <a:t>ext</a:t>
                </a:r>
                <a:r>
                  <a:rPr kumimoji="0" lang="en-GB" sz="1400" b="0" i="1"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rPr>
                  <a:t> is the external magnetic field acting on the micro robot.</a:t>
                </a:r>
              </a:p>
            </p:txBody>
          </p:sp>
        </mc:Choice>
        <mc:Fallback xmlns="">
          <p:sp>
            <p:nvSpPr>
              <p:cNvPr id="6" name="TextBox 5">
                <a:extLst>
                  <a:ext uri="{FF2B5EF4-FFF2-40B4-BE49-F238E27FC236}">
                    <a16:creationId xmlns:a16="http://schemas.microsoft.com/office/drawing/2014/main" id="{251416F1-BF5B-CD48-93BD-201BDB66EFD6}"/>
                  </a:ext>
                </a:extLst>
              </p:cNvPr>
              <p:cNvSpPr txBox="1">
                <a:spLocks noRot="1" noChangeAspect="1" noMove="1" noResize="1" noEditPoints="1" noAdjustHandles="1" noChangeArrowheads="1" noChangeShapeType="1" noTextEdit="1"/>
              </p:cNvSpPr>
              <p:nvPr/>
            </p:nvSpPr>
            <p:spPr>
              <a:xfrm>
                <a:off x="4271609" y="2298175"/>
                <a:ext cx="4607159" cy="738664"/>
              </a:xfrm>
              <a:prstGeom prst="rect">
                <a:avLst/>
              </a:prstGeom>
              <a:blipFill>
                <a:blip r:embed="rId5"/>
                <a:stretch>
                  <a:fillRect l="-397" t="-1653"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827A30-A67B-2D47-B747-B64A1FB6B385}"/>
                  </a:ext>
                </a:extLst>
              </p:cNvPr>
              <p:cNvSpPr txBox="1"/>
              <p:nvPr/>
            </p:nvSpPr>
            <p:spPr>
              <a:xfrm>
                <a:off x="2200037" y="4171389"/>
                <a:ext cx="1389804" cy="526041"/>
              </a:xfrm>
              <a:prstGeom prst="rect">
                <a:avLst/>
              </a:prstGeom>
              <a:noFill/>
            </p:spPr>
            <p:txBody>
              <a:bodyPr wrap="non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𝑑𝑚</m:t>
                          </m:r>
                        </m:num>
                        <m:den>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𝑑𝑣</m:t>
                          </m:r>
                        </m:den>
                      </m:f>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m:t>
                      </m:r>
                      <m:r>
                        <m:rPr>
                          <m:nor/>
                        </m:rPr>
                        <a:rPr kumimoji="0" lang="en-US" sz="1800" b="0" i="0" u="none" strike="noStrike" kern="1200" cap="none" spc="0" normalizeH="0" baseline="0" noProof="0" dirty="0" smtClean="0">
                          <a:ln>
                            <a:noFill/>
                          </a:ln>
                          <a:solidFill>
                            <a:schemeClr val="tx1">
                              <a:lumMod val="95000"/>
                              <a:lumOff val="5000"/>
                            </a:schemeClr>
                          </a:solidFill>
                          <a:effectLst/>
                          <a:uLnTx/>
                          <a:uFillTx/>
                          <a:latin typeface="Calibri" panose="020F0502020204030204"/>
                          <a:ea typeface="+mn-ea"/>
                          <a:cs typeface="+mn-cs"/>
                        </a:rPr>
                        <m:t>i</m:t>
                      </m:r>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i</m:t>
                      </m:r>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m:t>
                      </m:r>
                    </m:oMath>
                  </m:oMathPara>
                </a14:m>
                <a:endPar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1D827A30-A67B-2D47-B747-B64A1FB6B385}"/>
                  </a:ext>
                </a:extLst>
              </p:cNvPr>
              <p:cNvSpPr txBox="1">
                <a:spLocks noRot="1" noChangeAspect="1" noMove="1" noResize="1" noEditPoints="1" noAdjustHandles="1" noChangeArrowheads="1" noChangeShapeType="1" noTextEdit="1"/>
              </p:cNvSpPr>
              <p:nvPr/>
            </p:nvSpPr>
            <p:spPr>
              <a:xfrm>
                <a:off x="2200037" y="4171389"/>
                <a:ext cx="1389804" cy="526041"/>
              </a:xfrm>
              <a:prstGeom prst="rect">
                <a:avLst/>
              </a:prstGeom>
              <a:blipFill>
                <a:blip r:embed="rId6"/>
                <a:stretch>
                  <a:fillRect l="-3636" t="-2326" r="-4545" b="-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FB1415-25AA-DF49-8763-94C6A693AE90}"/>
                  </a:ext>
                </a:extLst>
              </p:cNvPr>
              <p:cNvSpPr txBox="1"/>
              <p:nvPr/>
            </p:nvSpPr>
            <p:spPr>
              <a:xfrm>
                <a:off x="4482651" y="4259671"/>
                <a:ext cx="4030719" cy="276999"/>
              </a:xfrm>
              <a:prstGeom prst="rect">
                <a:avLst/>
              </a:prstGeom>
              <a:noFill/>
            </p:spPr>
            <p:txBody>
              <a:bodyPr wrap="non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𝑚</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𝐿𝑜𝑜𝑝</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𝐶𝑢𝑟𝑟𝑒𝑛𝑡</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𝐴𝑟𝑒𝑎</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𝑜𝑓</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𝐿𝑜𝑜𝑝</m:t>
                      </m:r>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m:t>
                      </m:r>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i</m:t>
                      </m:r>
                      <m:r>
                        <m:rPr>
                          <m:nor/>
                        </m:rPr>
                        <a:rPr kumimoji="0" lang="en-US" sz="1800" b="0" i="0" u="none" strike="noStrike" kern="1200" cap="none" spc="0" normalizeH="0" baseline="0" noProof="0" dirty="0" smtClean="0">
                          <a:ln>
                            <a:noFill/>
                          </a:ln>
                          <a:solidFill>
                            <a:schemeClr val="tx1">
                              <a:lumMod val="95000"/>
                              <a:lumOff val="5000"/>
                            </a:schemeClr>
                          </a:solidFill>
                          <a:effectLst/>
                          <a:uLnTx/>
                          <a:uFillTx/>
                          <a:latin typeface="Calibri" panose="020F0502020204030204"/>
                          <a:ea typeface="+mn-ea"/>
                          <a:cs typeface="+mn-cs"/>
                        </a:rPr>
                        <m:t>ii</m:t>
                      </m:r>
                      <m:r>
                        <m:rPr>
                          <m:nor/>
                        </m:rPr>
                        <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m:t>)</m:t>
                      </m:r>
                    </m:oMath>
                  </m:oMathPara>
                </a14:m>
                <a:endParaRPr kumimoji="0" lang="en-GB"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21FB1415-25AA-DF49-8763-94C6A693AE90}"/>
                  </a:ext>
                </a:extLst>
              </p:cNvPr>
              <p:cNvSpPr txBox="1">
                <a:spLocks noRot="1" noChangeAspect="1" noMove="1" noResize="1" noEditPoints="1" noAdjustHandles="1" noChangeArrowheads="1" noChangeShapeType="1" noTextEdit="1"/>
              </p:cNvSpPr>
              <p:nvPr/>
            </p:nvSpPr>
            <p:spPr>
              <a:xfrm>
                <a:off x="4482651" y="4259671"/>
                <a:ext cx="4030719" cy="276999"/>
              </a:xfrm>
              <a:prstGeom prst="rect">
                <a:avLst/>
              </a:prstGeom>
              <a:blipFill>
                <a:blip r:embed="rId7"/>
                <a:stretch>
                  <a:fillRect l="-313" t="-8696" r="-1254" b="-3478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76205DA9-FCEA-BD49-B9AB-706F2F7E7DF7}"/>
              </a:ext>
            </a:extLst>
          </p:cNvPr>
          <p:cNvSpPr txBox="1"/>
          <p:nvPr/>
        </p:nvSpPr>
        <p:spPr>
          <a:xfrm>
            <a:off x="3720809" y="4217885"/>
            <a:ext cx="538930" cy="369332"/>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and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3AF351-0D60-374F-9D46-87424347B012}"/>
                  </a:ext>
                </a:extLst>
              </p:cNvPr>
              <p:cNvSpPr txBox="1"/>
              <p:nvPr/>
            </p:nvSpPr>
            <p:spPr>
              <a:xfrm>
                <a:off x="2140576" y="5748338"/>
                <a:ext cx="1305165" cy="4415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𝑀</m:t>
                      </m:r>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Cambria Math" panose="02040503050406030204" pitchFamily="18" charset="0"/>
                                  <a:cs typeface="+mn-cs"/>
                                </a:rPr>
                                <m:t>𝜒</m:t>
                              </m:r>
                            </m:e>
                            <m: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𝑚</m:t>
                              </m:r>
                            </m:sub>
                          </m:sSub>
                          <m:sSub>
                            <m:sSub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𝑒𝑥𝑡</m:t>
                              </m:r>
                            </m:sub>
                          </m:sSub>
                        </m:num>
                        <m:den>
                          <m:sSub>
                            <m:sSub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(1+</m:t>
                          </m:r>
                          <m:sSub>
                            <m:sSub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Cambria Math" panose="02040503050406030204" pitchFamily="18" charset="0"/>
                                  <a:cs typeface="+mn-cs"/>
                                </a:rPr>
                                <m:t>𝜒</m:t>
                              </m:r>
                            </m:e>
                            <m: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𝑚</m:t>
                              </m:r>
                            </m:sub>
                          </m:s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m:t>
                          </m:r>
                        </m:den>
                      </m:f>
                    </m:oMath>
                  </m:oMathPara>
                </a14:m>
                <a:endParaRPr kumimoji="0" lang="en-GB" sz="1400" b="0" i="0"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FC3AF351-0D60-374F-9D46-87424347B012}"/>
                  </a:ext>
                </a:extLst>
              </p:cNvPr>
              <p:cNvSpPr txBox="1">
                <a:spLocks noRot="1" noChangeAspect="1" noMove="1" noResize="1" noEditPoints="1" noAdjustHandles="1" noChangeArrowheads="1" noChangeShapeType="1" noTextEdit="1"/>
              </p:cNvSpPr>
              <p:nvPr/>
            </p:nvSpPr>
            <p:spPr>
              <a:xfrm>
                <a:off x="2140576" y="5748338"/>
                <a:ext cx="1305165" cy="441531"/>
              </a:xfrm>
              <a:prstGeom prst="rect">
                <a:avLst/>
              </a:prstGeom>
              <a:blipFill>
                <a:blip r:embed="rId8"/>
                <a:stretch>
                  <a:fillRect l="-1923" t="-2778" r="-3846"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DFCD89-7FE1-4745-9872-A467B56BCE59}"/>
                  </a:ext>
                </a:extLst>
              </p:cNvPr>
              <p:cNvSpPr txBox="1"/>
              <p:nvPr/>
            </p:nvSpPr>
            <p:spPr>
              <a:xfrm>
                <a:off x="3990274" y="5915928"/>
                <a:ext cx="668112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𝑤h𝑒𝑟𝑒</m:t>
                        </m:r>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Cambria Math" panose="02040503050406030204" pitchFamily="18" charset="0"/>
                            <a:cs typeface="+mn-cs"/>
                          </a:rPr>
                          <m:t>𝜒</m:t>
                        </m:r>
                      </m:e>
                      <m: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𝑚</m:t>
                        </m:r>
                      </m:sub>
                    </m:sSub>
                    <m:r>
                      <a:rPr kumimoji="0" lang="en-US" sz="1400" b="0" i="1" u="none" strike="noStrike" kern="1200" cap="none" spc="0" normalizeH="0" baseline="0" noProof="0" smtClean="0">
                        <a:ln>
                          <a:noFill/>
                        </a:ln>
                        <a:solidFill>
                          <a:schemeClr val="tx1">
                            <a:lumMod val="95000"/>
                            <a:lumOff val="5000"/>
                          </a:schemeClr>
                        </a:solidFill>
                        <a:effectLst/>
                        <a:uLnTx/>
                        <a:uFillTx/>
                        <a:latin typeface="Cambria Math" panose="02040503050406030204" pitchFamily="18" charset="0"/>
                        <a:ea typeface="+mn-ea"/>
                        <a:cs typeface="+mn-cs"/>
                      </a:rPr>
                      <m:t> </m:t>
                    </m:r>
                  </m:oMath>
                </a14:m>
                <a:r>
                  <a:rPr kumimoji="0" lang="en-IN"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is the magnetic susceptibility of the medium in which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the magnetic field is to be calculated and </a:t>
                </a:r>
                <a:r>
                  <a:rPr kumimoji="0" lang="el-GR"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μ</a:t>
                </a:r>
                <a:r>
                  <a:rPr kumimoji="0" lang="el-GR" sz="1400" b="0" i="1" u="none" strike="noStrike" kern="1200" cap="none" spc="0" normalizeH="0" baseline="-25000" noProof="0" dirty="0">
                    <a:ln>
                      <a:noFill/>
                    </a:ln>
                    <a:solidFill>
                      <a:schemeClr val="tx1">
                        <a:lumMod val="95000"/>
                        <a:lumOff val="5000"/>
                      </a:schemeClr>
                    </a:solidFill>
                    <a:effectLst/>
                    <a:uLnTx/>
                    <a:uFillTx/>
                    <a:latin typeface="Calibri" panose="020F0502020204030204"/>
                    <a:ea typeface="+mn-ea"/>
                    <a:cs typeface="+mn-cs"/>
                  </a:rPr>
                  <a:t>0</a:t>
                </a:r>
                <a:r>
                  <a:rPr kumimoji="0" lang="el-GR"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 = 4π × 10</a:t>
                </a:r>
                <a:r>
                  <a:rPr kumimoji="0" lang="el-GR" sz="1400" b="0" i="1" u="none" strike="noStrike" kern="1200" cap="none" spc="0" normalizeH="0" baseline="30000" noProof="0" dirty="0">
                    <a:ln>
                      <a:noFill/>
                    </a:ln>
                    <a:solidFill>
                      <a:schemeClr val="tx1">
                        <a:lumMod val="95000"/>
                        <a:lumOff val="5000"/>
                      </a:schemeClr>
                    </a:solidFill>
                    <a:effectLst/>
                    <a:uLnTx/>
                    <a:uFillTx/>
                    <a:latin typeface="Calibri" panose="020F0502020204030204"/>
                    <a:ea typeface="+mn-ea"/>
                    <a:cs typeface="+mn-cs"/>
                  </a:rPr>
                  <a:t>−7</a:t>
                </a:r>
                <a:r>
                  <a:rPr kumimoji="0" lang="el-GR"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 </a:t>
                </a:r>
                <a:r>
                  <a:rPr kumimoji="0" lang="en-IN" sz="1400" b="0" i="1"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is the permeability of free space. </a:t>
                </a:r>
              </a:p>
            </p:txBody>
          </p:sp>
        </mc:Choice>
        <mc:Fallback xmlns="">
          <p:sp>
            <p:nvSpPr>
              <p:cNvPr id="13" name="TextBox 12">
                <a:extLst>
                  <a:ext uri="{FF2B5EF4-FFF2-40B4-BE49-F238E27FC236}">
                    <a16:creationId xmlns:a16="http://schemas.microsoft.com/office/drawing/2014/main" id="{A8DFCD89-7FE1-4745-9872-A467B56BCE59}"/>
                  </a:ext>
                </a:extLst>
              </p:cNvPr>
              <p:cNvSpPr txBox="1">
                <a:spLocks noRot="1" noChangeAspect="1" noMove="1" noResize="1" noEditPoints="1" noAdjustHandles="1" noChangeArrowheads="1" noChangeShapeType="1" noTextEdit="1"/>
              </p:cNvSpPr>
              <p:nvPr/>
            </p:nvSpPr>
            <p:spPr>
              <a:xfrm>
                <a:off x="3990274" y="5915928"/>
                <a:ext cx="6681124" cy="523220"/>
              </a:xfrm>
              <a:prstGeom prst="rect">
                <a:avLst/>
              </a:prstGeom>
              <a:blipFill>
                <a:blip r:embed="rId9"/>
                <a:stretch>
                  <a:fillRect l="-380" b="-14286"/>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633CB557-174C-174D-A29E-F902EFA62B90}"/>
              </a:ext>
            </a:extLst>
          </p:cNvPr>
          <p:cNvSpPr/>
          <p:nvPr/>
        </p:nvSpPr>
        <p:spPr>
          <a:xfrm>
            <a:off x="832287" y="3271475"/>
            <a:ext cx="7734825" cy="107721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Magnetisation (M) is the magnetic dipole moment(m) per unit volume and magnetic dipole moment is given </a:t>
            </a:r>
            <a:r>
              <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product of loop current and loop area in the direction of the loop area vector.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7FB9E4F-6667-9240-9D66-5EAAC798F6AF}"/>
              </a:ext>
            </a:extLst>
          </p:cNvPr>
          <p:cNvSpPr/>
          <p:nvPr/>
        </p:nvSpPr>
        <p:spPr>
          <a:xfrm>
            <a:off x="832287" y="4800315"/>
            <a:ext cx="10991084" cy="86177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It is found that the Magnetisation is dependent on the type of material of the micro robot. </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In case of a permanent magnet, M is</a:t>
            </a:r>
            <a:r>
              <a:rPr kumimoji="0" lang="en-IN" sz="1600" b="0" i="0" u="none" strike="noStrike" kern="1200" cap="none" spc="0" normalizeH="0" noProof="0" dirty="0">
                <a:ln>
                  <a:noFill/>
                </a:ln>
                <a:solidFill>
                  <a:schemeClr val="tx1">
                    <a:lumMod val="95000"/>
                    <a:lumOff val="5000"/>
                  </a:schemeClr>
                </a:solidFill>
                <a:effectLst/>
                <a:uLnTx/>
                <a:uFillTx/>
                <a:latin typeface="Calibri" panose="020F0502020204030204"/>
                <a:ea typeface="+mn-ea"/>
                <a:cs typeface="+mn-cs"/>
              </a:rPr>
              <a:t> considered </a:t>
            </a:r>
            <a:r>
              <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a constant and is given by manufacturer.</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IN"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In case of a ferromagnet, M is given by </a:t>
            </a:r>
            <a:endParaRPr kumimoji="0" lang="en-GB" sz="16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79D7844C-4533-B548-AC36-67F0D08897E3}"/>
              </a:ext>
            </a:extLst>
          </p:cNvPr>
          <p:cNvSpPr txBox="1"/>
          <p:nvPr/>
        </p:nvSpPr>
        <p:spPr>
          <a:xfrm>
            <a:off x="8759772" y="4479751"/>
            <a:ext cx="264165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Fig 4. Orientation of Magnetic Dipoles, in presence</a:t>
            </a:r>
            <a:r>
              <a:rPr kumimoji="0" lang="en-GB" sz="1100" b="0" i="0" u="none" strike="noStrike" kern="1200" cap="none" spc="0" normalizeH="0" noProof="0" dirty="0">
                <a:ln>
                  <a:noFill/>
                </a:ln>
                <a:solidFill>
                  <a:schemeClr val="tx1">
                    <a:lumMod val="95000"/>
                    <a:lumOff val="5000"/>
                  </a:schemeClr>
                </a:solidFill>
                <a:effectLst/>
                <a:uLnTx/>
                <a:uFillTx/>
                <a:latin typeface="Calibri" panose="020F0502020204030204"/>
                <a:ea typeface="+mn-ea"/>
                <a:cs typeface="+mn-cs"/>
              </a:rPr>
              <a:t> of </a:t>
            </a:r>
            <a:r>
              <a:rPr kumimoji="0" lang="en-GB" sz="11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rPr>
              <a:t>magnetic fields</a:t>
            </a:r>
          </a:p>
        </p:txBody>
      </p:sp>
      <p:sp>
        <p:nvSpPr>
          <p:cNvPr id="14" name="Rectangle 13">
            <a:extLst>
              <a:ext uri="{FF2B5EF4-FFF2-40B4-BE49-F238E27FC236}">
                <a16:creationId xmlns:a16="http://schemas.microsoft.com/office/drawing/2014/main" id="{AE622B78-B85F-4B47-8301-E292C4B7844E}"/>
              </a:ext>
            </a:extLst>
          </p:cNvPr>
          <p:cNvSpPr/>
          <p:nvPr/>
        </p:nvSpPr>
        <p:spPr>
          <a:xfrm>
            <a:off x="3445741" y="5731262"/>
            <a:ext cx="6992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tx1">
                    <a:lumMod val="95000"/>
                    <a:lumOff val="5000"/>
                  </a:schemeClr>
                </a:solidFill>
                <a:effectLst/>
                <a:uLnTx/>
                <a:uFillTx/>
                <a:latin typeface="Calibri" panose="020F0502020204030204"/>
                <a:ea typeface="+mn-ea"/>
                <a:cs typeface="+mn-cs"/>
              </a:rPr>
              <a:t>….(iv)</a:t>
            </a:r>
          </a:p>
        </p:txBody>
      </p:sp>
      <p:pic>
        <p:nvPicPr>
          <p:cNvPr id="5122" name="Picture 2" descr="Ferromagnetism - Definition, Causes, Properties, Hysteresis - GeeksforGeeks">
            <a:extLst>
              <a:ext uri="{FF2B5EF4-FFF2-40B4-BE49-F238E27FC236}">
                <a16:creationId xmlns:a16="http://schemas.microsoft.com/office/drawing/2014/main" id="{EB91A33C-0604-2228-4AB0-11EE632ED9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7112" y="3120777"/>
            <a:ext cx="3345646" cy="1280364"/>
          </a:xfrm>
          <a:prstGeom prst="rect">
            <a:avLst/>
          </a:prstGeom>
          <a:noFill/>
          <a:extLst>
            <a:ext uri="{909E8E84-426E-40DD-AFC4-6F175D3DCCD1}">
              <a14:hiddenFill xmlns:a14="http://schemas.microsoft.com/office/drawing/2010/main">
                <a:solidFill>
                  <a:srgbClr val="FFFFFF"/>
                </a:solidFill>
              </a14:hiddenFill>
            </a:ext>
          </a:extLst>
        </p:spPr>
      </p:pic>
      <p:sp>
        <p:nvSpPr>
          <p:cNvPr id="17" name="Date Placeholder 16">
            <a:extLst>
              <a:ext uri="{FF2B5EF4-FFF2-40B4-BE49-F238E27FC236}">
                <a16:creationId xmlns:a16="http://schemas.microsoft.com/office/drawing/2014/main" id="{6A1EA457-C85D-DC7A-3A34-3617DC0F62C7}"/>
              </a:ext>
            </a:extLst>
          </p:cNvPr>
          <p:cNvSpPr>
            <a:spLocks noGrp="1"/>
          </p:cNvSpPr>
          <p:nvPr>
            <p:ph type="dt" sz="half" idx="10"/>
          </p:nvPr>
        </p:nvSpPr>
        <p:spPr/>
        <p:txBody>
          <a:bodyPr/>
          <a:lstStyle/>
          <a:p>
            <a:fld id="{F04D36CF-D660-A941-B3BA-4B505E99EF1A}" type="datetime1">
              <a:rPr lang="en-IN" smtClean="0"/>
              <a:t>23-06-2022</a:t>
            </a:fld>
            <a:endParaRPr lang="en-GB"/>
          </a:p>
        </p:txBody>
      </p:sp>
      <p:sp>
        <p:nvSpPr>
          <p:cNvPr id="18" name="Slide Number Placeholder 17">
            <a:extLst>
              <a:ext uri="{FF2B5EF4-FFF2-40B4-BE49-F238E27FC236}">
                <a16:creationId xmlns:a16="http://schemas.microsoft.com/office/drawing/2014/main" id="{A11FF564-195A-108E-FDCB-9510E8766E6F}"/>
              </a:ext>
            </a:extLst>
          </p:cNvPr>
          <p:cNvSpPr>
            <a:spLocks noGrp="1"/>
          </p:cNvSpPr>
          <p:nvPr>
            <p:ph type="sldNum" sz="quarter" idx="12"/>
          </p:nvPr>
        </p:nvSpPr>
        <p:spPr/>
        <p:txBody>
          <a:bodyPr/>
          <a:lstStyle/>
          <a:p>
            <a:fld id="{E14DAB84-8963-A547-9D4F-464A7C6416BD}" type="slidenum">
              <a:rPr lang="en-GB" smtClean="0"/>
              <a:t>11</a:t>
            </a:fld>
            <a:endParaRPr lang="en-GB"/>
          </a:p>
        </p:txBody>
      </p:sp>
      <p:sp>
        <p:nvSpPr>
          <p:cNvPr id="19" name="TextBox 18">
            <a:extLst>
              <a:ext uri="{FF2B5EF4-FFF2-40B4-BE49-F238E27FC236}">
                <a16:creationId xmlns:a16="http://schemas.microsoft.com/office/drawing/2014/main" id="{8DD3ADD3-5758-A1B2-08F7-806C5B0F3E53}"/>
              </a:ext>
            </a:extLst>
          </p:cNvPr>
          <p:cNvSpPr txBox="1"/>
          <p:nvPr/>
        </p:nvSpPr>
        <p:spPr>
          <a:xfrm>
            <a:off x="2055476" y="6294631"/>
            <a:ext cx="9039423" cy="707886"/>
          </a:xfrm>
          <a:prstGeom prst="rect">
            <a:avLst/>
          </a:prstGeom>
          <a:noFill/>
        </p:spPr>
        <p:txBody>
          <a:bodyPr wrap="square" rtlCol="0">
            <a:spAutoFit/>
          </a:bodyPr>
          <a:lstStyle/>
          <a:p>
            <a:r>
              <a:rPr lang="en-GB" sz="800" dirty="0"/>
              <a:t>References: </a:t>
            </a:r>
          </a:p>
          <a:p>
            <a:pPr marL="228600" indent="-228600">
              <a:buFont typeface="+mj-lt"/>
              <a:buAutoNum type="arabicPeriod"/>
            </a:pPr>
            <a:r>
              <a:rPr lang="en-GB" sz="800" dirty="0"/>
              <a:t>I.E. Tamm </a:t>
            </a:r>
            <a:r>
              <a:rPr lang="en-IN" sz="800" dirty="0"/>
              <a:t>Fundamentals of Theory of Electricity</a:t>
            </a:r>
          </a:p>
          <a:p>
            <a:pPr marL="228600" indent="-228600">
              <a:buFont typeface="+mj-lt"/>
              <a:buAutoNum type="arabicPeriod"/>
            </a:pPr>
            <a:r>
              <a:rPr lang="en-IN" sz="800" dirty="0">
                <a:hlinkClick r:id="rId11">
                  <a:extLst>
                    <a:ext uri="{A12FA001-AC4F-418D-AE19-62706E023703}">
                      <ahyp:hlinkClr xmlns:ahyp="http://schemas.microsoft.com/office/drawing/2018/hyperlinkcolor" val="tx"/>
                    </a:ext>
                  </a:extLst>
                </a:hlinkClick>
              </a:rPr>
              <a:t>https://www.geeksforgeeks.org/ferromagnetism-definition-causes-properties-hysteresis/</a:t>
            </a:r>
            <a:endParaRPr lang="en-IN" sz="800" dirty="0"/>
          </a:p>
          <a:p>
            <a:pPr marL="228600" indent="-228600">
              <a:buFont typeface="+mj-lt"/>
              <a:buAutoNum type="arabicPeriod"/>
            </a:pPr>
            <a:r>
              <a:rPr lang="en-IN" sz="800" dirty="0"/>
              <a:t>https://</a:t>
            </a:r>
            <a:r>
              <a:rPr lang="en-IN" sz="800" dirty="0" err="1"/>
              <a:t>byjus.com</a:t>
            </a:r>
            <a:r>
              <a:rPr lang="en-IN" sz="800" dirty="0"/>
              <a:t>/</a:t>
            </a:r>
            <a:r>
              <a:rPr lang="en-IN" sz="800" dirty="0" err="1"/>
              <a:t>jee</a:t>
            </a:r>
            <a:r>
              <a:rPr lang="en-IN" sz="800" dirty="0"/>
              <a:t>-questions/can-two-magnetic-fields-interact/</a:t>
            </a:r>
          </a:p>
          <a:p>
            <a:pPr marL="228600" indent="-228600">
              <a:buFont typeface="+mj-lt"/>
              <a:buAutoNum type="arabicPeriod"/>
            </a:pPr>
            <a:endParaRPr lang="en-IN" sz="800" dirty="0"/>
          </a:p>
        </p:txBody>
      </p:sp>
    </p:spTree>
    <p:extLst>
      <p:ext uri="{BB962C8B-B14F-4D97-AF65-F5344CB8AC3E}">
        <p14:creationId xmlns:p14="http://schemas.microsoft.com/office/powerpoint/2010/main" val="210879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 fill="hold"/>
                                        <p:tgtEl>
                                          <p:spTgt spid="4"/>
                                        </p:tgtEl>
                                        <p:attrNameLst>
                                          <p:attrName>style.color</p:attrName>
                                        </p:attrNameLst>
                                      </p:cBhvr>
                                      <p:to>
                                        <a:schemeClr val="accent2"/>
                                      </p:to>
                                    </p:animClr>
                                  </p:childTnLst>
                                </p:cTn>
                              </p:par>
                              <p:par>
                                <p:cTn id="7" presetID="3" presetClass="emph" presetSubtype="2" fill="hold" grpId="0" nodeType="withEffect">
                                  <p:stCondLst>
                                    <p:cond delay="0"/>
                                  </p:stCondLst>
                                  <p:childTnLst>
                                    <p:animClr clrSpc="rgb" dir="cw">
                                      <p:cBhvr override="childStyle">
                                        <p:cTn id="8" dur="300" fill="hold"/>
                                        <p:tgtEl>
                                          <p:spTgt spid="5"/>
                                        </p:tgtEl>
                                        <p:attrNameLst>
                                          <p:attrName>style.color</p:attrName>
                                        </p:attrNameLst>
                                      </p:cBhvr>
                                      <p:to>
                                        <a:schemeClr val="accent2"/>
                                      </p:to>
                                    </p:animClr>
                                  </p:childTnLst>
                                </p:cTn>
                              </p:par>
                              <p:par>
                                <p:cTn id="9" presetID="3" presetClass="emph" presetSubtype="2" fill="hold" grpId="0" nodeType="withEffect">
                                  <p:stCondLst>
                                    <p:cond delay="0"/>
                                  </p:stCondLst>
                                  <p:childTnLst>
                                    <p:animClr clrSpc="rgb" dir="cw">
                                      <p:cBhvr override="childStyle">
                                        <p:cTn id="10" dur="300" fill="hold"/>
                                        <p:tgtEl>
                                          <p:spTgt spid="6"/>
                                        </p:tgtEl>
                                        <p:attrNameLst>
                                          <p:attrName>style.color</p:attrName>
                                        </p:attrNameLst>
                                      </p:cBhvr>
                                      <p:to>
                                        <a:schemeClr val="accent2"/>
                                      </p:to>
                                    </p:animClr>
                                  </p:childTnLst>
                                </p:cTn>
                              </p:par>
                            </p:childTnLst>
                          </p:cTn>
                        </p:par>
                        <p:par>
                          <p:cTn id="11" fill="hold">
                            <p:stCondLst>
                              <p:cond delay="300"/>
                            </p:stCondLst>
                            <p:childTnLst>
                              <p:par>
                                <p:cTn id="12" presetID="9"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300"/>
                                        <p:tgtEl>
                                          <p:spTgt spid="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300"/>
                                        <p:tgtEl>
                                          <p:spTgt spid="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3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3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300"/>
                                        <p:tgtEl>
                                          <p:spTgt spid="29"/>
                                        </p:tgtEl>
                                      </p:cBhvr>
                                    </p:animEffect>
                                  </p:childTnLst>
                                </p:cTn>
                              </p:par>
                              <p:par>
                                <p:cTn id="27" presetID="9"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animEffect transition="in" filter="dissolve">
                                      <p:cBhvr>
                                        <p:cTn id="29" dur="300"/>
                                        <p:tgtEl>
                                          <p:spTgt spid="512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mph" presetSubtype="2" fill="hold" grpId="1" nodeType="clickEffect">
                                  <p:stCondLst>
                                    <p:cond delay="0"/>
                                  </p:stCondLst>
                                  <p:childTnLst>
                                    <p:animClr clrSpc="rgb" dir="cw">
                                      <p:cBhvr override="childStyle">
                                        <p:cTn id="33" dur="300" fill="hold"/>
                                        <p:tgtEl>
                                          <p:spTgt spid="29"/>
                                        </p:tgtEl>
                                        <p:attrNameLst>
                                          <p:attrName>style.color</p:attrName>
                                        </p:attrNameLst>
                                      </p:cBhvr>
                                      <p:to>
                                        <a:schemeClr val="accent2"/>
                                      </p:to>
                                    </p:animClr>
                                  </p:childTnLst>
                                </p:cTn>
                              </p:par>
                              <p:par>
                                <p:cTn id="34" presetID="3" presetClass="emph" presetSubtype="2" fill="hold" grpId="1" nodeType="withEffect">
                                  <p:stCondLst>
                                    <p:cond delay="0"/>
                                  </p:stCondLst>
                                  <p:childTnLst>
                                    <p:animClr clrSpc="rgb" dir="cw">
                                      <p:cBhvr override="childStyle">
                                        <p:cTn id="35" dur="300" fill="hold"/>
                                        <p:tgtEl>
                                          <p:spTgt spid="8"/>
                                        </p:tgtEl>
                                        <p:attrNameLst>
                                          <p:attrName>style.color</p:attrName>
                                        </p:attrNameLst>
                                      </p:cBhvr>
                                      <p:to>
                                        <a:schemeClr val="accent2"/>
                                      </p:to>
                                    </p:animClr>
                                  </p:childTnLst>
                                </p:cTn>
                              </p:par>
                              <p:par>
                                <p:cTn id="36" presetID="3" presetClass="emph" presetSubtype="2" fill="hold" grpId="1" nodeType="withEffect">
                                  <p:stCondLst>
                                    <p:cond delay="0"/>
                                  </p:stCondLst>
                                  <p:childTnLst>
                                    <p:animClr clrSpc="rgb" dir="cw">
                                      <p:cBhvr override="childStyle">
                                        <p:cTn id="37" dur="300" fill="hold"/>
                                        <p:tgtEl>
                                          <p:spTgt spid="9"/>
                                        </p:tgtEl>
                                        <p:attrNameLst>
                                          <p:attrName>style.color</p:attrName>
                                        </p:attrNameLst>
                                      </p:cBhvr>
                                      <p:to>
                                        <a:schemeClr val="accent2"/>
                                      </p:to>
                                    </p:animClr>
                                  </p:childTnLst>
                                </p:cTn>
                              </p:par>
                              <p:par>
                                <p:cTn id="38" presetID="3" presetClass="emph" presetSubtype="2" fill="hold" grpId="1" nodeType="withEffect">
                                  <p:stCondLst>
                                    <p:cond delay="0"/>
                                  </p:stCondLst>
                                  <p:childTnLst>
                                    <p:animClr clrSpc="rgb" dir="cw">
                                      <p:cBhvr override="childStyle">
                                        <p:cTn id="39" dur="300" fill="hold"/>
                                        <p:tgtEl>
                                          <p:spTgt spid="7"/>
                                        </p:tgtEl>
                                        <p:attrNameLst>
                                          <p:attrName>style.color</p:attrName>
                                        </p:attrNameLst>
                                      </p:cBhvr>
                                      <p:to>
                                        <a:schemeClr val="accent2"/>
                                      </p:to>
                                    </p:animClr>
                                  </p:childTnLst>
                                </p:cTn>
                              </p:par>
                              <p:par>
                                <p:cTn id="40" presetID="3" presetClass="emph" presetSubtype="2" fill="hold" grpId="1" nodeType="withEffect">
                                  <p:stCondLst>
                                    <p:cond delay="0"/>
                                  </p:stCondLst>
                                  <p:childTnLst>
                                    <p:animClr clrSpc="rgb" dir="cw">
                                      <p:cBhvr override="childStyle">
                                        <p:cTn id="41" dur="300" fill="hold"/>
                                        <p:tgtEl>
                                          <p:spTgt spid="3"/>
                                        </p:tgtEl>
                                        <p:attrNameLst>
                                          <p:attrName>style.color</p:attrName>
                                        </p:attrNameLst>
                                      </p:cBhvr>
                                      <p:to>
                                        <a:schemeClr val="accent2"/>
                                      </p:to>
                                    </p:animClr>
                                  </p:childTnLst>
                                </p:cTn>
                              </p:par>
                            </p:childTnLst>
                          </p:cTn>
                        </p:par>
                        <p:par>
                          <p:cTn id="42" fill="hold">
                            <p:stCondLst>
                              <p:cond delay="300"/>
                            </p:stCondLst>
                            <p:childTnLst>
                              <p:par>
                                <p:cTn id="43" presetID="9"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300"/>
                                        <p:tgtEl>
                                          <p:spTgt spid="1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300"/>
                                        <p:tgtEl>
                                          <p:spTgt spid="1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dissolve">
                                      <p:cBhvr>
                                        <p:cTn id="51" dur="300"/>
                                        <p:tgtEl>
                                          <p:spTgt spid="1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7" grpId="1"/>
      <p:bldP spid="8" grpId="0"/>
      <p:bldP spid="8" grpId="1"/>
      <p:bldP spid="9" grpId="0"/>
      <p:bldP spid="9" grpId="1"/>
      <p:bldP spid="12" grpId="0"/>
      <p:bldP spid="13" grpId="0"/>
      <p:bldP spid="3" grpId="0"/>
      <p:bldP spid="3" grpId="1"/>
      <p:bldP spid="10" grpId="0"/>
      <p:bldP spid="29" grpId="0"/>
      <p:bldP spid="29" grpId="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4AF8372-E779-0588-E3DF-B7F5695DDB7B}"/>
              </a:ext>
            </a:extLst>
          </p:cNvPr>
          <p:cNvSpPr txBox="1"/>
          <p:nvPr/>
        </p:nvSpPr>
        <p:spPr>
          <a:xfrm>
            <a:off x="749087" y="-24865"/>
            <a:ext cx="11153172" cy="175935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External field generation at  a point due to a current carrying element: </a:t>
            </a:r>
          </a:p>
        </p:txBody>
      </p:sp>
      <p:pic>
        <p:nvPicPr>
          <p:cNvPr id="20" name="Picture 19" descr="Diagram&#10;&#10;Description automatically generated">
            <a:extLst>
              <a:ext uri="{FF2B5EF4-FFF2-40B4-BE49-F238E27FC236}">
                <a16:creationId xmlns:a16="http://schemas.microsoft.com/office/drawing/2014/main" id="{9A7DE0FB-71AE-2E2A-8265-74DD335C03B3}"/>
              </a:ext>
            </a:extLst>
          </p:cNvPr>
          <p:cNvPicPr>
            <a:picLocks noChangeAspect="1"/>
          </p:cNvPicPr>
          <p:nvPr/>
        </p:nvPicPr>
        <p:blipFill>
          <a:blip r:embed="rId2"/>
          <a:stretch>
            <a:fillRect/>
          </a:stretch>
        </p:blipFill>
        <p:spPr>
          <a:xfrm>
            <a:off x="7953614" y="3317735"/>
            <a:ext cx="3400186" cy="2789896"/>
          </a:xfrm>
          <a:prstGeom prst="rect">
            <a:avLst/>
          </a:prstGeom>
        </p:spPr>
      </p:pic>
      <p:sp>
        <p:nvSpPr>
          <p:cNvPr id="21" name="TextBox 20">
            <a:extLst>
              <a:ext uri="{FF2B5EF4-FFF2-40B4-BE49-F238E27FC236}">
                <a16:creationId xmlns:a16="http://schemas.microsoft.com/office/drawing/2014/main" id="{844F9FA8-21AB-0628-7CE4-32A0CB06461E}"/>
              </a:ext>
            </a:extLst>
          </p:cNvPr>
          <p:cNvSpPr txBox="1"/>
          <p:nvPr/>
        </p:nvSpPr>
        <p:spPr>
          <a:xfrm>
            <a:off x="708442" y="1800624"/>
            <a:ext cx="921594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micro robot should be able to manoeuvre in different directions on the 2D platform and that is possible by changing the direction of force acting on the micro robot. From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could see that force acting on the bot is dependent on </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Gradient of external magnetic flux density.</a:t>
            </a:r>
            <a:endPar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Magnitude of Magnetic flux density.</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160A55A-6BC9-7487-2434-B40805143020}"/>
                  </a:ext>
                </a:extLst>
              </p:cNvPr>
              <p:cNvSpPr/>
              <p:nvPr/>
            </p:nvSpPr>
            <p:spPr>
              <a:xfrm>
                <a:off x="1808379" y="5065903"/>
                <a:ext cx="1775999" cy="59381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𝑑𝐵</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𝐼𝑑𝑙</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acc>
                            <m:acc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𝑅</m:t>
                              </m:r>
                            </m:e>
                          </m:acc>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𝑅</m:t>
                              </m:r>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GB"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2" name="Rectangle 21">
                <a:extLst>
                  <a:ext uri="{FF2B5EF4-FFF2-40B4-BE49-F238E27FC236}">
                    <a16:creationId xmlns:a16="http://schemas.microsoft.com/office/drawing/2014/main" id="{C160A55A-6BC9-7487-2434-B40805143020}"/>
                  </a:ext>
                </a:extLst>
              </p:cNvPr>
              <p:cNvSpPr>
                <a:spLocks noRot="1" noChangeAspect="1" noMove="1" noResize="1" noEditPoints="1" noAdjustHandles="1" noChangeArrowheads="1" noChangeShapeType="1" noTextEdit="1"/>
              </p:cNvSpPr>
              <p:nvPr/>
            </p:nvSpPr>
            <p:spPr>
              <a:xfrm>
                <a:off x="1808379" y="5065903"/>
                <a:ext cx="1775999" cy="593817"/>
              </a:xfrm>
              <a:prstGeom prst="rect">
                <a:avLst/>
              </a:prstGeom>
              <a:blipFill>
                <a:blip r:embed="rId4"/>
                <a:stretch>
                  <a:fillRect b="-20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1F9D927-627F-8DFB-7287-9565EEFB6A16}"/>
                  </a:ext>
                </a:extLst>
              </p:cNvPr>
              <p:cNvSpPr txBox="1"/>
              <p:nvPr/>
            </p:nvSpPr>
            <p:spPr>
              <a:xfrm>
                <a:off x="3544379" y="5649763"/>
                <a:ext cx="4376134"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where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is the current in the current element,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dl is the length of the current element,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R is the distance of current element from point of interest.</a:t>
                </a:r>
              </a:p>
            </p:txBody>
          </p:sp>
        </mc:Choice>
        <mc:Fallback xmlns="">
          <p:sp>
            <p:nvSpPr>
              <p:cNvPr id="23" name="TextBox 22">
                <a:extLst>
                  <a:ext uri="{FF2B5EF4-FFF2-40B4-BE49-F238E27FC236}">
                    <a16:creationId xmlns:a16="http://schemas.microsoft.com/office/drawing/2014/main" id="{C1F9D927-627F-8DFB-7287-9565EEFB6A16}"/>
                  </a:ext>
                </a:extLst>
              </p:cNvPr>
              <p:cNvSpPr txBox="1">
                <a:spLocks noRot="1" noChangeAspect="1" noMove="1" noResize="1" noEditPoints="1" noAdjustHandles="1" noChangeArrowheads="1" noChangeShapeType="1" noTextEdit="1"/>
              </p:cNvSpPr>
              <p:nvPr/>
            </p:nvSpPr>
            <p:spPr>
              <a:xfrm>
                <a:off x="3544379" y="5649763"/>
                <a:ext cx="4376134" cy="738664"/>
              </a:xfrm>
              <a:prstGeom prst="rect">
                <a:avLst/>
              </a:prstGeom>
              <a:blipFill>
                <a:blip r:embed="rId5"/>
                <a:stretch>
                  <a:fillRect l="-289" b="-8333"/>
                </a:stretch>
              </a:blipFill>
            </p:spPr>
            <p:txBody>
              <a:bodyPr/>
              <a:lstStyle/>
              <a:p>
                <a:r>
                  <a:rPr lang="en-GB">
                    <a:noFill/>
                  </a:rPr>
                  <a:t> </a:t>
                </a:r>
              </a:p>
            </p:txBody>
          </p:sp>
        </mc:Fallback>
      </mc:AlternateContent>
      <p:sp>
        <p:nvSpPr>
          <p:cNvPr id="24" name="Rectangle 23">
            <a:extLst>
              <a:ext uri="{FF2B5EF4-FFF2-40B4-BE49-F238E27FC236}">
                <a16:creationId xmlns:a16="http://schemas.microsoft.com/office/drawing/2014/main" id="{0A50FFE9-4854-8FAC-A81A-9499EE479F4D}"/>
              </a:ext>
            </a:extLst>
          </p:cNvPr>
          <p:cNvSpPr/>
          <p:nvPr/>
        </p:nvSpPr>
        <p:spPr>
          <a:xfrm>
            <a:off x="3630232" y="5173167"/>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2060"/>
                </a:solidFill>
                <a:effectLst/>
                <a:uLnTx/>
                <a:uFillTx/>
                <a:latin typeface="Calibri" panose="020F0502020204030204"/>
                <a:ea typeface="+mn-ea"/>
                <a:cs typeface="+mn-cs"/>
              </a:rPr>
              <a:t>….(v)</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A6ED5AF-F11F-1859-34C0-A4709E7684B3}"/>
              </a:ext>
            </a:extLst>
          </p:cNvPr>
          <p:cNvSpPr/>
          <p:nvPr/>
        </p:nvSpPr>
        <p:spPr>
          <a:xfrm>
            <a:off x="704196" y="3963053"/>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Magnetic flux density at any point, due to a current element is given by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Biot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Savart’s Law in electromagnetism, and the equation is</a:t>
            </a:r>
          </a:p>
        </p:txBody>
      </p:sp>
      <p:sp>
        <p:nvSpPr>
          <p:cNvPr id="36" name="TextBox 35">
            <a:extLst>
              <a:ext uri="{FF2B5EF4-FFF2-40B4-BE49-F238E27FC236}">
                <a16:creationId xmlns:a16="http://schemas.microsoft.com/office/drawing/2014/main" id="{C80CC016-32CC-A55D-3404-6900181720A9}"/>
              </a:ext>
            </a:extLst>
          </p:cNvPr>
          <p:cNvSpPr txBox="1"/>
          <p:nvPr/>
        </p:nvSpPr>
        <p:spPr>
          <a:xfrm>
            <a:off x="8131400" y="6107631"/>
            <a:ext cx="26182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Fig 5. Application of </a:t>
            </a:r>
            <a:r>
              <a:rPr kumimoji="0" lang="en-GB" sz="1200" b="0" i="0" u="none" strike="noStrike" kern="1200" cap="none" spc="0" normalizeH="0" baseline="0" noProof="0" dirty="0" err="1">
                <a:ln>
                  <a:noFill/>
                </a:ln>
                <a:solidFill>
                  <a:prstClr val="black"/>
                </a:solidFill>
                <a:effectLst/>
                <a:uLnTx/>
                <a:uFillTx/>
                <a:latin typeface="Calibri" panose="020F0502020204030204"/>
                <a:ea typeface="+mn-ea"/>
                <a:cs typeface="+mn-cs"/>
              </a:rPr>
              <a:t>Biot</a:t>
            </a: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 – Savart’s Law</a:t>
            </a:r>
          </a:p>
        </p:txBody>
      </p:sp>
      <p:grpSp>
        <p:nvGrpSpPr>
          <p:cNvPr id="37" name="Group 36">
            <a:extLst>
              <a:ext uri="{FF2B5EF4-FFF2-40B4-BE49-F238E27FC236}">
                <a16:creationId xmlns:a16="http://schemas.microsoft.com/office/drawing/2014/main" id="{C0DC5D7C-9D33-A3ED-4D8F-F8BC541946FF}"/>
              </a:ext>
            </a:extLst>
          </p:cNvPr>
          <p:cNvGrpSpPr/>
          <p:nvPr/>
        </p:nvGrpSpPr>
        <p:grpSpPr>
          <a:xfrm>
            <a:off x="8131400" y="3292591"/>
            <a:ext cx="2869803" cy="3086909"/>
            <a:chOff x="4757979" y="3621667"/>
            <a:chExt cx="2869803" cy="3086909"/>
          </a:xfrm>
        </p:grpSpPr>
        <p:grpSp>
          <p:nvGrpSpPr>
            <p:cNvPr id="38" name="Group 37">
              <a:extLst>
                <a:ext uri="{FF2B5EF4-FFF2-40B4-BE49-F238E27FC236}">
                  <a16:creationId xmlns:a16="http://schemas.microsoft.com/office/drawing/2014/main" id="{17AF22DE-1C2B-F915-C54B-B267AD0BF4F0}"/>
                </a:ext>
              </a:extLst>
            </p:cNvPr>
            <p:cNvGrpSpPr/>
            <p:nvPr/>
          </p:nvGrpSpPr>
          <p:grpSpPr>
            <a:xfrm>
              <a:off x="4757979" y="3621667"/>
              <a:ext cx="2800051" cy="2829280"/>
              <a:chOff x="4485342" y="2242026"/>
              <a:chExt cx="3305672" cy="3997637"/>
            </a:xfrm>
          </p:grpSpPr>
          <p:pic>
            <p:nvPicPr>
              <p:cNvPr id="42" name="Picture 2" descr="Graphing in the Coordinate Plane - ppt download">
                <a:extLst>
                  <a:ext uri="{FF2B5EF4-FFF2-40B4-BE49-F238E27FC236}">
                    <a16:creationId xmlns:a16="http://schemas.microsoft.com/office/drawing/2014/main" id="{26B8E56A-8817-E0CB-917E-5CAC2731DE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33" r="28049"/>
              <a:stretch/>
            </p:blipFill>
            <p:spPr bwMode="auto">
              <a:xfrm>
                <a:off x="4485342" y="2242026"/>
                <a:ext cx="330567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8502A9A5-6F82-20CD-467A-AE9059EF94AF}"/>
                  </a:ext>
                </a:extLst>
              </p:cNvPr>
              <p:cNvCxnSpPr>
                <a:cxnSpLocks/>
              </p:cNvCxnSpPr>
              <p:nvPr/>
            </p:nvCxnSpPr>
            <p:spPr>
              <a:xfrm flipV="1">
                <a:off x="6882116" y="3539205"/>
                <a:ext cx="0" cy="18606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BF1293-6A2E-1F05-795C-FFC1D3BB07D2}"/>
                  </a:ext>
                </a:extLst>
              </p:cNvPr>
              <p:cNvCxnSpPr>
                <a:cxnSpLocks/>
              </p:cNvCxnSpPr>
              <p:nvPr/>
            </p:nvCxnSpPr>
            <p:spPr>
              <a:xfrm flipH="1">
                <a:off x="5231116" y="3551905"/>
                <a:ext cx="16468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11D4F5A-3788-9C01-943D-B873A4917961}"/>
                  </a:ext>
                </a:extLst>
              </p:cNvPr>
              <p:cNvCxnSpPr>
                <a:cxnSpLocks/>
              </p:cNvCxnSpPr>
              <p:nvPr/>
            </p:nvCxnSpPr>
            <p:spPr>
              <a:xfrm flipV="1">
                <a:off x="5231116" y="3551905"/>
                <a:ext cx="0" cy="1656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59DF53-9219-F3F1-8941-355E8CBA4C18}"/>
                  </a:ext>
                </a:extLst>
              </p:cNvPr>
              <p:cNvCxnSpPr>
                <a:cxnSpLocks/>
              </p:cNvCxnSpPr>
              <p:nvPr/>
            </p:nvCxnSpPr>
            <p:spPr>
              <a:xfrm flipH="1">
                <a:off x="5231115" y="5207905"/>
                <a:ext cx="1440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E7E02A8-179A-8DF5-A8D6-B0F055612916}"/>
                  </a:ext>
                </a:extLst>
              </p:cNvPr>
              <p:cNvCxnSpPr>
                <a:cxnSpLocks/>
              </p:cNvCxnSpPr>
              <p:nvPr/>
            </p:nvCxnSpPr>
            <p:spPr>
              <a:xfrm flipV="1">
                <a:off x="6671115" y="3757605"/>
                <a:ext cx="0" cy="1440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EB2B9A-1261-C6F3-069C-AB8126C0BFF0}"/>
                  </a:ext>
                </a:extLst>
              </p:cNvPr>
              <p:cNvCxnSpPr>
                <a:cxnSpLocks/>
              </p:cNvCxnSpPr>
              <p:nvPr/>
            </p:nvCxnSpPr>
            <p:spPr>
              <a:xfrm flipH="1">
                <a:off x="5447016" y="3742405"/>
                <a:ext cx="122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8FAE624-F738-D7E6-8DCD-2210F571B652}"/>
                  </a:ext>
                </a:extLst>
              </p:cNvPr>
              <p:cNvCxnSpPr>
                <a:cxnSpLocks/>
              </p:cNvCxnSpPr>
              <p:nvPr/>
            </p:nvCxnSpPr>
            <p:spPr>
              <a:xfrm flipV="1">
                <a:off x="5442117" y="3753163"/>
                <a:ext cx="0" cy="1224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F927D2-323C-BC11-7EB0-239878CFBA05}"/>
                  </a:ext>
                </a:extLst>
              </p:cNvPr>
              <p:cNvCxnSpPr>
                <a:cxnSpLocks/>
              </p:cNvCxnSpPr>
              <p:nvPr/>
            </p:nvCxnSpPr>
            <p:spPr>
              <a:xfrm flipH="1">
                <a:off x="5447016" y="5002563"/>
                <a:ext cx="1008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A98C7E-57A6-4807-E5C8-91EF526C51B6}"/>
                  </a:ext>
                </a:extLst>
              </p:cNvPr>
              <p:cNvCxnSpPr>
                <a:cxnSpLocks/>
              </p:cNvCxnSpPr>
              <p:nvPr/>
            </p:nvCxnSpPr>
            <p:spPr>
              <a:xfrm flipV="1">
                <a:off x="6455016" y="3969670"/>
                <a:ext cx="0" cy="1008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FF4C9C-403B-A982-7C51-6FFF3482518D}"/>
                  </a:ext>
                </a:extLst>
              </p:cNvPr>
              <p:cNvCxnSpPr>
                <a:cxnSpLocks/>
              </p:cNvCxnSpPr>
              <p:nvPr/>
            </p:nvCxnSpPr>
            <p:spPr>
              <a:xfrm flipH="1">
                <a:off x="5662915" y="3967014"/>
                <a:ext cx="792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50C2CD-AA22-D62E-C542-1546A53830D8}"/>
                  </a:ext>
                </a:extLst>
              </p:cNvPr>
              <p:cNvCxnSpPr>
                <a:cxnSpLocks/>
              </p:cNvCxnSpPr>
              <p:nvPr/>
            </p:nvCxnSpPr>
            <p:spPr>
              <a:xfrm flipH="1">
                <a:off x="5650215" y="3983905"/>
                <a:ext cx="0" cy="792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07EBEE-BC27-C9EC-751A-CFE9965AAE15}"/>
                  </a:ext>
                </a:extLst>
              </p:cNvPr>
              <p:cNvCxnSpPr>
                <a:cxnSpLocks/>
              </p:cNvCxnSpPr>
              <p:nvPr/>
            </p:nvCxnSpPr>
            <p:spPr>
              <a:xfrm flipH="1">
                <a:off x="5650215" y="4788805"/>
                <a:ext cx="612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3AF12B-DB90-9097-5716-D79A64898B3D}"/>
                  </a:ext>
                </a:extLst>
              </p:cNvPr>
              <p:cNvCxnSpPr>
                <a:cxnSpLocks/>
              </p:cNvCxnSpPr>
              <p:nvPr/>
            </p:nvCxnSpPr>
            <p:spPr>
              <a:xfrm flipH="1">
                <a:off x="6264314" y="4202305"/>
                <a:ext cx="0" cy="576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944C2C-B13D-FA27-DB61-69435FE01900}"/>
                  </a:ext>
                </a:extLst>
              </p:cNvPr>
              <p:cNvCxnSpPr>
                <a:cxnSpLocks/>
              </p:cNvCxnSpPr>
              <p:nvPr/>
            </p:nvCxnSpPr>
            <p:spPr>
              <a:xfrm flipH="1">
                <a:off x="5918278" y="4177263"/>
                <a:ext cx="360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5B2E002-CD6F-5DD4-566A-4361FA2F66D0}"/>
                </a:ext>
              </a:extLst>
            </p:cNvPr>
            <p:cNvSpPr txBox="1"/>
            <p:nvPr/>
          </p:nvSpPr>
          <p:spPr>
            <a:xfrm>
              <a:off x="5057014" y="6400799"/>
              <a:ext cx="25707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Fig 6. 2D view of coil on XY plane</a:t>
              </a:r>
            </a:p>
          </p:txBody>
        </p:sp>
        <p:cxnSp>
          <p:nvCxnSpPr>
            <p:cNvPr id="40" name="Straight Arrow Connector 39">
              <a:extLst>
                <a:ext uri="{FF2B5EF4-FFF2-40B4-BE49-F238E27FC236}">
                  <a16:creationId xmlns:a16="http://schemas.microsoft.com/office/drawing/2014/main" id="{BE1B3037-C633-FEC5-9039-4828092277DD}"/>
                </a:ext>
              </a:extLst>
            </p:cNvPr>
            <p:cNvCxnSpPr>
              <a:cxnSpLocks/>
            </p:cNvCxnSpPr>
            <p:nvPr/>
          </p:nvCxnSpPr>
          <p:spPr>
            <a:xfrm flipV="1">
              <a:off x="6784617" y="5856604"/>
              <a:ext cx="0" cy="360000"/>
            </a:xfrm>
            <a:prstGeom prst="straightConnector1">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E3386EA8-A51D-F4EF-FB56-AB2A6F347E74}"/>
                </a:ext>
              </a:extLst>
            </p:cNvPr>
            <p:cNvSpPr txBox="1"/>
            <p:nvPr/>
          </p:nvSpPr>
          <p:spPr>
            <a:xfrm>
              <a:off x="6662952" y="6178563"/>
              <a:ext cx="228026" cy="360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a:t>
              </a:r>
            </a:p>
          </p:txBody>
        </p:sp>
      </p:grpSp>
      <p:sp>
        <p:nvSpPr>
          <p:cNvPr id="4" name="Date Placeholder 3">
            <a:extLst>
              <a:ext uri="{FF2B5EF4-FFF2-40B4-BE49-F238E27FC236}">
                <a16:creationId xmlns:a16="http://schemas.microsoft.com/office/drawing/2014/main" id="{D22F76F1-82DF-D236-4988-BC9927641583}"/>
              </a:ext>
            </a:extLst>
          </p:cNvPr>
          <p:cNvSpPr>
            <a:spLocks noGrp="1"/>
          </p:cNvSpPr>
          <p:nvPr>
            <p:ph type="dt" sz="half" idx="10"/>
          </p:nvPr>
        </p:nvSpPr>
        <p:spPr/>
        <p:txBody>
          <a:bodyPr/>
          <a:lstStyle/>
          <a:p>
            <a:fld id="{80840DBC-501C-8641-AD31-9F3F536C22D6}" type="datetime1">
              <a:rPr lang="en-IN" smtClean="0"/>
              <a:t>23-06-2022</a:t>
            </a:fld>
            <a:endParaRPr lang="en-GB"/>
          </a:p>
        </p:txBody>
      </p:sp>
      <p:sp>
        <p:nvSpPr>
          <p:cNvPr id="5" name="Slide Number Placeholder 4">
            <a:extLst>
              <a:ext uri="{FF2B5EF4-FFF2-40B4-BE49-F238E27FC236}">
                <a16:creationId xmlns:a16="http://schemas.microsoft.com/office/drawing/2014/main" id="{D5BA3ABD-74EF-ADFA-03FC-F4F12C7A4B93}"/>
              </a:ext>
            </a:extLst>
          </p:cNvPr>
          <p:cNvSpPr>
            <a:spLocks noGrp="1"/>
          </p:cNvSpPr>
          <p:nvPr>
            <p:ph type="sldNum" sz="quarter" idx="12"/>
          </p:nvPr>
        </p:nvSpPr>
        <p:spPr/>
        <p:txBody>
          <a:bodyPr/>
          <a:lstStyle/>
          <a:p>
            <a:fld id="{E14DAB84-8963-A547-9D4F-464A7C6416BD}" type="slidenum">
              <a:rPr lang="en-GB" smtClean="0"/>
              <a:t>12</a:t>
            </a:fld>
            <a:endParaRPr lang="en-GB"/>
          </a:p>
        </p:txBody>
      </p:sp>
      <p:sp>
        <p:nvSpPr>
          <p:cNvPr id="57" name="TextBox 56">
            <a:extLst>
              <a:ext uri="{FF2B5EF4-FFF2-40B4-BE49-F238E27FC236}">
                <a16:creationId xmlns:a16="http://schemas.microsoft.com/office/drawing/2014/main" id="{D6CA289B-52DE-D802-AAD6-6526D5099B6A}"/>
              </a:ext>
            </a:extLst>
          </p:cNvPr>
          <p:cNvSpPr txBox="1"/>
          <p:nvPr/>
        </p:nvSpPr>
        <p:spPr>
          <a:xfrm>
            <a:off x="2077427" y="6594306"/>
            <a:ext cx="9039423" cy="246221"/>
          </a:xfrm>
          <a:prstGeom prst="rect">
            <a:avLst/>
          </a:prstGeom>
          <a:noFill/>
        </p:spPr>
        <p:txBody>
          <a:bodyPr wrap="square" rtlCol="0">
            <a:spAutoFit/>
          </a:bodyPr>
          <a:lstStyle/>
          <a:p>
            <a:r>
              <a:rPr lang="en-GB" sz="1000" dirty="0"/>
              <a:t>References: </a:t>
            </a:r>
            <a:r>
              <a:rPr lang="en-IN" sz="1000" dirty="0"/>
              <a:t>https://</a:t>
            </a:r>
            <a:r>
              <a:rPr lang="en-IN" sz="1000" dirty="0" err="1"/>
              <a:t>opentextbc.ca</a:t>
            </a:r>
            <a:r>
              <a:rPr lang="en-IN" sz="1000" dirty="0"/>
              <a:t>/universityphysicsv2openstax/chapter/magnetic-force-on-a-current-carrying-conductor/</a:t>
            </a:r>
          </a:p>
        </p:txBody>
      </p:sp>
    </p:spTree>
    <p:extLst>
      <p:ext uri="{BB962C8B-B14F-4D97-AF65-F5344CB8AC3E}">
        <p14:creationId xmlns:p14="http://schemas.microsoft.com/office/powerpoint/2010/main" val="360430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par>
                                <p:cTn id="20" presetID="9"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250"/>
                                        <p:tgtEl>
                                          <p:spTgt spid="20"/>
                                        </p:tgtEl>
                                      </p:cBhvr>
                                    </p:animEffect>
                                    <p:set>
                                      <p:cBhvr>
                                        <p:cTn id="27" dur="1" fill="hold">
                                          <p:stCondLst>
                                            <p:cond delay="249"/>
                                          </p:stCondLst>
                                        </p:cTn>
                                        <p:tgtEl>
                                          <p:spTgt spid="20"/>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250"/>
                                        <p:tgtEl>
                                          <p:spTgt spid="36"/>
                                        </p:tgtEl>
                                      </p:cBhvr>
                                    </p:animEffect>
                                    <p:set>
                                      <p:cBhvr>
                                        <p:cTn id="30" dur="1" fill="hold">
                                          <p:stCondLst>
                                            <p:cond delay="249"/>
                                          </p:stCondLst>
                                        </p:cTn>
                                        <p:tgtEl>
                                          <p:spTgt spid="36"/>
                                        </p:tgtEl>
                                        <p:attrNameLst>
                                          <p:attrName>style.visibility</p:attrName>
                                        </p:attrNameLst>
                                      </p:cBhvr>
                                      <p:to>
                                        <p:strVal val="hidden"/>
                                      </p:to>
                                    </p:set>
                                  </p:childTnLst>
                                </p:cTn>
                              </p:par>
                            </p:childTnLst>
                          </p:cTn>
                        </p:par>
                        <p:par>
                          <p:cTn id="31" fill="hold">
                            <p:stCondLst>
                              <p:cond delay="250"/>
                            </p:stCondLst>
                            <p:childTnLst>
                              <p:par>
                                <p:cTn id="32" presetID="9"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dissolve">
                                      <p:cBhvr>
                                        <p:cTn id="34"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rcuit board | Electronics circuit, Electronic circuit board, Circuit  board design">
            <a:extLst>
              <a:ext uri="{FF2B5EF4-FFF2-40B4-BE49-F238E27FC236}">
                <a16:creationId xmlns:a16="http://schemas.microsoft.com/office/drawing/2014/main" id="{3BF977AB-51C5-A14D-A8E1-9D61EE77C06F}"/>
              </a:ext>
            </a:extLst>
          </p:cNvPr>
          <p:cNvPicPr>
            <a:picLocks noChangeAspect="1" noChangeArrowheads="1"/>
          </p:cNvPicPr>
          <p:nvPr/>
        </p:nvPicPr>
        <p:blipFill rotWithShape="1">
          <a:blip r:embed="rId2">
            <a:alphaModFix amt="10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rot="10800000">
            <a:off x="20" y="0"/>
            <a:ext cx="12191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17957A9-240D-094F-B163-1A953AA3D54E}"/>
              </a:ext>
            </a:extLst>
          </p:cNvPr>
          <p:cNvSpPr/>
          <p:nvPr/>
        </p:nvSpPr>
        <p:spPr>
          <a:xfrm>
            <a:off x="838200" y="1065862"/>
            <a:ext cx="3815165" cy="472627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effectLst/>
                <a:uLnTx/>
                <a:uFillTx/>
                <a:ea typeface="+mn-ea"/>
                <a:cs typeface="Times New Roman" panose="02020603050405020304" pitchFamily="18" charset="0"/>
              </a:rPr>
              <a:t>Reason for choosing PCB as a 2D platform over a grid of Solenoids:</a:t>
            </a:r>
          </a:p>
        </p:txBody>
      </p:sp>
      <p:sp>
        <p:nvSpPr>
          <p:cNvPr id="2" name="Rectangle 1">
            <a:extLst>
              <a:ext uri="{FF2B5EF4-FFF2-40B4-BE49-F238E27FC236}">
                <a16:creationId xmlns:a16="http://schemas.microsoft.com/office/drawing/2014/main" id="{3CA153BF-7677-9A43-BA24-804422B2D271}"/>
              </a:ext>
            </a:extLst>
          </p:cNvPr>
          <p:cNvSpPr/>
          <p:nvPr/>
        </p:nvSpPr>
        <p:spPr>
          <a:xfrm>
            <a:off x="6282267" y="1356168"/>
            <a:ext cx="5744685" cy="4726276"/>
          </a:xfrm>
          <a:prstGeom prst="rect">
            <a:avLst/>
          </a:prstGeom>
        </p:spPr>
        <p:txBody>
          <a:bodyPr vert="horz" lIns="91440" tIns="45720" rIns="91440" bIns="45720" rtlCol="0" anchor="ctr">
            <a:normAutofit/>
          </a:bodyPr>
          <a:lstStyle/>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Times New Roman" panose="02020603050405020304" pitchFamily="18" charset="0"/>
              </a:rPr>
              <a:t>Availability of Microfabrication of Coils on PCB.</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Times New Roman" panose="02020603050405020304" pitchFamily="18" charset="0"/>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Times New Roman" panose="02020603050405020304" pitchFamily="18" charset="0"/>
              </a:rPr>
              <a:t>Gap between micro robot and coil should be as low as possible (PCB gives 15um).</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Times New Roman" panose="02020603050405020304" pitchFamily="18" charset="0"/>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Times New Roman" panose="02020603050405020304" pitchFamily="18" charset="0"/>
              </a:rPr>
              <a:t>Localized field generation to maneuver multiple bots at a given instant of time.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000" dirty="0">
              <a:cs typeface="Times New Roman" panose="02020603050405020304" pitchFamily="18" charset="0"/>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ea typeface="+mn-ea"/>
                <a:cs typeface="Times New Roman" panose="02020603050405020304" pitchFamily="18" charset="0"/>
              </a:rPr>
              <a:t>The orientation and position of coils is fixed </a:t>
            </a:r>
            <a:r>
              <a:rPr lang="en-US" sz="2000" dirty="0">
                <a:cs typeface="Times New Roman" panose="02020603050405020304" pitchFamily="18" charset="0"/>
              </a:rPr>
              <a:t>and remains stationary with respect to</a:t>
            </a:r>
            <a:r>
              <a:rPr kumimoji="0" lang="en-US" sz="2000" b="0" i="0" u="none" strike="noStrike" kern="1200" cap="none" spc="0" normalizeH="0" baseline="0" noProof="0" dirty="0">
                <a:ln>
                  <a:noFill/>
                </a:ln>
                <a:effectLst/>
                <a:uLnTx/>
                <a:uFillTx/>
                <a:ea typeface="+mn-ea"/>
                <a:cs typeface="Times New Roman" panose="02020603050405020304" pitchFamily="18" charset="0"/>
              </a:rPr>
              <a:t> each other even under influence of external disturbances.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ea typeface="+mn-ea"/>
              <a:cs typeface="Times New Roman" panose="02020603050405020304" pitchFamily="18" charset="0"/>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000" dirty="0">
                <a:cs typeface="Times New Roman" panose="02020603050405020304" pitchFamily="18" charset="0"/>
              </a:rPr>
              <a:t>Easily Scalable.</a:t>
            </a:r>
            <a:endParaRPr kumimoji="0" lang="en-US" sz="2000" b="0" i="0" u="none" strike="noStrike" kern="1200" cap="none" spc="0" normalizeH="0" baseline="0" noProof="0" dirty="0">
              <a:ln>
                <a:noFill/>
              </a:ln>
              <a:effectLst/>
              <a:uLnTx/>
              <a:uFillTx/>
              <a:cs typeface="Times New Roman" panose="02020603050405020304" pitchFamily="18" charset="0"/>
            </a:endParaRPr>
          </a:p>
        </p:txBody>
      </p:sp>
      <p:sp>
        <p:nvSpPr>
          <p:cNvPr id="5" name="Date Placeholder 4">
            <a:extLst>
              <a:ext uri="{FF2B5EF4-FFF2-40B4-BE49-F238E27FC236}">
                <a16:creationId xmlns:a16="http://schemas.microsoft.com/office/drawing/2014/main" id="{DA3CE318-06FE-167A-0D9E-224861067C84}"/>
              </a:ext>
            </a:extLst>
          </p:cNvPr>
          <p:cNvSpPr>
            <a:spLocks noGrp="1"/>
          </p:cNvSpPr>
          <p:nvPr>
            <p:ph type="dt" sz="half" idx="10"/>
          </p:nvPr>
        </p:nvSpPr>
        <p:spPr/>
        <p:txBody>
          <a:bodyPr/>
          <a:lstStyle/>
          <a:p>
            <a:fld id="{8FE4AE55-9E81-1144-ABD9-17F24E56C7C1}" type="datetime1">
              <a:rPr lang="en-IN" smtClean="0"/>
              <a:t>23-06-2022</a:t>
            </a:fld>
            <a:endParaRPr lang="en-GB"/>
          </a:p>
        </p:txBody>
      </p:sp>
      <p:sp>
        <p:nvSpPr>
          <p:cNvPr id="7" name="Slide Number Placeholder 6">
            <a:extLst>
              <a:ext uri="{FF2B5EF4-FFF2-40B4-BE49-F238E27FC236}">
                <a16:creationId xmlns:a16="http://schemas.microsoft.com/office/drawing/2014/main" id="{4C9A05A0-C89C-098B-24A5-5A6DF535103E}"/>
              </a:ext>
            </a:extLst>
          </p:cNvPr>
          <p:cNvSpPr>
            <a:spLocks noGrp="1"/>
          </p:cNvSpPr>
          <p:nvPr>
            <p:ph type="sldNum" sz="quarter" idx="12"/>
          </p:nvPr>
        </p:nvSpPr>
        <p:spPr/>
        <p:txBody>
          <a:bodyPr/>
          <a:lstStyle/>
          <a:p>
            <a:fld id="{E14DAB84-8963-A547-9D4F-464A7C6416BD}" type="slidenum">
              <a:rPr lang="en-GB" smtClean="0"/>
              <a:t>13</a:t>
            </a:fld>
            <a:endParaRPr lang="en-GB"/>
          </a:p>
        </p:txBody>
      </p:sp>
    </p:spTree>
    <p:extLst>
      <p:ext uri="{BB962C8B-B14F-4D97-AF65-F5344CB8AC3E}">
        <p14:creationId xmlns:p14="http://schemas.microsoft.com/office/powerpoint/2010/main" val="25259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A63C12-2FFE-CEB5-7257-57EAD95FDC7B}"/>
              </a:ext>
            </a:extLst>
          </p:cNvPr>
          <p:cNvSpPr/>
          <p:nvPr/>
        </p:nvSpPr>
        <p:spPr>
          <a:xfrm>
            <a:off x="0" y="0"/>
            <a:ext cx="2812648"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glow rad="63500">
              <a:schemeClr val="accent2">
                <a:satMod val="175000"/>
                <a:alpha val="40000"/>
              </a:schemeClr>
            </a:glow>
            <a:outerShdw blurRad="50800" dist="38100" algn="l" rotWithShape="0">
              <a:prstClr val="black">
                <a:alpha val="40000"/>
              </a:prstClr>
            </a:outerShdw>
            <a:softEdge rad="31750"/>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dirty="0">
                <a:solidFill>
                  <a:schemeClr val="bg1"/>
                </a:solidFill>
              </a:rPr>
              <a:t>Field due to a single wire of finite length.</a:t>
            </a:r>
          </a:p>
          <a:p>
            <a:pPr marL="457200" indent="-457200">
              <a:buFont typeface="+mj-lt"/>
              <a:buAutoNum type="alphaLcParenR"/>
            </a:pPr>
            <a:r>
              <a:rPr lang="en-GB" sz="2000"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Comparison of Analytical Results with COMSOL.</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accent1">
                    <a:lumMod val="40000"/>
                    <a:lumOff val="60000"/>
                  </a:schemeClr>
                </a:solidFill>
                <a:hlinkClick r:id="rId3" action="ppaction://hlinksldjump">
                  <a:extLst>
                    <a:ext uri="{A12FA001-AC4F-418D-AE19-62706E023703}">
                      <ahyp:hlinkClr xmlns:ahyp="http://schemas.microsoft.com/office/drawing/2018/hyperlinkcolor" val="tx"/>
                    </a:ext>
                  </a:extLst>
                </a:hlinkClick>
              </a:rPr>
              <a:t>Gradient of Field due to single wire.</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Force acting on bot due to single wire.</a:t>
            </a:r>
            <a:endParaRPr lang="en-GB" sz="2000" dirty="0">
              <a:solidFill>
                <a:schemeClr val="accent1">
                  <a:lumMod val="40000"/>
                  <a:lumOff val="60000"/>
                </a:schemeClr>
              </a:solidFill>
            </a:endParaRPr>
          </a:p>
        </p:txBody>
      </p:sp>
      <p:sp>
        <p:nvSpPr>
          <p:cNvPr id="61" name="Rectangle 60">
            <a:extLst>
              <a:ext uri="{FF2B5EF4-FFF2-40B4-BE49-F238E27FC236}">
                <a16:creationId xmlns:a16="http://schemas.microsoft.com/office/drawing/2014/main" id="{BAA5AE54-FD6E-6ACC-E5F6-01F279A4912F}"/>
              </a:ext>
            </a:extLst>
          </p:cNvPr>
          <p:cNvSpPr/>
          <p:nvPr/>
        </p:nvSpPr>
        <p:spPr>
          <a:xfrm>
            <a:off x="3057469" y="70550"/>
            <a:ext cx="10181774" cy="134764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 Magnetic field of a straight wire segment with finite length: </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08981DF-E1E2-69BE-ECB8-600E3152F8CF}"/>
                  </a:ext>
                </a:extLst>
              </p:cNvPr>
              <p:cNvSpPr txBox="1"/>
              <p:nvPr/>
            </p:nvSpPr>
            <p:spPr>
              <a:xfrm>
                <a:off x="3430620" y="5025612"/>
                <a:ext cx="6432145" cy="5160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𝑧𝐼</m:t>
                          </m:r>
                        </m:num>
                        <m:den>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4</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num>
                            <m:den>
                              <m:rad>
                                <m:radPr>
                                  <m:degHide m:val="on"/>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num>
                            <m:den>
                              <m:rad>
                                <m:radPr>
                                  <m:degHide m:val="on"/>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e>
                      </m:d>
                    </m:oMath>
                  </m:oMathPara>
                </a14:m>
                <a:endPar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308981DF-E1E2-69BE-ECB8-600E3152F8CF}"/>
                  </a:ext>
                </a:extLst>
              </p:cNvPr>
              <p:cNvSpPr txBox="1">
                <a:spLocks noRot="1" noChangeAspect="1" noMove="1" noResize="1" noEditPoints="1" noAdjustHandles="1" noChangeArrowheads="1" noChangeShapeType="1" noTextEdit="1"/>
              </p:cNvSpPr>
              <p:nvPr/>
            </p:nvSpPr>
            <p:spPr>
              <a:xfrm>
                <a:off x="3430620" y="5025612"/>
                <a:ext cx="6432145" cy="516039"/>
              </a:xfrm>
              <a:prstGeom prst="rect">
                <a:avLst/>
              </a:prstGeom>
              <a:blipFill>
                <a:blip r:embed="rId5"/>
                <a:stretch>
                  <a:fillRect t="-2381"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A897E7C-C319-843D-EF47-A8EF272A6B6B}"/>
                  </a:ext>
                </a:extLst>
              </p:cNvPr>
              <p:cNvSpPr txBox="1"/>
              <p:nvPr/>
            </p:nvSpPr>
            <p:spPr>
              <a:xfrm>
                <a:off x="3407895" y="5876012"/>
                <a:ext cx="6423490" cy="5160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𝐼</m:t>
                          </m:r>
                        </m:num>
                        <m:den>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4</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num>
                            <m:den>
                              <m:rad>
                                <m:radPr>
                                  <m:degHide m:val="on"/>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num>
                            <m:den>
                              <m:rad>
                                <m:radPr>
                                  <m:degHide m:val="on"/>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e>
                      </m:d>
                    </m:oMath>
                  </m:oMathPara>
                </a14:m>
                <a:endPar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63" name="TextBox 62">
                <a:extLst>
                  <a:ext uri="{FF2B5EF4-FFF2-40B4-BE49-F238E27FC236}">
                    <a16:creationId xmlns:a16="http://schemas.microsoft.com/office/drawing/2014/main" id="{DA897E7C-C319-843D-EF47-A8EF272A6B6B}"/>
                  </a:ext>
                </a:extLst>
              </p:cNvPr>
              <p:cNvSpPr txBox="1">
                <a:spLocks noRot="1" noChangeAspect="1" noMove="1" noResize="1" noEditPoints="1" noAdjustHandles="1" noChangeArrowheads="1" noChangeShapeType="1" noTextEdit="1"/>
              </p:cNvSpPr>
              <p:nvPr/>
            </p:nvSpPr>
            <p:spPr>
              <a:xfrm>
                <a:off x="3407895" y="5876012"/>
                <a:ext cx="6423490" cy="516039"/>
              </a:xfrm>
              <a:prstGeom prst="rect">
                <a:avLst/>
              </a:prstGeom>
              <a:blipFill>
                <a:blip r:embed="rId6"/>
                <a:stretch>
                  <a:fillRect t="-2381"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C220A32-650C-61CB-76A4-FB52BAC6EA4D}"/>
                  </a:ext>
                </a:extLst>
              </p:cNvPr>
              <p:cNvSpPr txBox="1"/>
              <p:nvPr/>
            </p:nvSpPr>
            <p:spPr>
              <a:xfrm>
                <a:off x="3453493" y="5594182"/>
                <a:ext cx="570733" cy="23243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GB"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AC220A32-650C-61CB-76A4-FB52BAC6EA4D}"/>
                  </a:ext>
                </a:extLst>
              </p:cNvPr>
              <p:cNvSpPr txBox="1">
                <a:spLocks noRot="1" noChangeAspect="1" noMove="1" noResize="1" noEditPoints="1" noAdjustHandles="1" noChangeArrowheads="1" noChangeShapeType="1" noTextEdit="1"/>
              </p:cNvSpPr>
              <p:nvPr/>
            </p:nvSpPr>
            <p:spPr>
              <a:xfrm>
                <a:off x="3453493" y="5594182"/>
                <a:ext cx="570733" cy="232436"/>
              </a:xfrm>
              <a:prstGeom prst="rect">
                <a:avLst/>
              </a:prstGeom>
              <a:blipFill>
                <a:blip r:embed="rId7"/>
                <a:stretch>
                  <a:fillRect l="-8889" r="-6667" b="-21053"/>
                </a:stretch>
              </a:blipFill>
            </p:spPr>
            <p:txBody>
              <a:bodyPr/>
              <a:lstStyle/>
              <a:p>
                <a:r>
                  <a:rPr lang="en-GB">
                    <a:noFill/>
                  </a:rPr>
                  <a:t> </a:t>
                </a:r>
              </a:p>
            </p:txBody>
          </p:sp>
        </mc:Fallback>
      </mc:AlternateContent>
      <p:sp>
        <p:nvSpPr>
          <p:cNvPr id="65" name="TextBox 64">
            <a:extLst>
              <a:ext uri="{FF2B5EF4-FFF2-40B4-BE49-F238E27FC236}">
                <a16:creationId xmlns:a16="http://schemas.microsoft.com/office/drawing/2014/main" id="{8C86EA74-555E-0B16-D5F1-940B8C99B85B}"/>
              </a:ext>
            </a:extLst>
          </p:cNvPr>
          <p:cNvSpPr txBox="1"/>
          <p:nvPr/>
        </p:nvSpPr>
        <p:spPr>
          <a:xfrm>
            <a:off x="3057469" y="1279864"/>
            <a:ext cx="8416823"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effectLst/>
                <a:uLnTx/>
                <a:uFillTx/>
                <a:latin typeface="Calibri" panose="020F0502020204030204"/>
                <a:ea typeface="+mn-ea"/>
                <a:cs typeface="+mn-cs"/>
              </a:rPr>
              <a:t>Consider, a current wire of finite length (A – B), carrying a Current ‘I’ is placed on X-Y plane and parallel to Y – axis , at a distance ‘a’ from origin.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b="0" i="0" u="none" strike="noStrike" kern="1200" cap="none" spc="0" normalizeH="0" baseline="0" noProof="0" dirty="0">
                <a:ln>
                  <a:noFill/>
                </a:ln>
                <a:effectLst/>
                <a:uLnTx/>
                <a:uFillTx/>
                <a:latin typeface="Calibri" panose="020F0502020204030204"/>
                <a:ea typeface="+mn-ea"/>
                <a:cs typeface="+mn-cs"/>
              </a:rPr>
              <a:t>By applying </a:t>
            </a:r>
            <a:r>
              <a:rPr kumimoji="0" lang="en-GB" b="0" i="0" u="none" strike="noStrike" kern="1200" cap="none" spc="0" normalizeH="0" baseline="0" noProof="0" dirty="0" err="1">
                <a:ln>
                  <a:noFill/>
                </a:ln>
                <a:effectLst/>
                <a:uLnTx/>
                <a:uFillTx/>
                <a:latin typeface="Calibri" panose="020F0502020204030204"/>
                <a:ea typeface="+mn-ea"/>
                <a:cs typeface="+mn-cs"/>
              </a:rPr>
              <a:t>Biot</a:t>
            </a:r>
            <a:r>
              <a:rPr kumimoji="0" lang="en-GB" b="0" i="0" u="none" strike="noStrike" kern="1200" cap="none" spc="0" normalizeH="0" baseline="0" noProof="0" dirty="0">
                <a:ln>
                  <a:noFill/>
                </a:ln>
                <a:effectLst/>
                <a:uLnTx/>
                <a:uFillTx/>
                <a:latin typeface="Calibri" panose="020F0502020204030204"/>
                <a:ea typeface="+mn-ea"/>
                <a:cs typeface="+mn-cs"/>
              </a:rPr>
              <a:t> – Savart’s Law, we get the magnetic flux density at any point in space P (x, y, z) as given in below equations.</a:t>
            </a:r>
          </a:p>
        </p:txBody>
      </p:sp>
      <p:sp>
        <p:nvSpPr>
          <p:cNvPr id="66" name="Rectangle 65">
            <a:extLst>
              <a:ext uri="{FF2B5EF4-FFF2-40B4-BE49-F238E27FC236}">
                <a16:creationId xmlns:a16="http://schemas.microsoft.com/office/drawing/2014/main" id="{38398065-D218-22A7-0CB4-A1C01F2E3408}"/>
              </a:ext>
            </a:extLst>
          </p:cNvPr>
          <p:cNvSpPr/>
          <p:nvPr/>
        </p:nvSpPr>
        <p:spPr>
          <a:xfrm>
            <a:off x="10056592" y="5184600"/>
            <a:ext cx="58541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….(vi)</a:t>
            </a:r>
          </a:p>
        </p:txBody>
      </p:sp>
      <p:sp>
        <p:nvSpPr>
          <p:cNvPr id="67" name="Rectangle 66">
            <a:extLst>
              <a:ext uri="{FF2B5EF4-FFF2-40B4-BE49-F238E27FC236}">
                <a16:creationId xmlns:a16="http://schemas.microsoft.com/office/drawing/2014/main" id="{D20725A8-A0C0-4DB1-27E6-63227212BCED}"/>
              </a:ext>
            </a:extLst>
          </p:cNvPr>
          <p:cNvSpPr/>
          <p:nvPr/>
        </p:nvSpPr>
        <p:spPr>
          <a:xfrm>
            <a:off x="10072209" y="5506636"/>
            <a:ext cx="6270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Calibri" panose="020F0502020204030204"/>
                <a:ea typeface="+mn-ea"/>
                <a:cs typeface="+mn-cs"/>
              </a:rPr>
              <a:t>….(vii)</a:t>
            </a:r>
          </a:p>
        </p:txBody>
      </p:sp>
      <p:sp>
        <p:nvSpPr>
          <p:cNvPr id="68" name="Rectangle 67">
            <a:extLst>
              <a:ext uri="{FF2B5EF4-FFF2-40B4-BE49-F238E27FC236}">
                <a16:creationId xmlns:a16="http://schemas.microsoft.com/office/drawing/2014/main" id="{FF454847-5EEF-0C09-5526-8F6212B6E50C}"/>
              </a:ext>
            </a:extLst>
          </p:cNvPr>
          <p:cNvSpPr/>
          <p:nvPr/>
        </p:nvSpPr>
        <p:spPr>
          <a:xfrm>
            <a:off x="10077461" y="5851254"/>
            <a:ext cx="66877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Calibri" panose="020F0502020204030204"/>
                <a:ea typeface="+mn-ea"/>
                <a:cs typeface="+mn-cs"/>
              </a:rPr>
              <a:t>….(viii)</a:t>
            </a:r>
          </a:p>
        </p:txBody>
      </p:sp>
      <p:grpSp>
        <p:nvGrpSpPr>
          <p:cNvPr id="71" name="Group 70">
            <a:extLst>
              <a:ext uri="{FF2B5EF4-FFF2-40B4-BE49-F238E27FC236}">
                <a16:creationId xmlns:a16="http://schemas.microsoft.com/office/drawing/2014/main" id="{92D6754A-BE40-B21C-878C-714EC2B2ED7C}"/>
              </a:ext>
            </a:extLst>
          </p:cNvPr>
          <p:cNvGrpSpPr/>
          <p:nvPr/>
        </p:nvGrpSpPr>
        <p:grpSpPr>
          <a:xfrm>
            <a:off x="5478572" y="2480193"/>
            <a:ext cx="5388424" cy="2651876"/>
            <a:chOff x="8236464" y="3317735"/>
            <a:chExt cx="7250404" cy="3094208"/>
          </a:xfrm>
        </p:grpSpPr>
        <p:pic>
          <p:nvPicPr>
            <p:cNvPr id="72" name="Picture 2" descr="Graphing in the Coordinate Plane - ppt download">
              <a:extLst>
                <a:ext uri="{FF2B5EF4-FFF2-40B4-BE49-F238E27FC236}">
                  <a16:creationId xmlns:a16="http://schemas.microsoft.com/office/drawing/2014/main" id="{2BE6DF44-FF8C-2688-F6A5-6765B5CE9AF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933" r="28049"/>
            <a:stretch/>
          </p:blipFill>
          <p:spPr bwMode="auto">
            <a:xfrm>
              <a:off x="8236464" y="3317735"/>
              <a:ext cx="2800051" cy="282928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14ADEBF1-1CA0-5C1E-CA58-35D3E88BA8D0}"/>
                </a:ext>
              </a:extLst>
            </p:cNvPr>
            <p:cNvCxnSpPr>
              <a:cxnSpLocks/>
            </p:cNvCxnSpPr>
            <p:nvPr/>
          </p:nvCxnSpPr>
          <p:spPr>
            <a:xfrm flipV="1">
              <a:off x="10092124" y="4210654"/>
              <a:ext cx="0" cy="13168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4F8CC8D-56C6-9BE1-E239-ED7F729A8853}"/>
                </a:ext>
              </a:extLst>
            </p:cNvPr>
            <p:cNvCxnSpPr>
              <a:cxnSpLocks/>
            </p:cNvCxnSpPr>
            <p:nvPr/>
          </p:nvCxnSpPr>
          <p:spPr>
            <a:xfrm flipV="1">
              <a:off x="10109384" y="5601697"/>
              <a:ext cx="0" cy="360000"/>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75" name="TextBox 74">
              <a:extLst>
                <a:ext uri="{FF2B5EF4-FFF2-40B4-BE49-F238E27FC236}">
                  <a16:creationId xmlns:a16="http://schemas.microsoft.com/office/drawing/2014/main" id="{F3DF3339-8912-C942-5173-9B0D2D67B3B4}"/>
                </a:ext>
              </a:extLst>
            </p:cNvPr>
            <p:cNvSpPr txBox="1"/>
            <p:nvPr/>
          </p:nvSpPr>
          <p:spPr>
            <a:xfrm>
              <a:off x="9946126" y="5918912"/>
              <a:ext cx="228027" cy="4930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p:txBody>
        </p:sp>
        <p:sp>
          <p:nvSpPr>
            <p:cNvPr id="76" name="TextBox 75">
              <a:extLst>
                <a:ext uri="{FF2B5EF4-FFF2-40B4-BE49-F238E27FC236}">
                  <a16:creationId xmlns:a16="http://schemas.microsoft.com/office/drawing/2014/main" id="{325B4001-D201-2A1A-D6EE-B88410E54BA2}"/>
                </a:ext>
              </a:extLst>
            </p:cNvPr>
            <p:cNvSpPr txBox="1"/>
            <p:nvPr/>
          </p:nvSpPr>
          <p:spPr>
            <a:xfrm>
              <a:off x="10194948" y="5342862"/>
              <a:ext cx="898082" cy="323202"/>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A (</a:t>
              </a:r>
              <a:r>
                <a:rPr lang="en-GB" sz="1200" dirty="0">
                  <a:latin typeface="Calibri" panose="020F0502020204030204"/>
                </a:rPr>
                <a:t>a,</a:t>
              </a:r>
              <a:r>
                <a:rPr kumimoji="0" lang="en-GB" sz="1200" b="0" i="0" u="none" strike="noStrike" kern="1200" cap="none" spc="0" normalizeH="0" baseline="0" noProof="0" dirty="0">
                  <a:ln>
                    <a:noFill/>
                  </a:ln>
                  <a:effectLst/>
                  <a:uLnTx/>
                  <a:uFillTx/>
                  <a:latin typeface="Calibri" panose="020F0502020204030204"/>
                  <a:ea typeface="+mn-ea"/>
                  <a:cs typeface="+mn-cs"/>
                </a:rPr>
                <a:t> y</a:t>
              </a:r>
              <a:r>
                <a:rPr kumimoji="0" lang="en-GB" sz="1200" b="0" i="0" u="none" strike="noStrike" kern="1200" cap="none" spc="0" normalizeH="0" baseline="-25000" noProof="0" dirty="0">
                  <a:ln>
                    <a:noFill/>
                  </a:ln>
                  <a:effectLst/>
                  <a:uLnTx/>
                  <a:uFillTx/>
                  <a:latin typeface="Calibri" panose="020F0502020204030204"/>
                  <a:ea typeface="+mn-ea"/>
                  <a:cs typeface="+mn-cs"/>
                </a:rPr>
                <a:t>1</a:t>
              </a:r>
              <a:r>
                <a:rPr kumimoji="0" lang="en-GB" sz="1200" b="0" i="0" u="none" strike="noStrike" kern="1200" cap="none" spc="0" normalizeH="0" baseline="0" noProof="0" dirty="0">
                  <a:ln>
                    <a:noFill/>
                  </a:ln>
                  <a:effectLst/>
                  <a:uLnTx/>
                  <a:uFillTx/>
                  <a:latin typeface="Calibri" panose="020F0502020204030204"/>
                  <a:ea typeface="+mn-ea"/>
                  <a:cs typeface="+mn-cs"/>
                </a:rPr>
                <a:t>)</a:t>
              </a:r>
            </a:p>
          </p:txBody>
        </p:sp>
        <p:sp>
          <p:nvSpPr>
            <p:cNvPr id="77" name="TextBox 76">
              <a:extLst>
                <a:ext uri="{FF2B5EF4-FFF2-40B4-BE49-F238E27FC236}">
                  <a16:creationId xmlns:a16="http://schemas.microsoft.com/office/drawing/2014/main" id="{64368B1D-2A10-DF95-72ED-CF74B20EDD03}"/>
                </a:ext>
              </a:extLst>
            </p:cNvPr>
            <p:cNvSpPr txBox="1"/>
            <p:nvPr/>
          </p:nvSpPr>
          <p:spPr>
            <a:xfrm>
              <a:off x="10174153" y="4077105"/>
              <a:ext cx="918865" cy="323202"/>
            </a:xfrm>
            <a:prstGeom prst="rect">
              <a:avLst/>
            </a:prstGeom>
            <a:ln w="31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B (</a:t>
              </a:r>
              <a:r>
                <a:rPr lang="en-GB" sz="1200" dirty="0">
                  <a:latin typeface="Calibri" panose="020F0502020204030204"/>
                </a:rPr>
                <a:t>a</a:t>
              </a:r>
              <a:r>
                <a:rPr kumimoji="0" lang="en-GB" sz="1200" b="0" i="0" u="none" strike="noStrike" kern="1200" cap="none" spc="0" normalizeH="0" baseline="0" noProof="0" dirty="0">
                  <a:ln>
                    <a:noFill/>
                  </a:ln>
                  <a:effectLst/>
                  <a:uLnTx/>
                  <a:uFillTx/>
                  <a:latin typeface="Calibri" panose="020F0502020204030204"/>
                  <a:ea typeface="+mn-ea"/>
                  <a:cs typeface="+mn-cs"/>
                </a:rPr>
                <a:t>, y</a:t>
              </a:r>
              <a:r>
                <a:rPr kumimoji="0" lang="en-GB" sz="1200" b="0" i="0" u="none" strike="noStrike" kern="1200" cap="none" spc="0" normalizeH="0" baseline="-25000" noProof="0" dirty="0">
                  <a:ln>
                    <a:noFill/>
                  </a:ln>
                  <a:effectLst/>
                  <a:uLnTx/>
                  <a:uFillTx/>
                  <a:latin typeface="Calibri" panose="020F0502020204030204"/>
                  <a:ea typeface="+mn-ea"/>
                  <a:cs typeface="+mn-cs"/>
                </a:rPr>
                <a:t>2</a:t>
              </a:r>
              <a:r>
                <a:rPr kumimoji="0" lang="en-GB" sz="1200" b="0" i="0" u="none" strike="noStrike" kern="1200" cap="none" spc="0" normalizeH="0" baseline="0" noProof="0" dirty="0">
                  <a:ln>
                    <a:noFill/>
                  </a:ln>
                  <a:effectLst/>
                  <a:uLnTx/>
                  <a:uFillTx/>
                  <a:latin typeface="Calibri" panose="020F0502020204030204"/>
                  <a:ea typeface="+mn-ea"/>
                  <a:cs typeface="+mn-cs"/>
                </a:rPr>
                <a:t>)</a:t>
              </a:r>
            </a:p>
          </p:txBody>
        </p:sp>
        <p:cxnSp>
          <p:nvCxnSpPr>
            <p:cNvPr id="78" name="Straight Arrow Connector 77">
              <a:extLst>
                <a:ext uri="{FF2B5EF4-FFF2-40B4-BE49-F238E27FC236}">
                  <a16:creationId xmlns:a16="http://schemas.microsoft.com/office/drawing/2014/main" id="{FA421324-CC12-29A1-D3B1-4008A53E3A0C}"/>
                </a:ext>
              </a:extLst>
            </p:cNvPr>
            <p:cNvCxnSpPr>
              <a:cxnSpLocks/>
            </p:cNvCxnSpPr>
            <p:nvPr/>
          </p:nvCxnSpPr>
          <p:spPr>
            <a:xfrm flipH="1">
              <a:off x="9585973" y="4682727"/>
              <a:ext cx="494963"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FF5AE9E-E7B4-9330-85C0-08477D7BF899}"/>
                </a:ext>
              </a:extLst>
            </p:cNvPr>
            <p:cNvSpPr txBox="1"/>
            <p:nvPr/>
          </p:nvSpPr>
          <p:spPr>
            <a:xfrm>
              <a:off x="9663542" y="4268932"/>
              <a:ext cx="333990" cy="323202"/>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alibri" panose="020F0502020204030204"/>
                  <a:ea typeface="+mn-ea"/>
                  <a:cs typeface="+mn-cs"/>
                </a:rPr>
                <a:t>a</a:t>
              </a:r>
            </a:p>
          </p:txBody>
        </p:sp>
        <p:cxnSp>
          <p:nvCxnSpPr>
            <p:cNvPr id="80" name="Straight Arrow Connector 79">
              <a:extLst>
                <a:ext uri="{FF2B5EF4-FFF2-40B4-BE49-F238E27FC236}">
                  <a16:creationId xmlns:a16="http://schemas.microsoft.com/office/drawing/2014/main" id="{B6A73DA3-3CC3-9A19-4349-89CB6FD8FBFA}"/>
                </a:ext>
              </a:extLst>
            </p:cNvPr>
            <p:cNvCxnSpPr>
              <a:cxnSpLocks/>
              <a:endCxn id="81" idx="1"/>
            </p:cNvCxnSpPr>
            <p:nvPr/>
          </p:nvCxnSpPr>
          <p:spPr>
            <a:xfrm>
              <a:off x="9585973" y="4849625"/>
              <a:ext cx="1847976" cy="2833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1" name="Rectangle 80">
              <a:extLst>
                <a:ext uri="{FF2B5EF4-FFF2-40B4-BE49-F238E27FC236}">
                  <a16:creationId xmlns:a16="http://schemas.microsoft.com/office/drawing/2014/main" id="{FB7B331D-966C-B3DA-B1E9-0E522FB7D003}"/>
                </a:ext>
              </a:extLst>
            </p:cNvPr>
            <p:cNvSpPr/>
            <p:nvPr/>
          </p:nvSpPr>
          <p:spPr>
            <a:xfrm>
              <a:off x="11433949" y="4971371"/>
              <a:ext cx="1158287" cy="3232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P (x, y, z) </a:t>
              </a:r>
            </a:p>
          </p:txBody>
        </p:sp>
        <p:sp>
          <p:nvSpPr>
            <p:cNvPr id="82" name="Rectangle 81">
              <a:extLst>
                <a:ext uri="{FF2B5EF4-FFF2-40B4-BE49-F238E27FC236}">
                  <a16:creationId xmlns:a16="http://schemas.microsoft.com/office/drawing/2014/main" id="{4EE80546-8332-A14A-578B-60A0C995D588}"/>
                </a:ext>
              </a:extLst>
            </p:cNvPr>
            <p:cNvSpPr/>
            <p:nvPr/>
          </p:nvSpPr>
          <p:spPr>
            <a:xfrm>
              <a:off x="11372581" y="5531872"/>
              <a:ext cx="4114287" cy="484803"/>
            </a:xfrm>
            <a:prstGeom prst="rect">
              <a:avLst/>
            </a:prstGeom>
          </p:spPr>
          <p:txBody>
            <a:bodyPr wrap="square">
              <a:spAutoFit/>
            </a:bodyPr>
            <a:lstStyle/>
            <a:p>
              <a:pPr lvl="0" algn="ctr">
                <a:defRPr/>
              </a:pPr>
              <a:r>
                <a:rPr lang="en-GB" sz="1050" dirty="0"/>
                <a:t>Fig 7. Conductor carrying current I, placed at a distance ‘a’ from origin parallel to Y-axis on X-Y Plane</a:t>
              </a:r>
            </a:p>
          </p:txBody>
        </p:sp>
      </p:grpSp>
      <p:sp>
        <p:nvSpPr>
          <p:cNvPr id="2" name="Date Placeholder 1">
            <a:extLst>
              <a:ext uri="{FF2B5EF4-FFF2-40B4-BE49-F238E27FC236}">
                <a16:creationId xmlns:a16="http://schemas.microsoft.com/office/drawing/2014/main" id="{6910600B-9AAD-27C2-62AB-C0F6593DBEC2}"/>
              </a:ext>
            </a:extLst>
          </p:cNvPr>
          <p:cNvSpPr>
            <a:spLocks noGrp="1"/>
          </p:cNvSpPr>
          <p:nvPr>
            <p:ph type="dt" sz="half" idx="10"/>
          </p:nvPr>
        </p:nvSpPr>
        <p:spPr/>
        <p:txBody>
          <a:bodyPr/>
          <a:lstStyle/>
          <a:p>
            <a:fld id="{11576851-975F-8B4B-B7CD-B67B0246FA75}" type="datetime1">
              <a:rPr lang="en-IN" smtClean="0"/>
              <a:t>23-06-2022</a:t>
            </a:fld>
            <a:endParaRPr lang="en-GB"/>
          </a:p>
        </p:txBody>
      </p:sp>
      <p:sp>
        <p:nvSpPr>
          <p:cNvPr id="3" name="Slide Number Placeholder 2">
            <a:extLst>
              <a:ext uri="{FF2B5EF4-FFF2-40B4-BE49-F238E27FC236}">
                <a16:creationId xmlns:a16="http://schemas.microsoft.com/office/drawing/2014/main" id="{770BEDEE-BC90-B787-4970-C620A1836E53}"/>
              </a:ext>
            </a:extLst>
          </p:cNvPr>
          <p:cNvSpPr>
            <a:spLocks noGrp="1"/>
          </p:cNvSpPr>
          <p:nvPr>
            <p:ph type="sldNum" sz="quarter" idx="12"/>
          </p:nvPr>
        </p:nvSpPr>
        <p:spPr/>
        <p:txBody>
          <a:bodyPr/>
          <a:lstStyle/>
          <a:p>
            <a:fld id="{E14DAB84-8963-A547-9D4F-464A7C6416BD}" type="slidenum">
              <a:rPr lang="en-GB" smtClean="0"/>
              <a:t>14</a:t>
            </a:fld>
            <a:endParaRPr lang="en-GB"/>
          </a:p>
        </p:txBody>
      </p:sp>
      <p:sp>
        <p:nvSpPr>
          <p:cNvPr id="26" name="TextBox 25">
            <a:extLst>
              <a:ext uri="{FF2B5EF4-FFF2-40B4-BE49-F238E27FC236}">
                <a16:creationId xmlns:a16="http://schemas.microsoft.com/office/drawing/2014/main" id="{D5B4BDFC-B462-06AE-6F62-FAC20177EBAB}"/>
              </a:ext>
            </a:extLst>
          </p:cNvPr>
          <p:cNvSpPr txBox="1"/>
          <p:nvPr/>
        </p:nvSpPr>
        <p:spPr>
          <a:xfrm>
            <a:off x="4502188" y="6559106"/>
            <a:ext cx="3260829" cy="246221"/>
          </a:xfrm>
          <a:prstGeom prst="rect">
            <a:avLst/>
          </a:prstGeom>
          <a:noFill/>
        </p:spPr>
        <p:txBody>
          <a:bodyPr wrap="none" rtlCol="0">
            <a:spAutoFit/>
          </a:bodyPr>
          <a:lstStyle/>
          <a:p>
            <a:r>
              <a:rPr lang="en-IN" sz="1000" dirty="0"/>
              <a:t>Reference: Modeling and optimization of planar </a:t>
            </a:r>
            <a:r>
              <a:rPr lang="en-IN" sz="1000" dirty="0" err="1"/>
              <a:t>microcoils</a:t>
            </a:r>
            <a:r>
              <a:rPr lang="en-IN" sz="1000" dirty="0"/>
              <a:t> </a:t>
            </a:r>
          </a:p>
        </p:txBody>
      </p:sp>
    </p:spTree>
    <p:extLst>
      <p:ext uri="{BB962C8B-B14F-4D97-AF65-F5344CB8AC3E}">
        <p14:creationId xmlns:p14="http://schemas.microsoft.com/office/powerpoint/2010/main" val="4101405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A63C12-2FFE-CEB5-7257-57EAD95FDC7B}"/>
              </a:ext>
            </a:extLst>
          </p:cNvPr>
          <p:cNvSpPr/>
          <p:nvPr/>
        </p:nvSpPr>
        <p:spPr>
          <a:xfrm>
            <a:off x="0" y="0"/>
            <a:ext cx="2812648"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BAA5AE54-FD6E-6ACC-E5F6-01F279A4912F}"/>
              </a:ext>
            </a:extLst>
          </p:cNvPr>
          <p:cNvSpPr/>
          <p:nvPr/>
        </p:nvSpPr>
        <p:spPr>
          <a:xfrm>
            <a:off x="2939726" y="0"/>
            <a:ext cx="10540833" cy="134764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 Magnetic field of a straight wire segment with finite length: </a:t>
            </a:r>
          </a:p>
        </p:txBody>
      </p:sp>
      <p:sp>
        <p:nvSpPr>
          <p:cNvPr id="70" name="TextBox 69">
            <a:extLst>
              <a:ext uri="{FF2B5EF4-FFF2-40B4-BE49-F238E27FC236}">
                <a16:creationId xmlns:a16="http://schemas.microsoft.com/office/drawing/2014/main" id="{00EBDEF8-BC26-1E1E-7B81-3BAA1CAD6C38}"/>
              </a:ext>
            </a:extLst>
          </p:cNvPr>
          <p:cNvSpPr txBox="1"/>
          <p:nvPr/>
        </p:nvSpPr>
        <p:spPr>
          <a:xfrm>
            <a:off x="4502188" y="6547531"/>
            <a:ext cx="3260829" cy="246221"/>
          </a:xfrm>
          <a:prstGeom prst="rect">
            <a:avLst/>
          </a:prstGeom>
          <a:noFill/>
        </p:spPr>
        <p:txBody>
          <a:bodyPr wrap="none" rtlCol="0">
            <a:spAutoFit/>
          </a:bodyPr>
          <a:lstStyle/>
          <a:p>
            <a:r>
              <a:rPr lang="en-IN" sz="1000" dirty="0"/>
              <a:t>Reference: Modeling and optimization of planar </a:t>
            </a:r>
            <a:r>
              <a:rPr lang="en-IN" sz="1000" dirty="0" err="1"/>
              <a:t>microcoils</a:t>
            </a:r>
            <a:r>
              <a:rPr lang="en-IN" sz="1000" dirty="0"/>
              <a:t> </a:t>
            </a:r>
          </a:p>
        </p:txBody>
      </p:sp>
      <p:sp>
        <p:nvSpPr>
          <p:cNvPr id="25" name="TextBox 24">
            <a:extLst>
              <a:ext uri="{FF2B5EF4-FFF2-40B4-BE49-F238E27FC236}">
                <a16:creationId xmlns:a16="http://schemas.microsoft.com/office/drawing/2014/main" id="{E8005E04-0F82-D86B-460B-B62D531B1F52}"/>
              </a:ext>
            </a:extLst>
          </p:cNvPr>
          <p:cNvSpPr txBox="1"/>
          <p:nvPr/>
        </p:nvSpPr>
        <p:spPr>
          <a:xfrm>
            <a:off x="3197818" y="1242030"/>
            <a:ext cx="810170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Similarly, when the line segment is placed on X-Y plane and parallel to X-axis, at a distance ‘a’ from origin, the magnetic flux density at any point in space P(x, y, z) is given as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316D0FB-2017-4FFB-E568-722C4C6EB8B8}"/>
                  </a:ext>
                </a:extLst>
              </p:cNvPr>
              <p:cNvSpPr txBox="1"/>
              <p:nvPr/>
            </p:nvSpPr>
            <p:spPr>
              <a:xfrm>
                <a:off x="3702569" y="5345933"/>
                <a:ext cx="6432145" cy="5160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𝑧𝐼</m:t>
                          </m:r>
                        </m:num>
                        <m:den>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4</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num>
                            <m:den>
                              <m:rad>
                                <m:radPr>
                                  <m:degHide m:val="on"/>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2500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num>
                            <m:den>
                              <m:rad>
                                <m:radPr>
                                  <m:degHide m:val="on"/>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e>
                      </m:d>
                    </m:oMath>
                  </m:oMathPara>
                </a14:m>
                <a:endParaRPr kumimoji="0" lang="en-GB"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1316D0FB-2017-4FFB-E568-722C4C6EB8B8}"/>
                  </a:ext>
                </a:extLst>
              </p:cNvPr>
              <p:cNvSpPr txBox="1">
                <a:spLocks noRot="1" noChangeAspect="1" noMove="1" noResize="1" noEditPoints="1" noAdjustHandles="1" noChangeArrowheads="1" noChangeShapeType="1" noTextEdit="1"/>
              </p:cNvSpPr>
              <p:nvPr/>
            </p:nvSpPr>
            <p:spPr>
              <a:xfrm>
                <a:off x="3702569" y="5345933"/>
                <a:ext cx="6432145" cy="516039"/>
              </a:xfrm>
              <a:prstGeom prst="rect">
                <a:avLst/>
              </a:prstGeom>
              <a:blipFill>
                <a:blip r:embed="rId2"/>
                <a:stretch>
                  <a:fillRect t="-2381"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87043A7-954D-B608-A033-F8FC63ECBBE6}"/>
                  </a:ext>
                </a:extLst>
              </p:cNvPr>
              <p:cNvSpPr txBox="1"/>
              <p:nvPr/>
            </p:nvSpPr>
            <p:spPr>
              <a:xfrm>
                <a:off x="3687959" y="5926674"/>
                <a:ext cx="6423490" cy="5160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𝐼</m:t>
                          </m:r>
                        </m:num>
                        <m:den>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4</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2500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num>
                            <m:den>
                              <m:rad>
                                <m:radPr>
                                  <m:degHide m:val="on"/>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num>
                            <m:den>
                              <m:rad>
                                <m:radPr>
                                  <m:degHide m:val="on"/>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radPr>
                                <m:deg/>
                                <m:e>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𝑎</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e>
                                    <m:sup>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e>
                              </m:rad>
                            </m:den>
                          </m:f>
                        </m:e>
                      </m:d>
                    </m:oMath>
                  </m:oMathPara>
                </a14:m>
                <a:endParaRPr kumimoji="0" lang="en-GB"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687043A7-954D-B608-A033-F8FC63ECBBE6}"/>
                  </a:ext>
                </a:extLst>
              </p:cNvPr>
              <p:cNvSpPr txBox="1">
                <a:spLocks noRot="1" noChangeAspect="1" noMove="1" noResize="1" noEditPoints="1" noAdjustHandles="1" noChangeArrowheads="1" noChangeShapeType="1" noTextEdit="1"/>
              </p:cNvSpPr>
              <p:nvPr/>
            </p:nvSpPr>
            <p:spPr>
              <a:xfrm>
                <a:off x="3687959" y="5926674"/>
                <a:ext cx="6423490" cy="516039"/>
              </a:xfrm>
              <a:prstGeom prst="rect">
                <a:avLst/>
              </a:prstGeom>
              <a:blipFill>
                <a:blip r:embed="rId3"/>
                <a:stretch>
                  <a:fillRect t="-2381"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18E8051-19A0-F672-500F-EDA92A8D420C}"/>
                  </a:ext>
                </a:extLst>
              </p:cNvPr>
              <p:cNvSpPr txBox="1"/>
              <p:nvPr/>
            </p:nvSpPr>
            <p:spPr>
              <a:xfrm>
                <a:off x="3703932" y="4974909"/>
                <a:ext cx="56464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GB"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C18E8051-19A0-F672-500F-EDA92A8D420C}"/>
                  </a:ext>
                </a:extLst>
              </p:cNvPr>
              <p:cNvSpPr txBox="1">
                <a:spLocks noRot="1" noChangeAspect="1" noMove="1" noResize="1" noEditPoints="1" noAdjustHandles="1" noChangeArrowheads="1" noChangeShapeType="1" noTextEdit="1"/>
              </p:cNvSpPr>
              <p:nvPr/>
            </p:nvSpPr>
            <p:spPr>
              <a:xfrm>
                <a:off x="3703932" y="4974909"/>
                <a:ext cx="564642" cy="215444"/>
              </a:xfrm>
              <a:prstGeom prst="rect">
                <a:avLst/>
              </a:prstGeom>
              <a:blipFill>
                <a:blip r:embed="rId4"/>
                <a:stretch>
                  <a:fillRect l="-6667" r="-6667" b="-11111"/>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DAF6B1D6-0A0C-76A1-144D-E3BED5A2C327}"/>
              </a:ext>
            </a:extLst>
          </p:cNvPr>
          <p:cNvSpPr/>
          <p:nvPr/>
        </p:nvSpPr>
        <p:spPr>
          <a:xfrm>
            <a:off x="10051668" y="4905708"/>
            <a:ext cx="5822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….(ix)</a:t>
            </a:r>
          </a:p>
        </p:txBody>
      </p:sp>
      <p:sp>
        <p:nvSpPr>
          <p:cNvPr id="30" name="Rectangle 29">
            <a:extLst>
              <a:ext uri="{FF2B5EF4-FFF2-40B4-BE49-F238E27FC236}">
                <a16:creationId xmlns:a16="http://schemas.microsoft.com/office/drawing/2014/main" id="{7B5963E5-F557-25DA-558E-C4E8004A06A5}"/>
              </a:ext>
            </a:extLst>
          </p:cNvPr>
          <p:cNvSpPr/>
          <p:nvPr/>
        </p:nvSpPr>
        <p:spPr>
          <a:xfrm>
            <a:off x="10095390" y="5472958"/>
            <a:ext cx="54053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Calibri" panose="020F0502020204030204"/>
                <a:ea typeface="+mn-ea"/>
                <a:cs typeface="+mn-cs"/>
              </a:rPr>
              <a:t>….(x)</a:t>
            </a:r>
          </a:p>
        </p:txBody>
      </p:sp>
      <p:sp>
        <p:nvSpPr>
          <p:cNvPr id="31" name="Rectangle 30">
            <a:extLst>
              <a:ext uri="{FF2B5EF4-FFF2-40B4-BE49-F238E27FC236}">
                <a16:creationId xmlns:a16="http://schemas.microsoft.com/office/drawing/2014/main" id="{C38CBBC7-C1F7-A438-795C-2C809D0577AF}"/>
              </a:ext>
            </a:extLst>
          </p:cNvPr>
          <p:cNvSpPr/>
          <p:nvPr/>
        </p:nvSpPr>
        <p:spPr>
          <a:xfrm>
            <a:off x="10073825" y="5999385"/>
            <a:ext cx="5822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Calibri" panose="020F0502020204030204"/>
                <a:ea typeface="+mn-ea"/>
                <a:cs typeface="+mn-cs"/>
              </a:rPr>
              <a:t>….(xi)</a:t>
            </a:r>
          </a:p>
        </p:txBody>
      </p:sp>
      <p:grpSp>
        <p:nvGrpSpPr>
          <p:cNvPr id="32" name="Group 31">
            <a:extLst>
              <a:ext uri="{FF2B5EF4-FFF2-40B4-BE49-F238E27FC236}">
                <a16:creationId xmlns:a16="http://schemas.microsoft.com/office/drawing/2014/main" id="{01D244D5-FDAD-0B12-3804-14911CEEF8CB}"/>
              </a:ext>
            </a:extLst>
          </p:cNvPr>
          <p:cNvGrpSpPr/>
          <p:nvPr/>
        </p:nvGrpSpPr>
        <p:grpSpPr>
          <a:xfrm>
            <a:off x="5542965" y="1882745"/>
            <a:ext cx="3965287" cy="3287084"/>
            <a:chOff x="7930782" y="3317735"/>
            <a:chExt cx="3965287" cy="3287084"/>
          </a:xfrm>
        </p:grpSpPr>
        <p:pic>
          <p:nvPicPr>
            <p:cNvPr id="33" name="Picture 2" descr="Graphing in the Coordinate Plane - ppt download">
              <a:extLst>
                <a:ext uri="{FF2B5EF4-FFF2-40B4-BE49-F238E27FC236}">
                  <a16:creationId xmlns:a16="http://schemas.microsoft.com/office/drawing/2014/main" id="{5B64112A-D68F-9AF2-AB2D-55245E5DF6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33" r="28049"/>
            <a:stretch/>
          </p:blipFill>
          <p:spPr bwMode="auto">
            <a:xfrm>
              <a:off x="8236464" y="3317735"/>
              <a:ext cx="2800051" cy="282928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403E7670-D266-3398-3B68-97397A1658DD}"/>
                </a:ext>
              </a:extLst>
            </p:cNvPr>
            <p:cNvCxnSpPr>
              <a:cxnSpLocks/>
            </p:cNvCxnSpPr>
            <p:nvPr/>
          </p:nvCxnSpPr>
          <p:spPr>
            <a:xfrm flipH="1">
              <a:off x="8877781" y="4232781"/>
              <a:ext cx="131716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BA189D-AE26-AE84-708E-03313A336C74}"/>
                </a:ext>
              </a:extLst>
            </p:cNvPr>
            <p:cNvCxnSpPr>
              <a:cxnSpLocks/>
            </p:cNvCxnSpPr>
            <p:nvPr/>
          </p:nvCxnSpPr>
          <p:spPr>
            <a:xfrm flipH="1">
              <a:off x="10313041" y="4209631"/>
              <a:ext cx="395900" cy="0"/>
            </a:xfrm>
            <a:prstGeom prst="straightConnector1">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5FFEBE03-B901-BE79-277C-FBB83FCC71DB}"/>
                </a:ext>
              </a:extLst>
            </p:cNvPr>
            <p:cNvSpPr txBox="1"/>
            <p:nvPr/>
          </p:nvSpPr>
          <p:spPr>
            <a:xfrm>
              <a:off x="10742472" y="4021836"/>
              <a:ext cx="228026" cy="360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p:txBody>
        </p:sp>
        <p:sp>
          <p:nvSpPr>
            <p:cNvPr id="37" name="TextBox 36">
              <a:extLst>
                <a:ext uri="{FF2B5EF4-FFF2-40B4-BE49-F238E27FC236}">
                  <a16:creationId xmlns:a16="http://schemas.microsoft.com/office/drawing/2014/main" id="{5C6F691A-9D1B-D2BB-0183-B0DEA804AB00}"/>
                </a:ext>
              </a:extLst>
            </p:cNvPr>
            <p:cNvSpPr txBox="1"/>
            <p:nvPr/>
          </p:nvSpPr>
          <p:spPr>
            <a:xfrm>
              <a:off x="9816448" y="3897942"/>
              <a:ext cx="668773"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A (x</a:t>
              </a:r>
              <a:r>
                <a:rPr kumimoji="0" lang="en-GB" sz="1200" b="0" i="0" u="none" strike="noStrike" kern="1200" cap="none" spc="0" normalizeH="0" baseline="-25000" noProof="0" dirty="0">
                  <a:ln>
                    <a:noFill/>
                  </a:ln>
                  <a:effectLst/>
                  <a:uLnTx/>
                  <a:uFillTx/>
                  <a:latin typeface="Calibri" panose="020F0502020204030204"/>
                  <a:ea typeface="+mn-ea"/>
                  <a:cs typeface="+mn-cs"/>
                </a:rPr>
                <a:t>1</a:t>
              </a:r>
              <a:r>
                <a:rPr lang="en-GB" sz="1200" dirty="0">
                  <a:latin typeface="Calibri" panose="020F0502020204030204"/>
                </a:rPr>
                <a:t>,</a:t>
              </a:r>
              <a:r>
                <a:rPr kumimoji="0" lang="en-GB" sz="1200" b="0" i="0" u="none" strike="noStrike" kern="1200" cap="none" spc="0" normalizeH="0" baseline="0" noProof="0" dirty="0">
                  <a:ln>
                    <a:noFill/>
                  </a:ln>
                  <a:effectLst/>
                  <a:uLnTx/>
                  <a:uFillTx/>
                  <a:latin typeface="Calibri" panose="020F0502020204030204"/>
                  <a:ea typeface="+mn-ea"/>
                  <a:cs typeface="+mn-cs"/>
                </a:rPr>
                <a:t> a)</a:t>
              </a:r>
            </a:p>
          </p:txBody>
        </p:sp>
        <p:sp>
          <p:nvSpPr>
            <p:cNvPr id="38" name="TextBox 37">
              <a:extLst>
                <a:ext uri="{FF2B5EF4-FFF2-40B4-BE49-F238E27FC236}">
                  <a16:creationId xmlns:a16="http://schemas.microsoft.com/office/drawing/2014/main" id="{AB33D4E1-5870-E8F6-D82D-BA2C8E34BC04}"/>
                </a:ext>
              </a:extLst>
            </p:cNvPr>
            <p:cNvSpPr txBox="1"/>
            <p:nvPr/>
          </p:nvSpPr>
          <p:spPr>
            <a:xfrm>
              <a:off x="8484884" y="3899685"/>
              <a:ext cx="662361" cy="276999"/>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B (x</a:t>
              </a:r>
              <a:r>
                <a:rPr kumimoji="0" lang="en-GB" sz="1200" b="0" i="0" u="none" strike="noStrike" kern="1200" cap="none" spc="0" normalizeH="0" baseline="-25000" noProof="0" dirty="0">
                  <a:ln>
                    <a:noFill/>
                  </a:ln>
                  <a:effectLst/>
                  <a:uLnTx/>
                  <a:uFillTx/>
                  <a:latin typeface="Calibri" panose="020F0502020204030204"/>
                  <a:ea typeface="+mn-ea"/>
                  <a:cs typeface="+mn-cs"/>
                </a:rPr>
                <a:t>2</a:t>
              </a:r>
              <a:r>
                <a:rPr kumimoji="0" lang="en-GB" sz="1200" b="0" i="0" u="none" strike="noStrike" kern="1200" cap="none" spc="0" normalizeH="0" baseline="0" noProof="0" dirty="0">
                  <a:ln>
                    <a:noFill/>
                  </a:ln>
                  <a:effectLst/>
                  <a:uLnTx/>
                  <a:uFillTx/>
                  <a:latin typeface="Calibri" panose="020F0502020204030204"/>
                  <a:ea typeface="+mn-ea"/>
                  <a:cs typeface="+mn-cs"/>
                </a:rPr>
                <a:t>, a)</a:t>
              </a:r>
            </a:p>
          </p:txBody>
        </p:sp>
        <p:cxnSp>
          <p:nvCxnSpPr>
            <p:cNvPr id="39" name="Straight Arrow Connector 38">
              <a:extLst>
                <a:ext uri="{FF2B5EF4-FFF2-40B4-BE49-F238E27FC236}">
                  <a16:creationId xmlns:a16="http://schemas.microsoft.com/office/drawing/2014/main" id="{4A022179-96EB-528B-4CB7-3FA1E332C5EB}"/>
                </a:ext>
              </a:extLst>
            </p:cNvPr>
            <p:cNvCxnSpPr>
              <a:cxnSpLocks/>
            </p:cNvCxnSpPr>
            <p:nvPr/>
          </p:nvCxnSpPr>
          <p:spPr>
            <a:xfrm>
              <a:off x="9447077" y="4232781"/>
              <a:ext cx="0" cy="616845"/>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AF75273-2889-C952-73BF-324FA6B3CB66}"/>
                </a:ext>
              </a:extLst>
            </p:cNvPr>
            <p:cNvSpPr txBox="1"/>
            <p:nvPr/>
          </p:nvSpPr>
          <p:spPr>
            <a:xfrm>
              <a:off x="8979256" y="4381836"/>
              <a:ext cx="26000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alibri" panose="020F0502020204030204"/>
                  <a:ea typeface="+mn-ea"/>
                  <a:cs typeface="+mn-cs"/>
                </a:rPr>
                <a:t>a</a:t>
              </a:r>
            </a:p>
          </p:txBody>
        </p:sp>
        <p:cxnSp>
          <p:nvCxnSpPr>
            <p:cNvPr id="41" name="Straight Arrow Connector 40">
              <a:extLst>
                <a:ext uri="{FF2B5EF4-FFF2-40B4-BE49-F238E27FC236}">
                  <a16:creationId xmlns:a16="http://schemas.microsoft.com/office/drawing/2014/main" id="{4787536F-12B1-F3DE-DE60-CB4CF6C33224}"/>
                </a:ext>
              </a:extLst>
            </p:cNvPr>
            <p:cNvCxnSpPr>
              <a:cxnSpLocks/>
            </p:cNvCxnSpPr>
            <p:nvPr/>
          </p:nvCxnSpPr>
          <p:spPr>
            <a:xfrm>
              <a:off x="9585973" y="4849626"/>
              <a:ext cx="1908019" cy="4252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Rectangle 41">
              <a:extLst>
                <a:ext uri="{FF2B5EF4-FFF2-40B4-BE49-F238E27FC236}">
                  <a16:creationId xmlns:a16="http://schemas.microsoft.com/office/drawing/2014/main" id="{04FAD0AB-569A-E619-4995-448C1F8F0B76}"/>
                </a:ext>
              </a:extLst>
            </p:cNvPr>
            <p:cNvSpPr/>
            <p:nvPr/>
          </p:nvSpPr>
          <p:spPr>
            <a:xfrm>
              <a:off x="11134066" y="5301749"/>
              <a:ext cx="7620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P (x, y, z) </a:t>
              </a:r>
            </a:p>
          </p:txBody>
        </p:sp>
        <p:sp>
          <p:nvSpPr>
            <p:cNvPr id="43" name="Rectangle 42">
              <a:extLst>
                <a:ext uri="{FF2B5EF4-FFF2-40B4-BE49-F238E27FC236}">
                  <a16:creationId xmlns:a16="http://schemas.microsoft.com/office/drawing/2014/main" id="{BFA22DF6-21D4-0545-53FD-2FFF4D291390}"/>
                </a:ext>
              </a:extLst>
            </p:cNvPr>
            <p:cNvSpPr/>
            <p:nvPr/>
          </p:nvSpPr>
          <p:spPr>
            <a:xfrm>
              <a:off x="7930782" y="6173932"/>
              <a:ext cx="3675942" cy="430887"/>
            </a:xfrm>
            <a:prstGeom prst="rect">
              <a:avLst/>
            </a:prstGeom>
          </p:spPr>
          <p:txBody>
            <a:bodyPr wrap="square">
              <a:spAutoFit/>
            </a:bodyPr>
            <a:lstStyle/>
            <a:p>
              <a:pPr lvl="0" algn="ctr">
                <a:defRPr/>
              </a:pPr>
              <a:r>
                <a:rPr lang="en-GB" sz="1100" dirty="0"/>
                <a:t>Fig  8. Conductor carrying current I, placed at a distance ‘a’ from origin parallel to X-axis on X-Y Plane</a:t>
              </a:r>
            </a:p>
          </p:txBody>
        </p:sp>
      </p:grpSp>
      <p:sp>
        <p:nvSpPr>
          <p:cNvPr id="44" name="Rectangle 43">
            <a:extLst>
              <a:ext uri="{FF2B5EF4-FFF2-40B4-BE49-F238E27FC236}">
                <a16:creationId xmlns:a16="http://schemas.microsoft.com/office/drawing/2014/main" id="{33052B18-2E0D-CFBA-AAB4-D3710A64B600}"/>
              </a:ext>
            </a:extLst>
          </p:cNvPr>
          <p:cNvSpPr/>
          <p:nvPr/>
        </p:nvSpPr>
        <p:spPr>
          <a:xfrm>
            <a:off x="-11575" y="13039"/>
            <a:ext cx="2812648"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63500">
              <a:schemeClr val="accent5">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dirty="0">
                <a:solidFill>
                  <a:schemeClr val="bg1"/>
                </a:solidFill>
              </a:rPr>
              <a:t>Field due to a single wire of finite length.</a:t>
            </a:r>
          </a:p>
          <a:p>
            <a:pPr marL="457200" indent="-457200">
              <a:buFont typeface="+mj-lt"/>
              <a:buAutoNum type="alphaLcParenR"/>
            </a:pPr>
            <a:r>
              <a:rPr lang="en-GB" sz="2000" dirty="0">
                <a:solidFill>
                  <a:schemeClr val="bg1"/>
                </a:solidFill>
              </a:rPr>
              <a:t>Comparison of Analytical Results with COMSOL.</a:t>
            </a:r>
          </a:p>
          <a:p>
            <a:pPr marL="457200" indent="-457200">
              <a:buFont typeface="+mj-lt"/>
              <a:buAutoNum type="alphaLcParenR"/>
            </a:pPr>
            <a:r>
              <a:rPr lang="en-GB" sz="2000" dirty="0">
                <a:solidFill>
                  <a:schemeClr val="bg1"/>
                </a:solidFill>
              </a:rPr>
              <a:t>Gradient of Field due to single wire.</a:t>
            </a:r>
          </a:p>
          <a:p>
            <a:pPr marL="457200" indent="-457200">
              <a:buFont typeface="+mj-lt"/>
              <a:buAutoNum type="alphaLcParenR"/>
            </a:pPr>
            <a:r>
              <a:rPr lang="en-GB" sz="2000" dirty="0">
                <a:solidFill>
                  <a:schemeClr val="bg1"/>
                </a:solidFill>
              </a:rPr>
              <a:t>Force acting on bot due to single wire.</a:t>
            </a:r>
          </a:p>
        </p:txBody>
      </p:sp>
      <p:sp>
        <p:nvSpPr>
          <p:cNvPr id="3" name="Date Placeholder 2">
            <a:extLst>
              <a:ext uri="{FF2B5EF4-FFF2-40B4-BE49-F238E27FC236}">
                <a16:creationId xmlns:a16="http://schemas.microsoft.com/office/drawing/2014/main" id="{5EFACE90-0E7C-609C-9C0D-85550CABA9EB}"/>
              </a:ext>
            </a:extLst>
          </p:cNvPr>
          <p:cNvSpPr>
            <a:spLocks noGrp="1"/>
          </p:cNvSpPr>
          <p:nvPr>
            <p:ph type="dt" sz="half" idx="10"/>
          </p:nvPr>
        </p:nvSpPr>
        <p:spPr/>
        <p:txBody>
          <a:bodyPr/>
          <a:lstStyle/>
          <a:p>
            <a:fld id="{EBBA7DC2-4F13-2445-B617-CED2D8F7E6E0}" type="datetime1">
              <a:rPr lang="en-IN" smtClean="0"/>
              <a:t>23-06-2022</a:t>
            </a:fld>
            <a:endParaRPr lang="en-GB"/>
          </a:p>
        </p:txBody>
      </p:sp>
      <p:sp>
        <p:nvSpPr>
          <p:cNvPr id="4" name="Slide Number Placeholder 3">
            <a:extLst>
              <a:ext uri="{FF2B5EF4-FFF2-40B4-BE49-F238E27FC236}">
                <a16:creationId xmlns:a16="http://schemas.microsoft.com/office/drawing/2014/main" id="{16D03948-7E8E-1A0D-35A4-F4443CDA9FF7}"/>
              </a:ext>
            </a:extLst>
          </p:cNvPr>
          <p:cNvSpPr>
            <a:spLocks noGrp="1"/>
          </p:cNvSpPr>
          <p:nvPr>
            <p:ph type="sldNum" sz="quarter" idx="12"/>
          </p:nvPr>
        </p:nvSpPr>
        <p:spPr/>
        <p:txBody>
          <a:bodyPr/>
          <a:lstStyle/>
          <a:p>
            <a:fld id="{E14DAB84-8963-A547-9D4F-464A7C6416BD}" type="slidenum">
              <a:rPr lang="en-GB" smtClean="0"/>
              <a:t>15</a:t>
            </a:fld>
            <a:endParaRPr lang="en-GB"/>
          </a:p>
        </p:txBody>
      </p:sp>
    </p:spTree>
    <p:extLst>
      <p:ext uri="{BB962C8B-B14F-4D97-AF65-F5344CB8AC3E}">
        <p14:creationId xmlns:p14="http://schemas.microsoft.com/office/powerpoint/2010/main" val="127260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D84B41C-9230-1264-D746-7EBF78CF813A}"/>
              </a:ext>
            </a:extLst>
          </p:cNvPr>
          <p:cNvSpPr txBox="1"/>
          <p:nvPr/>
        </p:nvSpPr>
        <p:spPr>
          <a:xfrm>
            <a:off x="3083653" y="442104"/>
            <a:ext cx="8629891"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b) Comparison of Analytical Results with COMSOL:</a:t>
            </a:r>
          </a:p>
        </p:txBody>
      </p:sp>
      <p:pic>
        <p:nvPicPr>
          <p:cNvPr id="16" name="Picture 15" descr="Chart, diagram&#10;&#10;Description automatically generated">
            <a:extLst>
              <a:ext uri="{FF2B5EF4-FFF2-40B4-BE49-F238E27FC236}">
                <a16:creationId xmlns:a16="http://schemas.microsoft.com/office/drawing/2014/main" id="{20D4A589-1795-3F9A-7D07-451A86BB191A}"/>
              </a:ext>
            </a:extLst>
          </p:cNvPr>
          <p:cNvPicPr>
            <a:picLocks noChangeAspect="1"/>
          </p:cNvPicPr>
          <p:nvPr/>
        </p:nvPicPr>
        <p:blipFill>
          <a:blip r:embed="rId2"/>
          <a:stretch>
            <a:fillRect/>
          </a:stretch>
        </p:blipFill>
        <p:spPr>
          <a:xfrm>
            <a:off x="3037356" y="1669762"/>
            <a:ext cx="4074288" cy="3644072"/>
          </a:xfrm>
          <a:prstGeom prst="rect">
            <a:avLst/>
          </a:prstGeom>
        </p:spPr>
      </p:pic>
      <p:pic>
        <p:nvPicPr>
          <p:cNvPr id="10" name="Picture 9">
            <a:extLst>
              <a:ext uri="{FF2B5EF4-FFF2-40B4-BE49-F238E27FC236}">
                <a16:creationId xmlns:a16="http://schemas.microsoft.com/office/drawing/2014/main" id="{C745F8B3-8B7D-DC80-8772-D8D5CF088B25}"/>
              </a:ext>
            </a:extLst>
          </p:cNvPr>
          <p:cNvPicPr>
            <a:picLocks noChangeAspect="1"/>
          </p:cNvPicPr>
          <p:nvPr/>
        </p:nvPicPr>
        <p:blipFill>
          <a:blip r:embed="rId3"/>
          <a:stretch>
            <a:fillRect/>
          </a:stretch>
        </p:blipFill>
        <p:spPr>
          <a:xfrm>
            <a:off x="7605383" y="1607602"/>
            <a:ext cx="4253529" cy="3387623"/>
          </a:xfrm>
          <a:prstGeom prst="rect">
            <a:avLst/>
          </a:prstGeom>
        </p:spPr>
      </p:pic>
      <p:sp>
        <p:nvSpPr>
          <p:cNvPr id="28" name="TextBox 27">
            <a:extLst>
              <a:ext uri="{FF2B5EF4-FFF2-40B4-BE49-F238E27FC236}">
                <a16:creationId xmlns:a16="http://schemas.microsoft.com/office/drawing/2014/main" id="{3FA43324-C576-2D47-005C-F05A691C53F2}"/>
              </a:ext>
            </a:extLst>
          </p:cNvPr>
          <p:cNvSpPr txBox="1"/>
          <p:nvPr/>
        </p:nvSpPr>
        <p:spPr>
          <a:xfrm>
            <a:off x="3404215" y="5463398"/>
            <a:ext cx="4148380" cy="646331"/>
          </a:xfrm>
          <a:prstGeom prst="rect">
            <a:avLst/>
          </a:prstGeom>
          <a:noFill/>
        </p:spPr>
        <p:txBody>
          <a:bodyPr wrap="none" rtlCol="0">
            <a:spAutoFit/>
          </a:bodyPr>
          <a:lstStyle/>
          <a:p>
            <a:r>
              <a:rPr lang="en-GB" dirty="0"/>
              <a:t>Fig 9. Analytical Result of Variation in Field</a:t>
            </a:r>
          </a:p>
          <a:p>
            <a:r>
              <a:rPr lang="en-GB" dirty="0"/>
              <a:t>	</a:t>
            </a:r>
            <a:r>
              <a:rPr lang="en-GB" sz="1200" dirty="0"/>
              <a:t>(wire is into the plane)</a:t>
            </a:r>
          </a:p>
        </p:txBody>
      </p:sp>
      <p:sp>
        <p:nvSpPr>
          <p:cNvPr id="29" name="TextBox 28">
            <a:extLst>
              <a:ext uri="{FF2B5EF4-FFF2-40B4-BE49-F238E27FC236}">
                <a16:creationId xmlns:a16="http://schemas.microsoft.com/office/drawing/2014/main" id="{BAA95B09-96E8-2AE3-4E1F-E7CE8BFF0607}"/>
              </a:ext>
            </a:extLst>
          </p:cNvPr>
          <p:cNvSpPr txBox="1"/>
          <p:nvPr/>
        </p:nvSpPr>
        <p:spPr>
          <a:xfrm>
            <a:off x="8032108" y="5463398"/>
            <a:ext cx="4232056" cy="369332"/>
          </a:xfrm>
          <a:prstGeom prst="rect">
            <a:avLst/>
          </a:prstGeom>
          <a:noFill/>
        </p:spPr>
        <p:txBody>
          <a:bodyPr wrap="none" rtlCol="0">
            <a:spAutoFit/>
          </a:bodyPr>
          <a:lstStyle/>
          <a:p>
            <a:r>
              <a:rPr lang="en-GB" dirty="0"/>
              <a:t>Fig 10. COMSOL Result of Variation in Field </a:t>
            </a:r>
          </a:p>
        </p:txBody>
      </p:sp>
      <p:cxnSp>
        <p:nvCxnSpPr>
          <p:cNvPr id="31" name="Straight Connector 30">
            <a:extLst>
              <a:ext uri="{FF2B5EF4-FFF2-40B4-BE49-F238E27FC236}">
                <a16:creationId xmlns:a16="http://schemas.microsoft.com/office/drawing/2014/main" id="{86B9648D-2B70-F911-588A-0F5593CF7194}"/>
              </a:ext>
            </a:extLst>
          </p:cNvPr>
          <p:cNvCxnSpPr>
            <a:cxnSpLocks/>
          </p:cNvCxnSpPr>
          <p:nvPr/>
        </p:nvCxnSpPr>
        <p:spPr>
          <a:xfrm>
            <a:off x="7387341" y="1142843"/>
            <a:ext cx="0" cy="4998416"/>
          </a:xfrm>
          <a:prstGeom prst="line">
            <a:avLst/>
          </a:prstGeom>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D45FEB31-47C1-5CEF-67FD-BB7F3CF857BB}"/>
              </a:ext>
            </a:extLst>
          </p:cNvPr>
          <p:cNvSpPr/>
          <p:nvPr/>
        </p:nvSpPr>
        <p:spPr>
          <a:xfrm>
            <a:off x="-11575" y="13039"/>
            <a:ext cx="2812648" cy="6858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63500">
              <a:schemeClr val="accent6">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u="sng"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Field due to a single wire of finite length.</a:t>
            </a:r>
            <a:endParaRPr lang="en-GB" sz="2000" u="sng" dirty="0">
              <a:solidFill>
                <a:schemeClr val="accent1">
                  <a:lumMod val="40000"/>
                  <a:lumOff val="60000"/>
                </a:schemeClr>
              </a:solidFill>
            </a:endParaRPr>
          </a:p>
          <a:p>
            <a:pPr marL="457200" indent="-457200">
              <a:buFont typeface="+mj-lt"/>
              <a:buAutoNum type="alphaLcParenR"/>
            </a:pPr>
            <a:r>
              <a:rPr lang="en-GB" sz="2000" dirty="0">
                <a:solidFill>
                  <a:schemeClr val="bg1"/>
                </a:solidFill>
              </a:rPr>
              <a:t>Comparison of Analytical Results with COMSOL.</a:t>
            </a:r>
          </a:p>
          <a:p>
            <a:pPr marL="457200" indent="-457200">
              <a:buFont typeface="+mj-lt"/>
              <a:buAutoNum type="alphaLcParenR"/>
            </a:pPr>
            <a:r>
              <a:rPr lang="en-GB" sz="20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Gradient of Field due to single wire.</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Force acting on bot due to single wire.</a:t>
            </a:r>
            <a:endParaRPr lang="en-GB" sz="2000" dirty="0">
              <a:solidFill>
                <a:schemeClr val="accent1">
                  <a:lumMod val="40000"/>
                  <a:lumOff val="60000"/>
                </a:schemeClr>
              </a:solidFill>
            </a:endParaRPr>
          </a:p>
        </p:txBody>
      </p:sp>
      <p:grpSp>
        <p:nvGrpSpPr>
          <p:cNvPr id="8" name="Group 7">
            <a:extLst>
              <a:ext uri="{FF2B5EF4-FFF2-40B4-BE49-F238E27FC236}">
                <a16:creationId xmlns:a16="http://schemas.microsoft.com/office/drawing/2014/main" id="{9F3D45A0-DAC6-2AF4-9042-AE339A58442C}"/>
              </a:ext>
            </a:extLst>
          </p:cNvPr>
          <p:cNvGrpSpPr/>
          <p:nvPr/>
        </p:nvGrpSpPr>
        <p:grpSpPr>
          <a:xfrm>
            <a:off x="3672921" y="3788133"/>
            <a:ext cx="1234745" cy="888040"/>
            <a:chOff x="5478572" y="2480193"/>
            <a:chExt cx="2080968" cy="2651876"/>
          </a:xfrm>
        </p:grpSpPr>
        <p:pic>
          <p:nvPicPr>
            <p:cNvPr id="30" name="Picture 2" descr="Graphing in the Coordinate Plane - ppt download">
              <a:extLst>
                <a:ext uri="{FF2B5EF4-FFF2-40B4-BE49-F238E27FC236}">
                  <a16:creationId xmlns:a16="http://schemas.microsoft.com/office/drawing/2014/main" id="{87B97F7C-392B-4DE8-C23E-41DF34B757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33" r="28049"/>
            <a:stretch/>
          </p:blipFill>
          <p:spPr bwMode="auto">
            <a:xfrm>
              <a:off x="5478572" y="2480193"/>
              <a:ext cx="2080968" cy="242482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A244278C-8DFB-7EF9-E269-84C5E2C21A49}"/>
                </a:ext>
              </a:extLst>
            </p:cNvPr>
            <p:cNvCxnSpPr>
              <a:cxnSpLocks/>
            </p:cNvCxnSpPr>
            <p:nvPr/>
          </p:nvCxnSpPr>
          <p:spPr>
            <a:xfrm flipV="1">
              <a:off x="6857679" y="3245465"/>
              <a:ext cx="0" cy="112862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4519B3-916D-3451-0370-597D65819E63}"/>
                </a:ext>
              </a:extLst>
            </p:cNvPr>
            <p:cNvCxnSpPr>
              <a:cxnSpLocks/>
            </p:cNvCxnSpPr>
            <p:nvPr/>
          </p:nvCxnSpPr>
          <p:spPr>
            <a:xfrm flipV="1">
              <a:off x="6870506" y="4437652"/>
              <a:ext cx="0" cy="308536"/>
            </a:xfrm>
            <a:prstGeom prst="straightConnector1">
              <a:avLst/>
            </a:prstGeom>
            <a:ln w="12700">
              <a:tailEnd type="triangle"/>
            </a:ln>
          </p:spPr>
          <p:style>
            <a:lnRef idx="3">
              <a:schemeClr val="accent2"/>
            </a:lnRef>
            <a:fillRef idx="0">
              <a:schemeClr val="accent2"/>
            </a:fillRef>
            <a:effectRef idx="2">
              <a:schemeClr val="accent2"/>
            </a:effectRef>
            <a:fontRef idx="minor">
              <a:schemeClr val="tx1"/>
            </a:fontRef>
          </p:style>
        </p:cxnSp>
        <p:sp>
          <p:nvSpPr>
            <p:cNvPr id="34" name="TextBox 33">
              <a:extLst>
                <a:ext uri="{FF2B5EF4-FFF2-40B4-BE49-F238E27FC236}">
                  <a16:creationId xmlns:a16="http://schemas.microsoft.com/office/drawing/2014/main" id="{1CDA4C7A-008D-C777-A9C6-A02312AC3678}"/>
                </a:ext>
              </a:extLst>
            </p:cNvPr>
            <p:cNvSpPr txBox="1"/>
            <p:nvPr/>
          </p:nvSpPr>
          <p:spPr>
            <a:xfrm>
              <a:off x="6749175" y="4709519"/>
              <a:ext cx="169467" cy="422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p:txBody>
        </p:sp>
        <p:cxnSp>
          <p:nvCxnSpPr>
            <p:cNvPr id="35" name="Straight Arrow Connector 34">
              <a:extLst>
                <a:ext uri="{FF2B5EF4-FFF2-40B4-BE49-F238E27FC236}">
                  <a16:creationId xmlns:a16="http://schemas.microsoft.com/office/drawing/2014/main" id="{52A20806-EC35-CF1C-CD51-863BC4FA7586}"/>
                </a:ext>
              </a:extLst>
            </p:cNvPr>
            <p:cNvCxnSpPr>
              <a:cxnSpLocks/>
            </p:cNvCxnSpPr>
            <p:nvPr/>
          </p:nvCxnSpPr>
          <p:spPr>
            <a:xfrm flipH="1">
              <a:off x="6481513" y="3650053"/>
              <a:ext cx="367851"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 name="Date Placeholder 3">
            <a:extLst>
              <a:ext uri="{FF2B5EF4-FFF2-40B4-BE49-F238E27FC236}">
                <a16:creationId xmlns:a16="http://schemas.microsoft.com/office/drawing/2014/main" id="{277F1400-B779-6CEC-1934-A2AC8435FE28}"/>
              </a:ext>
            </a:extLst>
          </p:cNvPr>
          <p:cNvSpPr>
            <a:spLocks noGrp="1"/>
          </p:cNvSpPr>
          <p:nvPr>
            <p:ph type="dt" sz="half" idx="10"/>
          </p:nvPr>
        </p:nvSpPr>
        <p:spPr/>
        <p:txBody>
          <a:bodyPr/>
          <a:lstStyle/>
          <a:p>
            <a:fld id="{7FB13D90-462A-DD4D-BBEA-D0141ABBA315}" type="datetime1">
              <a:rPr lang="en-IN" smtClean="0"/>
              <a:t>23-06-2022</a:t>
            </a:fld>
            <a:endParaRPr lang="en-GB"/>
          </a:p>
        </p:txBody>
      </p:sp>
      <p:sp>
        <p:nvSpPr>
          <p:cNvPr id="5" name="Slide Number Placeholder 4">
            <a:extLst>
              <a:ext uri="{FF2B5EF4-FFF2-40B4-BE49-F238E27FC236}">
                <a16:creationId xmlns:a16="http://schemas.microsoft.com/office/drawing/2014/main" id="{2B7AC1E9-8953-35E7-1F75-6F5B07717E81}"/>
              </a:ext>
            </a:extLst>
          </p:cNvPr>
          <p:cNvSpPr>
            <a:spLocks noGrp="1"/>
          </p:cNvSpPr>
          <p:nvPr>
            <p:ph type="sldNum" sz="quarter" idx="12"/>
          </p:nvPr>
        </p:nvSpPr>
        <p:spPr/>
        <p:txBody>
          <a:bodyPr/>
          <a:lstStyle/>
          <a:p>
            <a:fld id="{E14DAB84-8963-A547-9D4F-464A7C6416BD}" type="slidenum">
              <a:rPr lang="en-GB" smtClean="0"/>
              <a:t>16</a:t>
            </a:fld>
            <a:endParaRPr lang="en-GB"/>
          </a:p>
        </p:txBody>
      </p:sp>
    </p:spTree>
    <p:extLst>
      <p:ext uri="{BB962C8B-B14F-4D97-AF65-F5344CB8AC3E}">
        <p14:creationId xmlns:p14="http://schemas.microsoft.com/office/powerpoint/2010/main" val="176546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06380F95-4D80-3E43-A343-D90C81974863}"/>
              </a:ext>
            </a:extLst>
          </p:cNvPr>
          <p:cNvPicPr>
            <a:picLocks noChangeAspect="1"/>
          </p:cNvPicPr>
          <p:nvPr/>
        </p:nvPicPr>
        <p:blipFill>
          <a:blip r:embed="rId2"/>
          <a:stretch>
            <a:fillRect/>
          </a:stretch>
        </p:blipFill>
        <p:spPr>
          <a:xfrm>
            <a:off x="3661458" y="795655"/>
            <a:ext cx="7414260" cy="5560695"/>
          </a:xfrm>
          <a:prstGeom prst="rect">
            <a:avLst/>
          </a:prstGeom>
        </p:spPr>
      </p:pic>
      <p:grpSp>
        <p:nvGrpSpPr>
          <p:cNvPr id="18" name="Group 17">
            <a:extLst>
              <a:ext uri="{FF2B5EF4-FFF2-40B4-BE49-F238E27FC236}">
                <a16:creationId xmlns:a16="http://schemas.microsoft.com/office/drawing/2014/main" id="{F477E7C8-3D18-462D-8670-29355BDA2D5B}"/>
              </a:ext>
            </a:extLst>
          </p:cNvPr>
          <p:cNvGrpSpPr/>
          <p:nvPr/>
        </p:nvGrpSpPr>
        <p:grpSpPr>
          <a:xfrm>
            <a:off x="4806052" y="4046373"/>
            <a:ext cx="1593561" cy="1698586"/>
            <a:chOff x="5478572" y="2480193"/>
            <a:chExt cx="2080968" cy="2651876"/>
          </a:xfrm>
        </p:grpSpPr>
        <p:pic>
          <p:nvPicPr>
            <p:cNvPr id="19" name="Picture 2" descr="Graphing in the Coordinate Plane - ppt download">
              <a:extLst>
                <a:ext uri="{FF2B5EF4-FFF2-40B4-BE49-F238E27FC236}">
                  <a16:creationId xmlns:a16="http://schemas.microsoft.com/office/drawing/2014/main" id="{9CEB7488-FC67-2AAA-C74F-A85150325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33" r="28049"/>
            <a:stretch/>
          </p:blipFill>
          <p:spPr bwMode="auto">
            <a:xfrm>
              <a:off x="5478572" y="2480193"/>
              <a:ext cx="2080968" cy="242482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EB2B57D0-CEB2-5CAF-76DD-053744D6265A}"/>
                </a:ext>
              </a:extLst>
            </p:cNvPr>
            <p:cNvCxnSpPr>
              <a:cxnSpLocks/>
            </p:cNvCxnSpPr>
            <p:nvPr/>
          </p:nvCxnSpPr>
          <p:spPr>
            <a:xfrm flipV="1">
              <a:off x="6857679" y="3245465"/>
              <a:ext cx="0" cy="112862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DC2E17-B1D5-4D6B-9410-EBE2AA616F40}"/>
                </a:ext>
              </a:extLst>
            </p:cNvPr>
            <p:cNvCxnSpPr>
              <a:cxnSpLocks/>
            </p:cNvCxnSpPr>
            <p:nvPr/>
          </p:nvCxnSpPr>
          <p:spPr>
            <a:xfrm flipV="1">
              <a:off x="6870506" y="4437652"/>
              <a:ext cx="0" cy="308536"/>
            </a:xfrm>
            <a:prstGeom prst="straightConnector1">
              <a:avLst/>
            </a:prstGeom>
            <a:ln w="12700">
              <a:tailEnd type="triangle"/>
            </a:ln>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81BA1404-5F38-6E4C-A867-4C884EE6C6D3}"/>
                </a:ext>
              </a:extLst>
            </p:cNvPr>
            <p:cNvSpPr txBox="1"/>
            <p:nvPr/>
          </p:nvSpPr>
          <p:spPr>
            <a:xfrm>
              <a:off x="6749175" y="4709519"/>
              <a:ext cx="169467" cy="422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p:txBody>
        </p:sp>
        <p:cxnSp>
          <p:nvCxnSpPr>
            <p:cNvPr id="23" name="Straight Arrow Connector 22">
              <a:extLst>
                <a:ext uri="{FF2B5EF4-FFF2-40B4-BE49-F238E27FC236}">
                  <a16:creationId xmlns:a16="http://schemas.microsoft.com/office/drawing/2014/main" id="{1665501E-DA97-D565-052A-3702631265F2}"/>
                </a:ext>
              </a:extLst>
            </p:cNvPr>
            <p:cNvCxnSpPr>
              <a:cxnSpLocks/>
            </p:cNvCxnSpPr>
            <p:nvPr/>
          </p:nvCxnSpPr>
          <p:spPr>
            <a:xfrm flipH="1">
              <a:off x="6481513" y="3650053"/>
              <a:ext cx="367851"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B9996EF5-FE46-43FE-EA17-2404641B3D61}"/>
              </a:ext>
            </a:extLst>
          </p:cNvPr>
          <p:cNvSpPr/>
          <p:nvPr/>
        </p:nvSpPr>
        <p:spPr>
          <a:xfrm>
            <a:off x="0" y="0"/>
            <a:ext cx="2812648"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glow rad="63500">
              <a:schemeClr val="accent3">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Field due to a single wire of finite length</a:t>
            </a:r>
            <a:r>
              <a:rPr lang="en-GB" sz="2000" dirty="0">
                <a:solidFill>
                  <a:schemeClr val="accent1">
                    <a:lumMod val="40000"/>
                    <a:lumOff val="60000"/>
                  </a:schemeClr>
                </a:solidFill>
              </a:rPr>
              <a:t>.</a:t>
            </a:r>
          </a:p>
          <a:p>
            <a:pPr marL="457200" indent="-457200">
              <a:buFont typeface="+mj-lt"/>
              <a:buAutoNum type="alphaLcParenR"/>
            </a:pPr>
            <a:r>
              <a:rPr lang="en-GB" sz="20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Comparison of Analytical Results with COMSOL.</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bg1"/>
                </a:solidFill>
              </a:rPr>
              <a:t>Gradient of Field due to single wire.</a:t>
            </a:r>
          </a:p>
          <a:p>
            <a:pPr marL="457200" indent="-457200">
              <a:buFont typeface="+mj-lt"/>
              <a:buAutoNum type="alphaLcParenR"/>
            </a:pPr>
            <a:r>
              <a:rPr lang="en-GB" sz="20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Force acting on bot due to single wire.</a:t>
            </a:r>
            <a:endParaRPr lang="en-GB" sz="2000" dirty="0">
              <a:solidFill>
                <a:schemeClr val="accent1">
                  <a:lumMod val="40000"/>
                  <a:lumOff val="60000"/>
                </a:schemeClr>
              </a:solidFill>
            </a:endParaRPr>
          </a:p>
        </p:txBody>
      </p:sp>
      <p:sp>
        <p:nvSpPr>
          <p:cNvPr id="2" name="Date Placeholder 1">
            <a:extLst>
              <a:ext uri="{FF2B5EF4-FFF2-40B4-BE49-F238E27FC236}">
                <a16:creationId xmlns:a16="http://schemas.microsoft.com/office/drawing/2014/main" id="{A63F4493-8CEF-FA23-0BC9-9A58D3855329}"/>
              </a:ext>
            </a:extLst>
          </p:cNvPr>
          <p:cNvSpPr>
            <a:spLocks noGrp="1"/>
          </p:cNvSpPr>
          <p:nvPr>
            <p:ph type="dt" sz="half" idx="10"/>
          </p:nvPr>
        </p:nvSpPr>
        <p:spPr/>
        <p:txBody>
          <a:bodyPr/>
          <a:lstStyle/>
          <a:p>
            <a:fld id="{C7214642-7B42-C443-AD11-471F767839CE}" type="datetime1">
              <a:rPr lang="en-IN" smtClean="0"/>
              <a:t>23-06-2022</a:t>
            </a:fld>
            <a:endParaRPr lang="en-GB"/>
          </a:p>
        </p:txBody>
      </p:sp>
      <p:sp>
        <p:nvSpPr>
          <p:cNvPr id="5" name="Slide Number Placeholder 4">
            <a:extLst>
              <a:ext uri="{FF2B5EF4-FFF2-40B4-BE49-F238E27FC236}">
                <a16:creationId xmlns:a16="http://schemas.microsoft.com/office/drawing/2014/main" id="{07B7E880-8D9C-EE80-0D60-D699753B875D}"/>
              </a:ext>
            </a:extLst>
          </p:cNvPr>
          <p:cNvSpPr>
            <a:spLocks noGrp="1"/>
          </p:cNvSpPr>
          <p:nvPr>
            <p:ph type="sldNum" sz="quarter" idx="12"/>
          </p:nvPr>
        </p:nvSpPr>
        <p:spPr/>
        <p:txBody>
          <a:bodyPr/>
          <a:lstStyle/>
          <a:p>
            <a:fld id="{E14DAB84-8963-A547-9D4F-464A7C6416BD}" type="slidenum">
              <a:rPr lang="en-GB" smtClean="0"/>
              <a:t>17</a:t>
            </a:fld>
            <a:endParaRPr lang="en-GB"/>
          </a:p>
        </p:txBody>
      </p:sp>
      <p:sp>
        <p:nvSpPr>
          <p:cNvPr id="12" name="TextBox 11">
            <a:extLst>
              <a:ext uri="{FF2B5EF4-FFF2-40B4-BE49-F238E27FC236}">
                <a16:creationId xmlns:a16="http://schemas.microsoft.com/office/drawing/2014/main" id="{2048F834-A13D-9440-B1D2-AF752FDDD0C3}"/>
              </a:ext>
            </a:extLst>
          </p:cNvPr>
          <p:cNvSpPr txBox="1"/>
          <p:nvPr/>
        </p:nvSpPr>
        <p:spPr>
          <a:xfrm>
            <a:off x="5261929" y="6140611"/>
            <a:ext cx="5382243" cy="646331"/>
          </a:xfrm>
          <a:prstGeom prst="rect">
            <a:avLst/>
          </a:prstGeom>
          <a:noFill/>
        </p:spPr>
        <p:txBody>
          <a:bodyPr wrap="none" rtlCol="0">
            <a:spAutoFit/>
          </a:bodyPr>
          <a:lstStyle/>
          <a:p>
            <a:r>
              <a:rPr lang="en-GB" dirty="0"/>
              <a:t>Fig 11. Analytical Result of Variation of Gradient in Field</a:t>
            </a:r>
          </a:p>
          <a:p>
            <a:r>
              <a:rPr lang="en-GB" dirty="0"/>
              <a:t>	</a:t>
            </a:r>
            <a:r>
              <a:rPr lang="en-GB" sz="1200" dirty="0"/>
              <a:t>(wire is into the plane)</a:t>
            </a:r>
          </a:p>
        </p:txBody>
      </p:sp>
    </p:spTree>
    <p:extLst>
      <p:ext uri="{BB962C8B-B14F-4D97-AF65-F5344CB8AC3E}">
        <p14:creationId xmlns:p14="http://schemas.microsoft.com/office/powerpoint/2010/main" val="348985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C8E6D30-1361-184F-B242-FC754182BE43}"/>
              </a:ext>
            </a:extLst>
          </p:cNvPr>
          <p:cNvPicPr>
            <a:picLocks noChangeAspect="1"/>
          </p:cNvPicPr>
          <p:nvPr/>
        </p:nvPicPr>
        <p:blipFill>
          <a:blip r:embed="rId2"/>
          <a:stretch>
            <a:fillRect/>
          </a:stretch>
        </p:blipFill>
        <p:spPr>
          <a:xfrm>
            <a:off x="4961959" y="2240811"/>
            <a:ext cx="5944964" cy="4458723"/>
          </a:xfrm>
          <a:prstGeom prst="rect">
            <a:avLst/>
          </a:prstGeom>
        </p:spPr>
      </p:pic>
      <p:sp>
        <p:nvSpPr>
          <p:cNvPr id="2" name="Rectangle 1">
            <a:extLst>
              <a:ext uri="{FF2B5EF4-FFF2-40B4-BE49-F238E27FC236}">
                <a16:creationId xmlns:a16="http://schemas.microsoft.com/office/drawing/2014/main" id="{9315AE37-69DE-FF48-89F7-D655F394308A}"/>
              </a:ext>
            </a:extLst>
          </p:cNvPr>
          <p:cNvSpPr/>
          <p:nvPr/>
        </p:nvSpPr>
        <p:spPr>
          <a:xfrm>
            <a:off x="3130061" y="283654"/>
            <a:ext cx="8743511" cy="482544"/>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1" i="1" u="none" strike="noStrike" kern="1200" cap="none" spc="0" normalizeH="0" baseline="0" noProof="0" dirty="0">
                <a:ln>
                  <a:noFill/>
                </a:ln>
                <a:effectLst/>
                <a:uLnTx/>
                <a:uFillTx/>
                <a:latin typeface="Calibri" panose="020F0502020204030204"/>
                <a:ea typeface="+mn-ea"/>
                <a:cs typeface="+mn-cs"/>
              </a:rPr>
              <a:t>Variation of Magnetic Force along X – axis, when the wire is placed along Y-axis</a:t>
            </a:r>
            <a:endParaRPr kumimoji="0" lang="en-US" sz="2000" b="1" i="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750A82-DE65-A847-B461-8B4CA7025366}"/>
                  </a:ext>
                </a:extLst>
              </p:cNvPr>
              <p:cNvSpPr txBox="1"/>
              <p:nvPr/>
            </p:nvSpPr>
            <p:spPr>
              <a:xfrm>
                <a:off x="3539558" y="1296732"/>
                <a:ext cx="2134495" cy="2329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𝑚𝑎𝑔</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d>
                        <m:d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𝑀</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m:rPr>
                              <m:sty m:val="p"/>
                            </m:r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d>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𝑒𝑥𝑡</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oMath>
                  </m:oMathPara>
                </a14:m>
                <a:endParaRPr kumimoji="0" lang="en-GB" sz="14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E4750A82-DE65-A847-B461-8B4CA7025366}"/>
                  </a:ext>
                </a:extLst>
              </p:cNvPr>
              <p:cNvSpPr txBox="1">
                <a:spLocks noRot="1" noChangeAspect="1" noMove="1" noResize="1" noEditPoints="1" noAdjustHandles="1" noChangeArrowheads="1" noChangeShapeType="1" noTextEdit="1"/>
              </p:cNvSpPr>
              <p:nvPr/>
            </p:nvSpPr>
            <p:spPr>
              <a:xfrm>
                <a:off x="3539558" y="1296732"/>
                <a:ext cx="2134495" cy="232949"/>
              </a:xfrm>
              <a:prstGeom prst="rect">
                <a:avLst/>
              </a:prstGeom>
              <a:blipFill>
                <a:blip r:embed="rId3"/>
                <a:stretch>
                  <a:fillRect l="-1183" t="-5263" r="-2959"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961434-CCE4-6A4B-A05A-C09B388610A0}"/>
                  </a:ext>
                </a:extLst>
              </p:cNvPr>
              <p:cNvSpPr txBox="1"/>
              <p:nvPr/>
            </p:nvSpPr>
            <p:spPr>
              <a:xfrm>
                <a:off x="5883074" y="700147"/>
                <a:ext cx="2586734" cy="140525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d>
                        <m:dPr>
                          <m:begChr m:val="["/>
                          <m:end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dPr>
                        <m:e>
                          <m:m>
                            <m:mPr>
                              <m:mcs>
                                <m:mc>
                                  <m:mcPr>
                                    <m:count m:val="1"/>
                                    <m:mcJc m:val="center"/>
                                  </m:mcPr>
                                </m:mc>
                              </m:mcs>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sub>
                                </m:sSub>
                                <m:f>
                                  <m:f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sub>
                                    </m:sSub>
                                  </m:num>
                                  <m:den>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𝑑𝑥</m:t>
                                    </m:r>
                                  </m:den>
                                </m:f>
                                <m:r>
                                  <m:rPr>
                                    <m:brk m:alnAt="7"/>
                                  </m:r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den>
                                </m:f>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den>
                                </m:f>
                              </m:e>
                            </m:mr>
                            <m:mr>
                              <m:e>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𝑑𝑥</m:t>
                                    </m:r>
                                  </m:den>
                                </m:f>
                                <m:r>
                                  <m:rPr>
                                    <m:brk m:alnAt="7"/>
                                  </m:r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den>
                                </m:f>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den>
                                </m:f>
                              </m:e>
                            </m:mr>
                            <m:mr>
                              <m:e>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𝑑𝑥</m:t>
                                    </m:r>
                                  </m:den>
                                </m:f>
                                <m:r>
                                  <m:rPr>
                                    <m:brk m:alnAt="7"/>
                                  </m:r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den>
                                </m:f>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den>
                                </m:f>
                              </m:e>
                            </m:mr>
                          </m:m>
                        </m:e>
                      </m:d>
                    </m:oMath>
                  </m:oMathPara>
                </a14:m>
                <a:endPar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64961434-CCE4-6A4B-A05A-C09B388610A0}"/>
                  </a:ext>
                </a:extLst>
              </p:cNvPr>
              <p:cNvSpPr txBox="1">
                <a:spLocks noRot="1" noChangeAspect="1" noMove="1" noResize="1" noEditPoints="1" noAdjustHandles="1" noChangeArrowheads="1" noChangeShapeType="1" noTextEdit="1"/>
              </p:cNvSpPr>
              <p:nvPr/>
            </p:nvSpPr>
            <p:spPr>
              <a:xfrm>
                <a:off x="5883074" y="700147"/>
                <a:ext cx="2586734" cy="1405256"/>
              </a:xfrm>
              <a:prstGeom prst="rect">
                <a:avLst/>
              </a:prstGeom>
              <a:blipFill>
                <a:blip r:embed="rId4"/>
                <a:stretch>
                  <a:fillRect l="-490" t="-901" b="-3604"/>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FBF5BEF8-0A43-1A41-A5E6-58D03B538944}"/>
              </a:ext>
            </a:extLst>
          </p:cNvPr>
          <p:cNvSpPr txBox="1"/>
          <p:nvPr/>
        </p:nvSpPr>
        <p:spPr>
          <a:xfrm>
            <a:off x="8469808" y="1426165"/>
            <a:ext cx="37221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effectLst/>
                <a:uLnTx/>
                <a:uFillTx/>
                <a:latin typeface="Calibri" panose="020F0502020204030204"/>
                <a:ea typeface="+mn-ea"/>
                <a:cs typeface="+mn-cs"/>
              </a:rPr>
              <a:t>, where M</a:t>
            </a:r>
            <a:r>
              <a:rPr kumimoji="0" lang="en-GB" sz="1200" b="0" i="1" u="none" strike="noStrike" kern="1200" cap="none" spc="0" normalizeH="0" baseline="-25000" noProof="0" dirty="0">
                <a:ln>
                  <a:noFill/>
                </a:ln>
                <a:effectLst/>
                <a:uLnTx/>
                <a:uFillTx/>
                <a:latin typeface="Calibri" panose="020F0502020204030204"/>
                <a:ea typeface="+mn-ea"/>
                <a:cs typeface="+mn-cs"/>
              </a:rPr>
              <a:t>x</a:t>
            </a:r>
            <a:r>
              <a:rPr kumimoji="0" lang="en-GB" sz="1200" b="0" i="1" u="none" strike="noStrike" kern="1200" cap="none" spc="0" normalizeH="0" baseline="0" noProof="0" dirty="0">
                <a:ln>
                  <a:noFill/>
                </a:ln>
                <a:effectLst/>
                <a:uLnTx/>
                <a:uFillTx/>
                <a:latin typeface="Calibri" panose="020F0502020204030204"/>
                <a:ea typeface="+mn-ea"/>
                <a:cs typeface="+mn-cs"/>
              </a:rPr>
              <a:t>, M</a:t>
            </a:r>
            <a:r>
              <a:rPr kumimoji="0" lang="en-GB" sz="1200" b="0" i="1" u="none" strike="noStrike" kern="1200" cap="none" spc="0" normalizeH="0" baseline="-25000" noProof="0" dirty="0">
                <a:ln>
                  <a:noFill/>
                </a:ln>
                <a:effectLst/>
                <a:uLnTx/>
                <a:uFillTx/>
                <a:latin typeface="Calibri" panose="020F0502020204030204"/>
                <a:ea typeface="+mn-ea"/>
                <a:cs typeface="+mn-cs"/>
              </a:rPr>
              <a:t>y</a:t>
            </a:r>
            <a:r>
              <a:rPr kumimoji="0" lang="en-GB" sz="1200" b="0" i="1" u="none" strike="noStrike" kern="1200" cap="none" spc="0" normalizeH="0" baseline="0" noProof="0" dirty="0">
                <a:ln>
                  <a:noFill/>
                </a:ln>
                <a:effectLst/>
                <a:uLnTx/>
                <a:uFillTx/>
                <a:latin typeface="Calibri" panose="020F0502020204030204"/>
                <a:ea typeface="+mn-ea"/>
                <a:cs typeface="+mn-cs"/>
              </a:rPr>
              <a:t>, </a:t>
            </a:r>
            <a:r>
              <a:rPr kumimoji="0" lang="en-GB" sz="1200" b="0" i="1" u="none" strike="noStrike" kern="1200" cap="none" spc="0" normalizeH="0" baseline="0" noProof="0" dirty="0" err="1">
                <a:ln>
                  <a:noFill/>
                </a:ln>
                <a:effectLst/>
                <a:uLnTx/>
                <a:uFillTx/>
                <a:latin typeface="Calibri" panose="020F0502020204030204"/>
                <a:ea typeface="+mn-ea"/>
                <a:cs typeface="+mn-cs"/>
              </a:rPr>
              <a:t>M</a:t>
            </a:r>
            <a:r>
              <a:rPr kumimoji="0" lang="en-GB" sz="1200" b="0" i="1" u="none" strike="noStrike" kern="1200" cap="none" spc="0" normalizeH="0" baseline="-25000" noProof="0" dirty="0" err="1">
                <a:ln>
                  <a:noFill/>
                </a:ln>
                <a:effectLst/>
                <a:uLnTx/>
                <a:uFillTx/>
                <a:latin typeface="Calibri" panose="020F0502020204030204"/>
                <a:ea typeface="+mn-ea"/>
                <a:cs typeface="+mn-cs"/>
              </a:rPr>
              <a:t>z</a:t>
            </a:r>
            <a:r>
              <a:rPr kumimoji="0" lang="en-GB" sz="1200" b="0" i="1" u="none" strike="noStrike" kern="1200" cap="none" spc="0" normalizeH="0" baseline="0" noProof="0" dirty="0">
                <a:ln>
                  <a:noFill/>
                </a:ln>
                <a:effectLst/>
                <a:uLnTx/>
                <a:uFillTx/>
                <a:latin typeface="Calibri" panose="020F0502020204030204"/>
                <a:ea typeface="+mn-ea"/>
                <a:cs typeface="+mn-cs"/>
              </a:rPr>
              <a:t> are Magnetization along X, Y &amp; Z axis respectively and in case of cylindrical bot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err="1">
                <a:ln>
                  <a:noFill/>
                </a:ln>
                <a:effectLst/>
                <a:uLnTx/>
                <a:uFillTx/>
                <a:latin typeface="Calibri" panose="020F0502020204030204"/>
                <a:ea typeface="+mn-ea"/>
                <a:cs typeface="+mn-cs"/>
              </a:rPr>
              <a:t>M</a:t>
            </a:r>
            <a:r>
              <a:rPr kumimoji="0" lang="en-GB" sz="1200" b="0" i="1" u="none" strike="noStrike" kern="1200" cap="none" spc="0" normalizeH="0" baseline="-25000" noProof="0" dirty="0" err="1">
                <a:ln>
                  <a:noFill/>
                </a:ln>
                <a:effectLst/>
                <a:uLnTx/>
                <a:uFillTx/>
                <a:latin typeface="Calibri" panose="020F0502020204030204"/>
                <a:ea typeface="+mn-ea"/>
                <a:cs typeface="+mn-cs"/>
              </a:rPr>
              <a:t>z</a:t>
            </a:r>
            <a:r>
              <a:rPr kumimoji="0" lang="en-GB" sz="1200" b="0" i="1" u="none" strike="noStrike" kern="1200" cap="none" spc="0" normalizeH="0" baseline="0" noProof="0" dirty="0">
                <a:ln>
                  <a:noFill/>
                </a:ln>
                <a:effectLst/>
                <a:uLnTx/>
                <a:uFillTx/>
                <a:latin typeface="Calibri" panose="020F0502020204030204"/>
                <a:ea typeface="+mn-ea"/>
                <a:cs typeface="+mn-cs"/>
              </a:rPr>
              <a:t> &gt;&gt; (M</a:t>
            </a:r>
            <a:r>
              <a:rPr kumimoji="0" lang="en-GB" sz="1200" b="0" i="1" u="none" strike="noStrike" kern="1200" cap="none" spc="0" normalizeH="0" baseline="-25000" noProof="0" dirty="0">
                <a:ln>
                  <a:noFill/>
                </a:ln>
                <a:effectLst/>
                <a:uLnTx/>
                <a:uFillTx/>
                <a:latin typeface="Calibri" panose="020F0502020204030204"/>
                <a:ea typeface="+mn-ea"/>
                <a:cs typeface="+mn-cs"/>
              </a:rPr>
              <a:t>x </a:t>
            </a:r>
            <a:r>
              <a:rPr kumimoji="0" lang="en-GB" sz="1200" b="0" i="1" u="none" strike="noStrike" kern="1200" cap="none" spc="0" normalizeH="0" baseline="0" noProof="0" dirty="0">
                <a:ln>
                  <a:noFill/>
                </a:ln>
                <a:effectLst/>
                <a:uLnTx/>
                <a:uFillTx/>
                <a:latin typeface="Calibri" panose="020F0502020204030204"/>
                <a:ea typeface="+mn-ea"/>
                <a:cs typeface="+mn-cs"/>
              </a:rPr>
              <a:t>, M</a:t>
            </a:r>
            <a:r>
              <a:rPr kumimoji="0" lang="en-GB" sz="1200" b="0" i="1" u="none" strike="noStrike" kern="1200" cap="none" spc="0" normalizeH="0" baseline="-25000" noProof="0" dirty="0">
                <a:ln>
                  <a:noFill/>
                </a:ln>
                <a:effectLst/>
                <a:uLnTx/>
                <a:uFillTx/>
                <a:latin typeface="Calibri" panose="020F0502020204030204"/>
                <a:ea typeface="+mn-ea"/>
                <a:cs typeface="+mn-cs"/>
              </a:rPr>
              <a:t>y</a:t>
            </a:r>
            <a:r>
              <a:rPr kumimoji="0" lang="en-GB" sz="1200" b="0" i="1" u="none" strike="noStrike" kern="1200" cap="none" spc="0" normalizeH="0" baseline="0" noProof="0" dirty="0">
                <a:ln>
                  <a:noFill/>
                </a:ln>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D34E45F-A524-514B-96D1-1216BE6A86D7}"/>
                  </a:ext>
                </a:extLst>
              </p:cNvPr>
              <p:cNvSpPr txBox="1"/>
              <p:nvPr/>
            </p:nvSpPr>
            <p:spPr>
              <a:xfrm>
                <a:off x="3603094" y="2060215"/>
                <a:ext cx="1961627" cy="3102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𝑚𝑎𝑔</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𝑑𝑧</m:t>
                        </m:r>
                      </m:den>
                    </m:f>
                    <m:acc>
                      <m:accPr>
                        <m: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e>
                    </m:acc>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𝑑𝑧</m:t>
                        </m:r>
                      </m:den>
                    </m:f>
                    <m:acc>
                      <m:accPr>
                        <m:chr m:val="̂"/>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acc>
                  </m:oMath>
                </a14:m>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p>
            </p:txBody>
          </p:sp>
        </mc:Choice>
        <mc:Fallback xmlns="">
          <p:sp>
            <p:nvSpPr>
              <p:cNvPr id="29" name="TextBox 28">
                <a:extLst>
                  <a:ext uri="{FF2B5EF4-FFF2-40B4-BE49-F238E27FC236}">
                    <a16:creationId xmlns:a16="http://schemas.microsoft.com/office/drawing/2014/main" id="{CD34E45F-A524-514B-96D1-1216BE6A86D7}"/>
                  </a:ext>
                </a:extLst>
              </p:cNvPr>
              <p:cNvSpPr txBox="1">
                <a:spLocks noRot="1" noChangeAspect="1" noMove="1" noResize="1" noEditPoints="1" noAdjustHandles="1" noChangeArrowheads="1" noChangeShapeType="1" noTextEdit="1"/>
              </p:cNvSpPr>
              <p:nvPr/>
            </p:nvSpPr>
            <p:spPr>
              <a:xfrm>
                <a:off x="3603094" y="2060215"/>
                <a:ext cx="1961627" cy="310278"/>
              </a:xfrm>
              <a:prstGeom prst="rect">
                <a:avLst/>
              </a:prstGeom>
              <a:blipFill>
                <a:blip r:embed="rId5"/>
                <a:stretch>
                  <a:fillRect l="-3205" t="-4000" r="-4487"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985AC5-6890-3A4E-BA2F-A601D7AA4E78}"/>
                  </a:ext>
                </a:extLst>
              </p:cNvPr>
              <p:cNvSpPr txBox="1"/>
              <p:nvPr/>
            </p:nvSpPr>
            <p:spPr>
              <a:xfrm>
                <a:off x="5130115" y="5255441"/>
                <a:ext cx="4216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Note: Here we need to ensure, that </a:t>
                </a:r>
                <a:r>
                  <a:rPr kumimoji="0" lang="en-GB" sz="1200" b="0" i="0" u="none" strike="noStrike" kern="1200" cap="none" spc="0" normalizeH="0" baseline="0" noProof="0" dirty="0" err="1">
                    <a:ln>
                      <a:noFill/>
                    </a:ln>
                    <a:solidFill>
                      <a:schemeClr val="tx1"/>
                    </a:solidFill>
                    <a:effectLst/>
                    <a:uLnTx/>
                    <a:uFillTx/>
                    <a:latin typeface="Calibri" panose="020F0502020204030204"/>
                    <a:ea typeface="+mn-ea"/>
                    <a:cs typeface="+mn-cs"/>
                  </a:rPr>
                  <a:t>F</a:t>
                </a:r>
                <a:r>
                  <a:rPr kumimoji="0" lang="en-GB" sz="1200" b="0" i="0" u="none" strike="noStrike" kern="1200" cap="none" spc="0" normalizeH="0" baseline="-25000" noProof="0" dirty="0" err="1">
                    <a:ln>
                      <a:noFill/>
                    </a:ln>
                    <a:solidFill>
                      <a:schemeClr val="tx1"/>
                    </a:solidFill>
                    <a:effectLst/>
                    <a:uLnTx/>
                    <a:uFillTx/>
                    <a:latin typeface="Calibri" panose="020F0502020204030204"/>
                    <a:ea typeface="+mn-ea"/>
                    <a:cs typeface="+mn-cs"/>
                  </a:rPr>
                  <a:t>mag_x</a:t>
                </a:r>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 &gt; </a:t>
                </a:r>
                <a14:m>
                  <m:oMath xmlns:m="http://schemas.openxmlformats.org/officeDocument/2006/math">
                    <m:r>
                      <m:rPr>
                        <m:sty m:val="p"/>
                      </m:rPr>
                      <a:rPr kumimoji="0" lang="en-US" sz="1200" b="0" i="0"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μ</m:t>
                    </m:r>
                    <m:r>
                      <m:rPr>
                        <m:sty m:val="p"/>
                      </m:rPr>
                      <a:rPr kumimoji="0" lang="en-US" sz="1200" b="0" i="0" u="none" strike="noStrike" kern="1200" cap="none" spc="0" normalizeH="0" baseline="-2500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s</m:t>
                    </m:r>
                  </m:oMath>
                </a14:m>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mg , where </a:t>
                </a:r>
                <a14:m>
                  <m:oMath xmlns:m="http://schemas.openxmlformats.org/officeDocument/2006/math">
                    <m:r>
                      <m:rPr>
                        <m:sty m:val="p"/>
                      </m:rP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μ</m:t>
                    </m:r>
                    <m:r>
                      <m:rPr>
                        <m:sty m:val="p"/>
                      </m:rPr>
                      <a:rPr kumimoji="0" lang="en-US" sz="1200" b="0" i="0" u="none" strike="noStrike" kern="1200" cap="none" spc="0" normalizeH="0" baseline="-25000" noProof="0">
                        <a:ln>
                          <a:noFill/>
                        </a:ln>
                        <a:solidFill>
                          <a:schemeClr val="tx1"/>
                        </a:solidFill>
                        <a:effectLst/>
                        <a:uLnTx/>
                        <a:uFillTx/>
                        <a:latin typeface="Cambria Math" panose="02040503050406030204" pitchFamily="18" charset="0"/>
                        <a:ea typeface="Cambria Math" panose="02040503050406030204" pitchFamily="18" charset="0"/>
                        <a:cs typeface="+mn-cs"/>
                      </a:rPr>
                      <m:t>s</m:t>
                    </m:r>
                    <m:r>
                      <a:rPr kumimoji="0" lang="en-US" sz="1200" b="0" i="1" u="none" strike="noStrike" kern="1200" cap="none" spc="0" normalizeH="0" baseline="-25000" noProof="0">
                        <a:ln>
                          <a:noFill/>
                        </a:ln>
                        <a:solidFill>
                          <a:schemeClr val="tx1"/>
                        </a:solidFill>
                        <a:effectLst/>
                        <a:uLnTx/>
                        <a:uFillTx/>
                        <a:latin typeface="Cambria Math" panose="02040503050406030204" pitchFamily="18" charset="0"/>
                        <a:ea typeface="Cambria Math" panose="02040503050406030204" pitchFamily="18" charset="0"/>
                        <a:cs typeface="+mn-cs"/>
                      </a:rPr>
                      <m:t> </m:t>
                    </m:r>
                  </m:oMath>
                </a14:m>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 is Coefficient of Static Friction and </a:t>
                </a:r>
                <a:r>
                  <a:rPr kumimoji="0" lang="en-GB" sz="1200" b="0" i="0" u="none" strike="noStrike" kern="1200" cap="none" spc="0" normalizeH="0" baseline="0" noProof="0" dirty="0" err="1">
                    <a:ln>
                      <a:noFill/>
                    </a:ln>
                    <a:solidFill>
                      <a:schemeClr val="tx1"/>
                    </a:solidFill>
                    <a:effectLst/>
                    <a:uLnTx/>
                    <a:uFillTx/>
                    <a:latin typeface="Calibri" panose="020F0502020204030204"/>
                    <a:ea typeface="+mn-ea"/>
                    <a:cs typeface="+mn-cs"/>
                  </a:rPr>
                  <a:t>F</a:t>
                </a:r>
                <a:r>
                  <a:rPr kumimoji="0" lang="en-GB" sz="1200" b="0" i="0" u="none" strike="noStrike" kern="1200" cap="none" spc="0" normalizeH="0" baseline="-25000" noProof="0" dirty="0" err="1">
                    <a:ln>
                      <a:noFill/>
                    </a:ln>
                    <a:solidFill>
                      <a:schemeClr val="tx1"/>
                    </a:solidFill>
                    <a:effectLst/>
                    <a:uLnTx/>
                    <a:uFillTx/>
                    <a:latin typeface="Calibri" panose="020F0502020204030204"/>
                    <a:ea typeface="+mn-ea"/>
                    <a:cs typeface="+mn-cs"/>
                  </a:rPr>
                  <a:t>mag_z</a:t>
                </a:r>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 &lt; mg, so that the bot doesn’t topple and yet moves along the plane </a:t>
                </a:r>
              </a:p>
            </p:txBody>
          </p:sp>
        </mc:Choice>
        <mc:Fallback xmlns="">
          <p:sp>
            <p:nvSpPr>
              <p:cNvPr id="3" name="TextBox 2">
                <a:extLst>
                  <a:ext uri="{FF2B5EF4-FFF2-40B4-BE49-F238E27FC236}">
                    <a16:creationId xmlns:a16="http://schemas.microsoft.com/office/drawing/2014/main" id="{EB985AC5-6890-3A4E-BA2F-A601D7AA4E78}"/>
                  </a:ext>
                </a:extLst>
              </p:cNvPr>
              <p:cNvSpPr txBox="1">
                <a:spLocks noRot="1" noChangeAspect="1" noMove="1" noResize="1" noEditPoints="1" noAdjustHandles="1" noChangeArrowheads="1" noChangeShapeType="1" noTextEdit="1"/>
              </p:cNvSpPr>
              <p:nvPr/>
            </p:nvSpPr>
            <p:spPr>
              <a:xfrm>
                <a:off x="5130115" y="5255441"/>
                <a:ext cx="4216781" cy="646331"/>
              </a:xfrm>
              <a:prstGeom prst="rect">
                <a:avLst/>
              </a:prstGeom>
              <a:blipFill>
                <a:blip r:embed="rId6"/>
                <a:stretch>
                  <a:fillRect l="-301" b="-576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731B44-3B78-1141-AAD4-C594427F07B2}"/>
                  </a:ext>
                </a:extLst>
              </p:cNvPr>
              <p:cNvSpPr txBox="1"/>
              <p:nvPr/>
            </p:nvSpPr>
            <p:spPr>
              <a:xfrm>
                <a:off x="3068635" y="3671250"/>
                <a:ext cx="1510991" cy="3102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𝑚𝑎𝑔</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_</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𝑑𝑧</m:t>
                        </m:r>
                      </m:den>
                    </m:f>
                    <m:acc>
                      <m:accPr>
                        <m:chr m:val="̂"/>
                        <m:ctrlP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e>
                    </m:acc>
                  </m:oMath>
                </a14:m>
                <a:r>
                  <a:rPr kumimoji="0" lang="en-GB" sz="1400" b="0" i="0" u="none" strike="noStrike" kern="1200" cap="none" spc="0" normalizeH="0" baseline="0" noProof="0">
                    <a:ln>
                      <a:noFill/>
                    </a:ln>
                    <a:solidFill>
                      <a:schemeClr val="tx1"/>
                    </a:solidFill>
                    <a:effectLst/>
                    <a:uLnTx/>
                    <a:uFillTx/>
                    <a:latin typeface="Calibri" panose="020F0502020204030204"/>
                    <a:ea typeface="+mn-ea"/>
                    <a:cs typeface="+mn-cs"/>
                  </a:rPr>
                  <a:t>)</a:t>
                </a:r>
              </a:p>
            </p:txBody>
          </p:sp>
        </mc:Choice>
        <mc:Fallback xmlns="">
          <p:sp>
            <p:nvSpPr>
              <p:cNvPr id="30" name="TextBox 29">
                <a:extLst>
                  <a:ext uri="{FF2B5EF4-FFF2-40B4-BE49-F238E27FC236}">
                    <a16:creationId xmlns:a16="http://schemas.microsoft.com/office/drawing/2014/main" id="{D7731B44-3B78-1141-AAD4-C594427F07B2}"/>
                  </a:ext>
                </a:extLst>
              </p:cNvPr>
              <p:cNvSpPr txBox="1">
                <a:spLocks noRot="1" noChangeAspect="1" noMove="1" noResize="1" noEditPoints="1" noAdjustHandles="1" noChangeArrowheads="1" noChangeShapeType="1" noTextEdit="1"/>
              </p:cNvSpPr>
              <p:nvPr/>
            </p:nvSpPr>
            <p:spPr>
              <a:xfrm>
                <a:off x="3068635" y="3671250"/>
                <a:ext cx="1510991" cy="310278"/>
              </a:xfrm>
              <a:prstGeom prst="rect">
                <a:avLst/>
              </a:prstGeom>
              <a:blipFill>
                <a:blip r:embed="rId7"/>
                <a:stretch>
                  <a:fillRect l="-3333" r="-6667" b="-1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863A194-41FF-E24C-9215-6D6598C69188}"/>
                  </a:ext>
                </a:extLst>
              </p:cNvPr>
              <p:cNvSpPr txBox="1"/>
              <p:nvPr/>
            </p:nvSpPr>
            <p:spPr>
              <a:xfrm>
                <a:off x="3172642" y="3252770"/>
                <a:ext cx="1541961" cy="3102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𝑚𝑎𝑔</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_</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𝑣</m:t>
                    </m:r>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𝑀</m:t>
                        </m:r>
                      </m:e>
                      <m:sub>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𝑧</m:t>
                        </m:r>
                      </m:sub>
                    </m:s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𝑑𝐵</m:t>
                            </m:r>
                          </m:e>
                          <m:sub>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num>
                      <m:den>
                        <m: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𝑑𝑧</m:t>
                        </m:r>
                      </m:den>
                    </m:f>
                    <m:acc>
                      <m:accPr>
                        <m:chr m:val="̂"/>
                        <m:ctrlPr>
                          <a:rPr kumimoji="0" lang="en-US" sz="14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acc>
                  </m:oMath>
                </a14:m>
                <a:r>
                  <a:rPr kumimoji="0" lang="en-GB" sz="1400" b="0" i="0" u="none" strike="noStrike" kern="1200" cap="none" spc="0" normalizeH="0" baseline="0" noProof="0" dirty="0">
                    <a:ln>
                      <a:noFill/>
                    </a:ln>
                    <a:solidFill>
                      <a:schemeClr val="tx1"/>
                    </a:solidFill>
                    <a:effectLst/>
                    <a:uLnTx/>
                    <a:uFillTx/>
                    <a:latin typeface="Calibri" panose="020F0502020204030204"/>
                    <a:ea typeface="+mn-ea"/>
                    <a:cs typeface="+mn-cs"/>
                  </a:rPr>
                  <a:t>)</a:t>
                </a:r>
              </a:p>
            </p:txBody>
          </p:sp>
        </mc:Choice>
        <mc:Fallback xmlns="">
          <p:sp>
            <p:nvSpPr>
              <p:cNvPr id="32" name="TextBox 31">
                <a:extLst>
                  <a:ext uri="{FF2B5EF4-FFF2-40B4-BE49-F238E27FC236}">
                    <a16:creationId xmlns:a16="http://schemas.microsoft.com/office/drawing/2014/main" id="{A863A194-41FF-E24C-9215-6D6598C69188}"/>
                  </a:ext>
                </a:extLst>
              </p:cNvPr>
              <p:cNvSpPr txBox="1">
                <a:spLocks noRot="1" noChangeAspect="1" noMove="1" noResize="1" noEditPoints="1" noAdjustHandles="1" noChangeArrowheads="1" noChangeShapeType="1" noTextEdit="1"/>
              </p:cNvSpPr>
              <p:nvPr/>
            </p:nvSpPr>
            <p:spPr>
              <a:xfrm>
                <a:off x="3172642" y="3252770"/>
                <a:ext cx="1541961" cy="310278"/>
              </a:xfrm>
              <a:prstGeom prst="rect">
                <a:avLst/>
              </a:prstGeom>
              <a:blipFill>
                <a:blip r:embed="rId8"/>
                <a:stretch>
                  <a:fillRect l="-3252" t="-4000" r="-5691" b="-24000"/>
                </a:stretch>
              </a:blipFill>
            </p:spPr>
            <p:txBody>
              <a:bodyPr/>
              <a:lstStyle/>
              <a:p>
                <a:r>
                  <a:rPr lang="en-GB">
                    <a:noFill/>
                  </a:rPr>
                  <a:t> </a:t>
                </a:r>
              </a:p>
            </p:txBody>
          </p:sp>
        </mc:Fallback>
      </mc:AlternateContent>
      <p:pic>
        <p:nvPicPr>
          <p:cNvPr id="33" name="Picture 2" descr="N52 Disc Neodymium Magnet 25mm dia x 10mm 1pcs/pack">
            <a:extLst>
              <a:ext uri="{FF2B5EF4-FFF2-40B4-BE49-F238E27FC236}">
                <a16:creationId xmlns:a16="http://schemas.microsoft.com/office/drawing/2014/main" id="{BAC92B4E-C84E-444C-BED1-D9B6B01F42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683" t="16573" r="15079" b="22475"/>
          <a:stretch/>
        </p:blipFill>
        <p:spPr bwMode="auto">
          <a:xfrm>
            <a:off x="6233967" y="3961931"/>
            <a:ext cx="1366913" cy="116955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8C0BD82-3AB0-4E4A-94C8-45FAB87DA159}"/>
              </a:ext>
            </a:extLst>
          </p:cNvPr>
          <p:cNvCxnSpPr>
            <a:cxnSpLocks/>
          </p:cNvCxnSpPr>
          <p:nvPr/>
        </p:nvCxnSpPr>
        <p:spPr>
          <a:xfrm>
            <a:off x="6983392" y="4430798"/>
            <a:ext cx="1198304" cy="38314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9DFA4DB0-1DAF-484C-B53C-491B2EC8D5A1}"/>
              </a:ext>
            </a:extLst>
          </p:cNvPr>
          <p:cNvCxnSpPr>
            <a:cxnSpLocks/>
          </p:cNvCxnSpPr>
          <p:nvPr/>
        </p:nvCxnSpPr>
        <p:spPr>
          <a:xfrm flipV="1">
            <a:off x="6998632" y="2979676"/>
            <a:ext cx="0" cy="145341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ADF5C4E2-D55E-BD41-B259-F4ECE8F713D8}"/>
              </a:ext>
            </a:extLst>
          </p:cNvPr>
          <p:cNvCxnSpPr>
            <a:cxnSpLocks/>
          </p:cNvCxnSpPr>
          <p:nvPr/>
        </p:nvCxnSpPr>
        <p:spPr>
          <a:xfrm flipV="1">
            <a:off x="6998632" y="3792265"/>
            <a:ext cx="1183064" cy="638757"/>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843C475-0352-9E4C-B8EF-293D5D90F67B}"/>
                  </a:ext>
                </a:extLst>
              </p:cNvPr>
              <p:cNvSpPr/>
              <p:nvPr/>
            </p:nvSpPr>
            <p:spPr>
              <a:xfrm>
                <a:off x="8080561" y="4708271"/>
                <a:ext cx="885884" cy="39190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𝑚𝑎𝑔</m:t>
                          </m:r>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_</m:t>
                          </m:r>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𝑥</m:t>
                          </m:r>
                        </m:sub>
                      </m:sSub>
                    </m:oMath>
                  </m:oMathPara>
                </a14:m>
                <a:endParaRPr kumimoji="0" lang="en-GB"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36" name="Rectangle 35">
                <a:extLst>
                  <a:ext uri="{FF2B5EF4-FFF2-40B4-BE49-F238E27FC236}">
                    <a16:creationId xmlns:a16="http://schemas.microsoft.com/office/drawing/2014/main" id="{7843C475-0352-9E4C-B8EF-293D5D90F67B}"/>
                  </a:ext>
                </a:extLst>
              </p:cNvPr>
              <p:cNvSpPr>
                <a:spLocks noRot="1" noChangeAspect="1" noMove="1" noResize="1" noEditPoints="1" noAdjustHandles="1" noChangeArrowheads="1" noChangeShapeType="1" noTextEdit="1"/>
              </p:cNvSpPr>
              <p:nvPr/>
            </p:nvSpPr>
            <p:spPr>
              <a:xfrm>
                <a:off x="8080561" y="4708271"/>
                <a:ext cx="885884" cy="391902"/>
              </a:xfrm>
              <a:prstGeom prst="rect">
                <a:avLst/>
              </a:prstGeom>
              <a:blipFill>
                <a:blip r:embed="rId10"/>
                <a:stretch>
                  <a:fillRect b="-93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7AE81A4-E004-4945-8ED3-87D2D639293F}"/>
                  </a:ext>
                </a:extLst>
              </p:cNvPr>
              <p:cNvSpPr/>
              <p:nvPr/>
            </p:nvSpPr>
            <p:spPr>
              <a:xfrm>
                <a:off x="5928853" y="3122904"/>
                <a:ext cx="875496" cy="39190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𝑚𝑎𝑔</m:t>
                          </m:r>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_</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sub>
                      </m:sSub>
                    </m:oMath>
                  </m:oMathPara>
                </a14:m>
                <a:endParaRPr kumimoji="0" lang="en-GB"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57AE81A4-E004-4945-8ED3-87D2D639293F}"/>
                  </a:ext>
                </a:extLst>
              </p:cNvPr>
              <p:cNvSpPr>
                <a:spLocks noRot="1" noChangeAspect="1" noMove="1" noResize="1" noEditPoints="1" noAdjustHandles="1" noChangeArrowheads="1" noChangeShapeType="1" noTextEdit="1"/>
              </p:cNvSpPr>
              <p:nvPr/>
            </p:nvSpPr>
            <p:spPr>
              <a:xfrm>
                <a:off x="5928853" y="3122904"/>
                <a:ext cx="875496" cy="391902"/>
              </a:xfrm>
              <a:prstGeom prst="rect">
                <a:avLst/>
              </a:prstGeom>
              <a:blipFill>
                <a:blip r:embed="rId11"/>
                <a:stretch>
                  <a:fillRect b="-93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C6EB601-53D3-F747-AB60-1D22CF8607F5}"/>
                  </a:ext>
                </a:extLst>
              </p:cNvPr>
              <p:cNvSpPr/>
              <p:nvPr/>
            </p:nvSpPr>
            <p:spPr>
              <a:xfrm>
                <a:off x="8072265" y="3475299"/>
                <a:ext cx="719492" cy="39190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𝑚𝑎𝑔</m:t>
                          </m:r>
                        </m:sub>
                      </m:sSub>
                    </m:oMath>
                  </m:oMathPara>
                </a14:m>
                <a:endParaRPr kumimoji="0" lang="en-GB"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38" name="Rectangle 37">
                <a:extLst>
                  <a:ext uri="{FF2B5EF4-FFF2-40B4-BE49-F238E27FC236}">
                    <a16:creationId xmlns:a16="http://schemas.microsoft.com/office/drawing/2014/main" id="{1C6EB601-53D3-F747-AB60-1D22CF8607F5}"/>
                  </a:ext>
                </a:extLst>
              </p:cNvPr>
              <p:cNvSpPr>
                <a:spLocks noRot="1" noChangeAspect="1" noMove="1" noResize="1" noEditPoints="1" noAdjustHandles="1" noChangeArrowheads="1" noChangeShapeType="1" noTextEdit="1"/>
              </p:cNvSpPr>
              <p:nvPr/>
            </p:nvSpPr>
            <p:spPr>
              <a:xfrm>
                <a:off x="8072265" y="3475299"/>
                <a:ext cx="719492" cy="391902"/>
              </a:xfrm>
              <a:prstGeom prst="rect">
                <a:avLst/>
              </a:prstGeom>
              <a:blipFill>
                <a:blip r:embed="rId12"/>
                <a:stretch>
                  <a:fillRect b="-312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1B5F322C-449C-3642-A5A4-3DB0101B0D74}"/>
              </a:ext>
            </a:extLst>
          </p:cNvPr>
          <p:cNvSpPr txBox="1"/>
          <p:nvPr/>
        </p:nvSpPr>
        <p:spPr>
          <a:xfrm>
            <a:off x="3458533" y="6514334"/>
            <a:ext cx="6765484" cy="261610"/>
          </a:xfrm>
          <a:prstGeom prst="rect">
            <a:avLst/>
          </a:prstGeom>
          <a:noFill/>
        </p:spPr>
        <p:txBody>
          <a:bodyPr wrap="square" rtlCol="0">
            <a:spAutoFit/>
          </a:bodyPr>
          <a:lstStyle/>
          <a:p>
            <a:r>
              <a:rPr lang="en-IN" sz="1100"/>
              <a:t>Reference: Local magnetic field system design and control for independent control of multiple mobile microrobots </a:t>
            </a:r>
          </a:p>
        </p:txBody>
      </p:sp>
      <p:sp>
        <p:nvSpPr>
          <p:cNvPr id="31" name="Rectangle 30">
            <a:extLst>
              <a:ext uri="{FF2B5EF4-FFF2-40B4-BE49-F238E27FC236}">
                <a16:creationId xmlns:a16="http://schemas.microsoft.com/office/drawing/2014/main" id="{D0225CC5-BF18-6E4A-A0A5-98063FB874BC}"/>
              </a:ext>
            </a:extLst>
          </p:cNvPr>
          <p:cNvSpPr/>
          <p:nvPr/>
        </p:nvSpPr>
        <p:spPr>
          <a:xfrm>
            <a:off x="0" y="0"/>
            <a:ext cx="2812648"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glow rad="63500">
              <a:schemeClr val="accent4">
                <a:satMod val="175000"/>
                <a:alpha val="40000"/>
              </a:schemeClr>
            </a:glo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dirty="0">
                <a:solidFill>
                  <a:schemeClr val="accent1">
                    <a:lumMod val="40000"/>
                    <a:lumOff val="60000"/>
                  </a:schemeClr>
                </a:solidFill>
                <a:hlinkClick r:id="rId13" action="ppaction://hlinksldjump">
                  <a:extLst>
                    <a:ext uri="{A12FA001-AC4F-418D-AE19-62706E023703}">
                      <ahyp:hlinkClr xmlns:ahyp="http://schemas.microsoft.com/office/drawing/2018/hyperlinkcolor" val="tx"/>
                    </a:ext>
                  </a:extLst>
                </a:hlinkClick>
              </a:rPr>
              <a:t>Field due to a single wire of finite length</a:t>
            </a:r>
            <a:r>
              <a:rPr lang="en-GB" sz="2000" dirty="0">
                <a:solidFill>
                  <a:schemeClr val="accent1">
                    <a:lumMod val="40000"/>
                    <a:lumOff val="60000"/>
                  </a:schemeClr>
                </a:solidFill>
              </a:rPr>
              <a:t>.</a:t>
            </a:r>
          </a:p>
          <a:p>
            <a:pPr marL="457200" indent="-457200">
              <a:buFont typeface="+mj-lt"/>
              <a:buAutoNum type="alphaLcParenR"/>
            </a:pPr>
            <a:r>
              <a:rPr lang="en-GB" sz="2000" dirty="0">
                <a:solidFill>
                  <a:schemeClr val="accent1">
                    <a:lumMod val="40000"/>
                    <a:lumOff val="60000"/>
                  </a:schemeClr>
                </a:solidFill>
                <a:hlinkClick r:id="rId14" action="ppaction://hlinksldjump">
                  <a:extLst>
                    <a:ext uri="{A12FA001-AC4F-418D-AE19-62706E023703}">
                      <ahyp:hlinkClr xmlns:ahyp="http://schemas.microsoft.com/office/drawing/2018/hyperlinkcolor" val="tx"/>
                    </a:ext>
                  </a:extLst>
                </a:hlinkClick>
              </a:rPr>
              <a:t>Comparison of Analytical Results with COMSOL.</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accent1">
                    <a:lumMod val="40000"/>
                    <a:lumOff val="60000"/>
                  </a:schemeClr>
                </a:solidFill>
                <a:hlinkClick r:id="rId15" action="ppaction://hlinksldjump">
                  <a:extLst>
                    <a:ext uri="{A12FA001-AC4F-418D-AE19-62706E023703}">
                      <ahyp:hlinkClr xmlns:ahyp="http://schemas.microsoft.com/office/drawing/2018/hyperlinkcolor" val="tx"/>
                    </a:ext>
                  </a:extLst>
                </a:hlinkClick>
              </a:rPr>
              <a:t>Gradient of Field due to single wire.</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bg1"/>
                </a:solidFill>
              </a:rPr>
              <a:t>Force acting on bot due to single wire.</a:t>
            </a:r>
          </a:p>
        </p:txBody>
      </p:sp>
      <p:sp>
        <p:nvSpPr>
          <p:cNvPr id="7" name="Date Placeholder 6">
            <a:extLst>
              <a:ext uri="{FF2B5EF4-FFF2-40B4-BE49-F238E27FC236}">
                <a16:creationId xmlns:a16="http://schemas.microsoft.com/office/drawing/2014/main" id="{FFB77AFB-BF16-C831-2F02-04D8E0001A35}"/>
              </a:ext>
            </a:extLst>
          </p:cNvPr>
          <p:cNvSpPr>
            <a:spLocks noGrp="1"/>
          </p:cNvSpPr>
          <p:nvPr>
            <p:ph type="dt" sz="half" idx="10"/>
          </p:nvPr>
        </p:nvSpPr>
        <p:spPr/>
        <p:txBody>
          <a:bodyPr/>
          <a:lstStyle/>
          <a:p>
            <a:fld id="{68F51DFC-0663-2041-9279-EAE5FF43EA8B}" type="datetime1">
              <a:rPr lang="en-IN" smtClean="0"/>
              <a:t>23-06-2022</a:t>
            </a:fld>
            <a:endParaRPr lang="en-GB"/>
          </a:p>
        </p:txBody>
      </p:sp>
      <p:sp>
        <p:nvSpPr>
          <p:cNvPr id="12" name="Slide Number Placeholder 11">
            <a:extLst>
              <a:ext uri="{FF2B5EF4-FFF2-40B4-BE49-F238E27FC236}">
                <a16:creationId xmlns:a16="http://schemas.microsoft.com/office/drawing/2014/main" id="{9C178194-6A4F-2C21-1C70-7B1E1FA2FA3A}"/>
              </a:ext>
            </a:extLst>
          </p:cNvPr>
          <p:cNvSpPr>
            <a:spLocks noGrp="1"/>
          </p:cNvSpPr>
          <p:nvPr>
            <p:ph type="sldNum" sz="quarter" idx="12"/>
          </p:nvPr>
        </p:nvSpPr>
        <p:spPr/>
        <p:txBody>
          <a:bodyPr/>
          <a:lstStyle/>
          <a:p>
            <a:fld id="{E14DAB84-8963-A547-9D4F-464A7C6416BD}" type="slidenum">
              <a:rPr lang="en-GB" smtClean="0"/>
              <a:t>18</a:t>
            </a:fld>
            <a:endParaRPr lang="en-GB"/>
          </a:p>
        </p:txBody>
      </p:sp>
      <p:sp>
        <p:nvSpPr>
          <p:cNvPr id="22" name="TextBox 21">
            <a:extLst>
              <a:ext uri="{FF2B5EF4-FFF2-40B4-BE49-F238E27FC236}">
                <a16:creationId xmlns:a16="http://schemas.microsoft.com/office/drawing/2014/main" id="{B1AB33D3-E20B-7D2E-8C50-1AD09D9AA670}"/>
              </a:ext>
            </a:extLst>
          </p:cNvPr>
          <p:cNvSpPr txBox="1"/>
          <p:nvPr/>
        </p:nvSpPr>
        <p:spPr>
          <a:xfrm>
            <a:off x="10330904" y="5635163"/>
            <a:ext cx="1893467" cy="507831"/>
          </a:xfrm>
          <a:prstGeom prst="rect">
            <a:avLst/>
          </a:prstGeom>
          <a:noFill/>
        </p:spPr>
        <p:txBody>
          <a:bodyPr wrap="none" rtlCol="0">
            <a:spAutoFit/>
          </a:bodyPr>
          <a:lstStyle/>
          <a:p>
            <a:r>
              <a:rPr lang="en-GB" sz="900" dirty="0"/>
              <a:t>Fig 12. Analytical Result of Variation </a:t>
            </a:r>
          </a:p>
          <a:p>
            <a:pPr algn="ctr"/>
            <a:r>
              <a:rPr lang="en-GB" sz="900" dirty="0"/>
              <a:t>        of Force on bot</a:t>
            </a:r>
            <a:br>
              <a:rPr lang="en-GB" sz="900" dirty="0"/>
            </a:br>
            <a:r>
              <a:rPr lang="en-GB" sz="900" dirty="0"/>
              <a:t> </a:t>
            </a:r>
            <a:r>
              <a:rPr lang="en-GB" sz="600" dirty="0"/>
              <a:t>(wire is into the plane)</a:t>
            </a:r>
          </a:p>
        </p:txBody>
      </p:sp>
      <p:sp>
        <p:nvSpPr>
          <p:cNvPr id="23" name="Rectangle 22">
            <a:extLst>
              <a:ext uri="{FF2B5EF4-FFF2-40B4-BE49-F238E27FC236}">
                <a16:creationId xmlns:a16="http://schemas.microsoft.com/office/drawing/2014/main" id="{CC87FE8C-EBAE-0EDF-0321-82C8B796555E}"/>
              </a:ext>
            </a:extLst>
          </p:cNvPr>
          <p:cNvSpPr/>
          <p:nvPr/>
        </p:nvSpPr>
        <p:spPr>
          <a:xfrm>
            <a:off x="8610600" y="979554"/>
            <a:ext cx="62388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….(xii)</a:t>
            </a:r>
          </a:p>
        </p:txBody>
      </p:sp>
      <p:sp>
        <p:nvSpPr>
          <p:cNvPr id="24" name="Rectangle 23">
            <a:extLst>
              <a:ext uri="{FF2B5EF4-FFF2-40B4-BE49-F238E27FC236}">
                <a16:creationId xmlns:a16="http://schemas.microsoft.com/office/drawing/2014/main" id="{4C315C6C-63F2-5517-B610-2DE68C7BD8FD}"/>
              </a:ext>
            </a:extLst>
          </p:cNvPr>
          <p:cNvSpPr/>
          <p:nvPr/>
        </p:nvSpPr>
        <p:spPr>
          <a:xfrm>
            <a:off x="5583370" y="2080874"/>
            <a:ext cx="66556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….(xiii)</a:t>
            </a:r>
          </a:p>
        </p:txBody>
      </p:sp>
      <p:sp>
        <p:nvSpPr>
          <p:cNvPr id="25" name="Rectangle 24">
            <a:extLst>
              <a:ext uri="{FF2B5EF4-FFF2-40B4-BE49-F238E27FC236}">
                <a16:creationId xmlns:a16="http://schemas.microsoft.com/office/drawing/2014/main" id="{8B221491-9FEB-FDD7-B366-B5587367616A}"/>
              </a:ext>
            </a:extLst>
          </p:cNvPr>
          <p:cNvSpPr/>
          <p:nvPr/>
        </p:nvSpPr>
        <p:spPr>
          <a:xfrm>
            <a:off x="4642170" y="3318100"/>
            <a:ext cx="66396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….(xiv)</a:t>
            </a:r>
          </a:p>
        </p:txBody>
      </p:sp>
      <p:sp>
        <p:nvSpPr>
          <p:cNvPr id="26" name="Rectangle 25">
            <a:extLst>
              <a:ext uri="{FF2B5EF4-FFF2-40B4-BE49-F238E27FC236}">
                <a16:creationId xmlns:a16="http://schemas.microsoft.com/office/drawing/2014/main" id="{D1E0319D-D383-793C-A18F-D4A40B0410D7}"/>
              </a:ext>
            </a:extLst>
          </p:cNvPr>
          <p:cNvSpPr/>
          <p:nvPr/>
        </p:nvSpPr>
        <p:spPr>
          <a:xfrm>
            <a:off x="4680327" y="3703378"/>
            <a:ext cx="6222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….(xv)</a:t>
            </a:r>
          </a:p>
        </p:txBody>
      </p:sp>
    </p:spTree>
    <p:extLst>
      <p:ext uri="{BB962C8B-B14F-4D97-AF65-F5344CB8AC3E}">
        <p14:creationId xmlns:p14="http://schemas.microsoft.com/office/powerpoint/2010/main" val="34909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9"/>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500" fill="hold"/>
                                        <p:tgtEl>
                                          <p:spTgt spid="28"/>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dir="cw">
                                      <p:cBhvr override="childStyle">
                                        <p:cTn id="10" dur="500" fill="hold"/>
                                        <p:tgtEl>
                                          <p:spTgt spid="5"/>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dir="cw">
                                      <p:cBhvr override="childStyle">
                                        <p:cTn id="12" dur="500" fill="hold"/>
                                        <p:tgtEl>
                                          <p:spTgt spid="4"/>
                                        </p:tgtEl>
                                        <p:attrNameLst>
                                          <p:attrName>style.color</p:attrName>
                                        </p:attrNameLst>
                                      </p:cBhvr>
                                      <p:to>
                                        <a:schemeClr val="tx1"/>
                                      </p:to>
                                    </p:animClr>
                                  </p:childTnLst>
                                </p:cTn>
                              </p:par>
                              <p:par>
                                <p:cTn id="13" presetID="9" presetClass="exit" presetSubtype="0" fill="hold" nodeType="with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500"/>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8" grpId="0"/>
      <p:bldP spid="29" grpId="0"/>
      <p:bldP spid="3" grpId="0"/>
      <p:bldP spid="30" grpId="0"/>
      <p:bldP spid="32" grpId="0"/>
      <p:bldP spid="36" grpId="0"/>
      <p:bldP spid="37" grpId="0"/>
      <p:bldP spid="38" grpId="0"/>
      <p:bldP spid="22"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30F7569-8001-5B4E-B9A9-2A9CBEBD375F}"/>
              </a:ext>
            </a:extLst>
          </p:cNvPr>
          <p:cNvPicPr>
            <a:picLocks noChangeAspect="1"/>
          </p:cNvPicPr>
          <p:nvPr/>
        </p:nvPicPr>
        <p:blipFill>
          <a:blip r:embed="rId2"/>
          <a:stretch>
            <a:fillRect/>
          </a:stretch>
        </p:blipFill>
        <p:spPr>
          <a:xfrm>
            <a:off x="7305347" y="1594286"/>
            <a:ext cx="4715613" cy="3536710"/>
          </a:xfrm>
          <a:prstGeom prst="rect">
            <a:avLst/>
          </a:prstGeom>
        </p:spPr>
      </p:pic>
      <p:pic>
        <p:nvPicPr>
          <p:cNvPr id="2" name="Picture 1" descr="Chart, line chart&#10;&#10;Description automatically generated">
            <a:extLst>
              <a:ext uri="{FF2B5EF4-FFF2-40B4-BE49-F238E27FC236}">
                <a16:creationId xmlns:a16="http://schemas.microsoft.com/office/drawing/2014/main" id="{F748D73C-63D7-6B41-A02E-BE2D933E71BF}"/>
              </a:ext>
            </a:extLst>
          </p:cNvPr>
          <p:cNvPicPr>
            <a:picLocks noChangeAspect="1"/>
          </p:cNvPicPr>
          <p:nvPr/>
        </p:nvPicPr>
        <p:blipFill>
          <a:blip r:embed="rId3"/>
          <a:stretch>
            <a:fillRect/>
          </a:stretch>
        </p:blipFill>
        <p:spPr>
          <a:xfrm>
            <a:off x="2731787" y="1646051"/>
            <a:ext cx="4715612" cy="3536709"/>
          </a:xfrm>
          <a:prstGeom prst="rect">
            <a:avLst/>
          </a:prstGeom>
        </p:spPr>
      </p:pic>
      <p:sp>
        <p:nvSpPr>
          <p:cNvPr id="5" name="TextBox 4">
            <a:extLst>
              <a:ext uri="{FF2B5EF4-FFF2-40B4-BE49-F238E27FC236}">
                <a16:creationId xmlns:a16="http://schemas.microsoft.com/office/drawing/2014/main" id="{96325749-E9AF-E34C-90F1-903071B4CBCE}"/>
              </a:ext>
            </a:extLst>
          </p:cNvPr>
          <p:cNvSpPr txBox="1"/>
          <p:nvPr/>
        </p:nvSpPr>
        <p:spPr>
          <a:xfrm>
            <a:off x="3074151" y="839353"/>
            <a:ext cx="77676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effectLst/>
                <a:uLnTx/>
                <a:uFillTx/>
                <a:latin typeface="Calibri" panose="020F0502020204030204"/>
                <a:ea typeface="+mn-ea"/>
                <a:cs typeface="+mn-cs"/>
              </a:rPr>
              <a:t>Comparison of </a:t>
            </a:r>
            <a:r>
              <a:rPr kumimoji="0" lang="en-GB" sz="2000" b="0" i="0" u="none" strike="noStrike" kern="1200" cap="none" spc="0" normalizeH="0" baseline="0" noProof="0" dirty="0" err="1">
                <a:ln>
                  <a:noFill/>
                </a:ln>
                <a:effectLst/>
                <a:uLnTx/>
                <a:uFillTx/>
                <a:latin typeface="Calibri" panose="020F0502020204030204"/>
                <a:ea typeface="+mn-ea"/>
                <a:cs typeface="+mn-cs"/>
              </a:rPr>
              <a:t>Fmag_x</a:t>
            </a:r>
            <a:r>
              <a:rPr kumimoji="0" lang="en-GB" sz="2000" b="0" i="0" u="none" strike="noStrike" kern="1200" cap="none" spc="0" normalizeH="0" baseline="0" noProof="0" dirty="0">
                <a:ln>
                  <a:noFill/>
                </a:ln>
                <a:effectLst/>
                <a:uLnTx/>
                <a:uFillTx/>
                <a:latin typeface="Calibri" panose="020F0502020204030204"/>
                <a:ea typeface="+mn-ea"/>
                <a:cs typeface="+mn-cs"/>
              </a:rPr>
              <a:t> and </a:t>
            </a:r>
            <a:r>
              <a:rPr kumimoji="0" lang="en-GB" sz="2000" b="0" i="0" u="none" strike="noStrike" kern="1200" cap="none" spc="0" normalizeH="0" baseline="0" noProof="0" dirty="0" err="1">
                <a:ln>
                  <a:noFill/>
                </a:ln>
                <a:effectLst/>
                <a:uLnTx/>
                <a:uFillTx/>
                <a:latin typeface="Calibri" panose="020F0502020204030204"/>
                <a:ea typeface="+mn-ea"/>
                <a:cs typeface="+mn-cs"/>
              </a:rPr>
              <a:t>Fmag_z</a:t>
            </a:r>
            <a:r>
              <a:rPr kumimoji="0" lang="en-GB" sz="2000" b="0" i="0" u="none" strike="noStrike" kern="1200" cap="none" spc="0" normalizeH="0" baseline="0" noProof="0" dirty="0">
                <a:ln>
                  <a:noFill/>
                </a:ln>
                <a:effectLst/>
                <a:uLnTx/>
                <a:uFillTx/>
                <a:latin typeface="Calibri" panose="020F0502020204030204"/>
                <a:ea typeface="+mn-ea"/>
                <a:cs typeface="+mn-cs"/>
              </a:rPr>
              <a:t> so that the robot moves in X-Y plane:</a:t>
            </a:r>
          </a:p>
        </p:txBody>
      </p:sp>
      <p:sp>
        <p:nvSpPr>
          <p:cNvPr id="6" name="TextBox 5">
            <a:extLst>
              <a:ext uri="{FF2B5EF4-FFF2-40B4-BE49-F238E27FC236}">
                <a16:creationId xmlns:a16="http://schemas.microsoft.com/office/drawing/2014/main" id="{B132E717-445F-4342-93C9-5B6F96EBDBCF}"/>
              </a:ext>
            </a:extLst>
          </p:cNvPr>
          <p:cNvSpPr txBox="1"/>
          <p:nvPr/>
        </p:nvSpPr>
        <p:spPr>
          <a:xfrm>
            <a:off x="4278040" y="5130996"/>
            <a:ext cx="13692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Fig 13. </a:t>
            </a:r>
            <a:r>
              <a:rPr kumimoji="0" lang="en-GB" sz="1800" b="0" i="0" u="none" strike="noStrike" kern="1200" cap="none" spc="0" normalizeH="0" baseline="0" noProof="0" dirty="0" err="1">
                <a:ln>
                  <a:noFill/>
                </a:ln>
                <a:effectLst/>
                <a:uLnTx/>
                <a:uFillTx/>
                <a:latin typeface="Calibri" panose="020F0502020204030204"/>
                <a:ea typeface="+mn-ea"/>
                <a:cs typeface="+mn-cs"/>
              </a:rPr>
              <a:t>F</a:t>
            </a:r>
            <a:r>
              <a:rPr kumimoji="0" lang="en-GB" sz="1800" b="0" i="0" u="none" strike="noStrike" kern="1200" cap="none" spc="0" normalizeH="0" baseline="-25000" noProof="0" dirty="0" err="1">
                <a:ln>
                  <a:noFill/>
                </a:ln>
                <a:effectLst/>
                <a:uLnTx/>
                <a:uFillTx/>
                <a:latin typeface="Calibri" panose="020F0502020204030204"/>
                <a:ea typeface="+mn-ea"/>
                <a:cs typeface="+mn-cs"/>
              </a:rPr>
              <a:t>mag_x</a:t>
            </a:r>
            <a:endParaRPr kumimoji="0" lang="en-GB" sz="1800" b="0" i="0" u="none" strike="noStrike" kern="1200" cap="none" spc="0" normalizeH="0" baseline="-25000" noProof="0" dirty="0">
              <a:ln>
                <a:noFill/>
              </a:ln>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DBAF6D4-5466-BC46-A55F-647FFC4DC5A6}"/>
              </a:ext>
            </a:extLst>
          </p:cNvPr>
          <p:cNvSpPr txBox="1"/>
          <p:nvPr/>
        </p:nvSpPr>
        <p:spPr>
          <a:xfrm>
            <a:off x="9125186" y="5222854"/>
            <a:ext cx="1362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Fig 14. </a:t>
            </a:r>
            <a:r>
              <a:rPr kumimoji="0" lang="en-GB" sz="1800" b="0" i="0" u="none" strike="noStrike" kern="1200" cap="none" spc="0" normalizeH="0" baseline="0" noProof="0" dirty="0" err="1">
                <a:ln>
                  <a:noFill/>
                </a:ln>
                <a:effectLst/>
                <a:uLnTx/>
                <a:uFillTx/>
                <a:latin typeface="Calibri" panose="020F0502020204030204"/>
                <a:ea typeface="+mn-ea"/>
                <a:cs typeface="+mn-cs"/>
              </a:rPr>
              <a:t>F</a:t>
            </a:r>
            <a:r>
              <a:rPr kumimoji="0" lang="en-GB" sz="1800" b="0" i="0" u="none" strike="noStrike" kern="1200" cap="none" spc="0" normalizeH="0" baseline="-25000" noProof="0" dirty="0" err="1">
                <a:ln>
                  <a:noFill/>
                </a:ln>
                <a:effectLst/>
                <a:uLnTx/>
                <a:uFillTx/>
                <a:latin typeface="Calibri" panose="020F0502020204030204"/>
                <a:ea typeface="+mn-ea"/>
                <a:cs typeface="+mn-cs"/>
              </a:rPr>
              <a:t>mag_z</a:t>
            </a:r>
            <a:endParaRPr kumimoji="0" lang="en-GB" sz="1800" b="0" i="0" u="none" strike="noStrike" kern="1200" cap="none" spc="0" normalizeH="0" baseline="-25000" noProof="0" dirty="0">
              <a:ln>
                <a:noFill/>
              </a:ln>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F4146D7B-E0E0-8B40-A089-70D56479B9E2}"/>
              </a:ext>
            </a:extLst>
          </p:cNvPr>
          <p:cNvCxnSpPr>
            <a:cxnSpLocks/>
          </p:cNvCxnSpPr>
          <p:nvPr/>
        </p:nvCxnSpPr>
        <p:spPr>
          <a:xfrm flipH="1">
            <a:off x="6957970" y="2464817"/>
            <a:ext cx="2035559" cy="18641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Rectangle 10">
            <a:extLst>
              <a:ext uri="{FF2B5EF4-FFF2-40B4-BE49-F238E27FC236}">
                <a16:creationId xmlns:a16="http://schemas.microsoft.com/office/drawing/2014/main" id="{77D7E83B-38F2-A585-AEA7-186491573FB4}"/>
              </a:ext>
            </a:extLst>
          </p:cNvPr>
          <p:cNvSpPr/>
          <p:nvPr/>
        </p:nvSpPr>
        <p:spPr>
          <a:xfrm>
            <a:off x="0" y="0"/>
            <a:ext cx="2812648" cy="6858000"/>
          </a:xfrm>
          <a:prstGeom prst="rect">
            <a:avLst/>
          </a:prstGeom>
          <a:ln>
            <a:noFill/>
          </a:ln>
          <a:scene3d>
            <a:camera prst="orthographicFront"/>
            <a:lightRig rig="threePt" dir="t"/>
          </a:scene3d>
          <a:sp3d>
            <a:bevelT/>
          </a:sp3d>
        </p:spPr>
        <p:style>
          <a:lnRef idx="0">
            <a:scrgbClr r="0" g="0" b="0"/>
          </a:lnRef>
          <a:fillRef idx="1002">
            <a:schemeClr val="dk2"/>
          </a:fillRef>
          <a:effectRef idx="0">
            <a:scrgbClr r="0" g="0" b="0"/>
          </a:effectRef>
          <a:fontRef idx="minor">
            <a:schemeClr val="lt1"/>
          </a:fontRef>
        </p:style>
        <p:txBody>
          <a:bodyPr rtlCol="0" anchor="ctr"/>
          <a:lstStyle/>
          <a:p>
            <a:r>
              <a:rPr lang="en-GB" sz="2000" dirty="0">
                <a:solidFill>
                  <a:schemeClr val="bg1"/>
                </a:solidFill>
              </a:rPr>
              <a:t>Contents:</a:t>
            </a:r>
          </a:p>
          <a:p>
            <a:pPr marL="457200" indent="-457200">
              <a:buFont typeface="+mj-lt"/>
              <a:buAutoNum type="alphaLcParenR"/>
            </a:pPr>
            <a:r>
              <a:rPr lang="en-GB" sz="20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Field due to a single wire of finite length</a:t>
            </a:r>
            <a:r>
              <a:rPr lang="en-GB" sz="2000" dirty="0">
                <a:solidFill>
                  <a:schemeClr val="accent1">
                    <a:lumMod val="40000"/>
                    <a:lumOff val="60000"/>
                  </a:schemeClr>
                </a:solidFill>
              </a:rPr>
              <a:t>.</a:t>
            </a:r>
          </a:p>
          <a:p>
            <a:pPr marL="457200" indent="-457200">
              <a:buFont typeface="+mj-lt"/>
              <a:buAutoNum type="alphaLcParenR"/>
            </a:pPr>
            <a:r>
              <a:rPr lang="en-GB" sz="20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Comparison of Analytical Results with COMSOL.</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Gradient of Field due to single wire.</a:t>
            </a:r>
            <a:endParaRPr lang="en-GB" sz="2000" dirty="0">
              <a:solidFill>
                <a:schemeClr val="accent1">
                  <a:lumMod val="40000"/>
                  <a:lumOff val="60000"/>
                </a:schemeClr>
              </a:solidFill>
            </a:endParaRPr>
          </a:p>
          <a:p>
            <a:pPr marL="457200" indent="-457200">
              <a:buFont typeface="+mj-lt"/>
              <a:buAutoNum type="alphaLcParenR"/>
            </a:pPr>
            <a:r>
              <a:rPr lang="en-GB" sz="2000" dirty="0">
                <a:solidFill>
                  <a:schemeClr val="bg1"/>
                </a:solidFill>
              </a:rPr>
              <a:t>Force acting on bot due to single wire.</a:t>
            </a:r>
          </a:p>
        </p:txBody>
      </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DF1D4A7-63E8-5AC9-2F7A-9008FD738892}"/>
                  </a:ext>
                </a:extLst>
              </p14:cNvPr>
              <p14:cNvContentPartPr/>
              <p14:nvPr/>
            </p14:nvContentPartPr>
            <p14:xfrm>
              <a:off x="7567740" y="2861115"/>
              <a:ext cx="78840" cy="29520"/>
            </p14:xfrm>
          </p:contentPart>
        </mc:Choice>
        <mc:Fallback xmlns="">
          <p:pic>
            <p:nvPicPr>
              <p:cNvPr id="12" name="Ink 11">
                <a:extLst>
                  <a:ext uri="{FF2B5EF4-FFF2-40B4-BE49-F238E27FC236}">
                    <a16:creationId xmlns:a16="http://schemas.microsoft.com/office/drawing/2014/main" id="{DDF1D4A7-63E8-5AC9-2F7A-9008FD738892}"/>
                  </a:ext>
                </a:extLst>
              </p:cNvPr>
              <p:cNvPicPr/>
              <p:nvPr/>
            </p:nvPicPr>
            <p:blipFill>
              <a:blip r:embed="rId8"/>
              <a:stretch>
                <a:fillRect/>
              </a:stretch>
            </p:blipFill>
            <p:spPr>
              <a:xfrm>
                <a:off x="7550100" y="2843475"/>
                <a:ext cx="114480" cy="65160"/>
              </a:xfrm>
              <a:prstGeom prst="rect">
                <a:avLst/>
              </a:prstGeom>
            </p:spPr>
          </p:pic>
        </mc:Fallback>
      </mc:AlternateContent>
      <p:sp>
        <p:nvSpPr>
          <p:cNvPr id="10" name="TextBox 9">
            <a:extLst>
              <a:ext uri="{FF2B5EF4-FFF2-40B4-BE49-F238E27FC236}">
                <a16:creationId xmlns:a16="http://schemas.microsoft.com/office/drawing/2014/main" id="{A6FF44E2-678A-BB82-C5E3-C225F32B4C90}"/>
              </a:ext>
            </a:extLst>
          </p:cNvPr>
          <p:cNvSpPr txBox="1"/>
          <p:nvPr/>
        </p:nvSpPr>
        <p:spPr>
          <a:xfrm rot="16200000">
            <a:off x="7480348" y="2745070"/>
            <a:ext cx="253624" cy="261610"/>
          </a:xfrm>
          <a:prstGeom prst="rect">
            <a:avLst/>
          </a:prstGeom>
          <a:noFill/>
        </p:spPr>
        <p:txBody>
          <a:bodyPr wrap="square" rtlCol="0">
            <a:spAutoFit/>
          </a:bodyPr>
          <a:lstStyle/>
          <a:p>
            <a:r>
              <a:rPr lang="en-GB" sz="1100" dirty="0"/>
              <a:t>Z</a:t>
            </a:r>
          </a:p>
        </p:txBody>
      </p:sp>
      <p:sp>
        <p:nvSpPr>
          <p:cNvPr id="7" name="Date Placeholder 6">
            <a:extLst>
              <a:ext uri="{FF2B5EF4-FFF2-40B4-BE49-F238E27FC236}">
                <a16:creationId xmlns:a16="http://schemas.microsoft.com/office/drawing/2014/main" id="{3B718B6F-9471-015D-1440-282150A0F936}"/>
              </a:ext>
            </a:extLst>
          </p:cNvPr>
          <p:cNvSpPr>
            <a:spLocks noGrp="1"/>
          </p:cNvSpPr>
          <p:nvPr>
            <p:ph type="dt" sz="half" idx="10"/>
          </p:nvPr>
        </p:nvSpPr>
        <p:spPr/>
        <p:txBody>
          <a:bodyPr/>
          <a:lstStyle/>
          <a:p>
            <a:fld id="{A8C92292-D1D5-C847-9547-1B83B57CF14A}" type="datetime1">
              <a:rPr lang="en-IN" smtClean="0"/>
              <a:t>23-06-2022</a:t>
            </a:fld>
            <a:endParaRPr lang="en-GB"/>
          </a:p>
        </p:txBody>
      </p:sp>
      <p:sp>
        <p:nvSpPr>
          <p:cNvPr id="13" name="Slide Number Placeholder 12">
            <a:extLst>
              <a:ext uri="{FF2B5EF4-FFF2-40B4-BE49-F238E27FC236}">
                <a16:creationId xmlns:a16="http://schemas.microsoft.com/office/drawing/2014/main" id="{56DB1856-FA43-7C11-EF79-166986E68630}"/>
              </a:ext>
            </a:extLst>
          </p:cNvPr>
          <p:cNvSpPr>
            <a:spLocks noGrp="1"/>
          </p:cNvSpPr>
          <p:nvPr>
            <p:ph type="sldNum" sz="quarter" idx="12"/>
          </p:nvPr>
        </p:nvSpPr>
        <p:spPr/>
        <p:txBody>
          <a:bodyPr/>
          <a:lstStyle/>
          <a:p>
            <a:fld id="{E14DAB84-8963-A547-9D4F-464A7C6416BD}" type="slidenum">
              <a:rPr lang="en-GB" smtClean="0"/>
              <a:t>19</a:t>
            </a:fld>
            <a:endParaRPr lang="en-GB"/>
          </a:p>
        </p:txBody>
      </p:sp>
    </p:spTree>
    <p:extLst>
      <p:ext uri="{BB962C8B-B14F-4D97-AF65-F5344CB8AC3E}">
        <p14:creationId xmlns:p14="http://schemas.microsoft.com/office/powerpoint/2010/main" val="209253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03041F-6582-DFB3-9819-FA438CC27D95}"/>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 name="Date Placeholder 3">
            <a:extLst>
              <a:ext uri="{FF2B5EF4-FFF2-40B4-BE49-F238E27FC236}">
                <a16:creationId xmlns:a16="http://schemas.microsoft.com/office/drawing/2014/main" id="{B5FBF4EB-26D9-DA45-9535-1A6779FF70F8}"/>
              </a:ext>
            </a:extLst>
          </p:cNvPr>
          <p:cNvSpPr>
            <a:spLocks noGrp="1"/>
          </p:cNvSpPr>
          <p:nvPr>
            <p:ph type="dt" sz="half" idx="10"/>
          </p:nvPr>
        </p:nvSpPr>
        <p:spPr/>
        <p:txBody>
          <a:bodyPr/>
          <a:lstStyle/>
          <a:p>
            <a:fld id="{BA32B85F-576A-8044-96E8-5B67CE081045}" type="datetime1">
              <a:rPr lang="en-IN" smtClean="0"/>
              <a:t>23-06-2022</a:t>
            </a:fld>
            <a:endParaRPr lang="en-GB"/>
          </a:p>
        </p:txBody>
      </p:sp>
      <p:sp>
        <p:nvSpPr>
          <p:cNvPr id="5" name="Slide Number Placeholder 4">
            <a:extLst>
              <a:ext uri="{FF2B5EF4-FFF2-40B4-BE49-F238E27FC236}">
                <a16:creationId xmlns:a16="http://schemas.microsoft.com/office/drawing/2014/main" id="{8197592C-2044-7C42-F25F-71698DA37EB0}"/>
              </a:ext>
            </a:extLst>
          </p:cNvPr>
          <p:cNvSpPr>
            <a:spLocks noGrp="1"/>
          </p:cNvSpPr>
          <p:nvPr>
            <p:ph type="sldNum" sz="quarter" idx="12"/>
          </p:nvPr>
        </p:nvSpPr>
        <p:spPr/>
        <p:txBody>
          <a:bodyPr/>
          <a:lstStyle/>
          <a:p>
            <a:fld id="{E14DAB84-8963-A547-9D4F-464A7C6416BD}" type="slidenum">
              <a:rPr lang="en-GB" smtClean="0"/>
              <a:t>2</a:t>
            </a:fld>
            <a:endParaRPr lang="en-GB"/>
          </a:p>
        </p:txBody>
      </p:sp>
      <p:sp>
        <p:nvSpPr>
          <p:cNvPr id="32" name="TextBox 31">
            <a:extLst>
              <a:ext uri="{FF2B5EF4-FFF2-40B4-BE49-F238E27FC236}">
                <a16:creationId xmlns:a16="http://schemas.microsoft.com/office/drawing/2014/main" id="{DD4EC158-2804-0CC8-C4C1-1451A4B57F3C}"/>
              </a:ext>
            </a:extLst>
          </p:cNvPr>
          <p:cNvSpPr txBox="1"/>
          <p:nvPr/>
        </p:nvSpPr>
        <p:spPr>
          <a:xfrm>
            <a:off x="643467" y="503695"/>
            <a:ext cx="10905066" cy="113573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all" spc="200" normalizeH="0" noProof="0">
                <a:ln>
                  <a:noFill/>
                </a:ln>
                <a:solidFill>
                  <a:schemeClr val="tx1"/>
                </a:solidFill>
                <a:effectLst/>
                <a:uLnTx/>
                <a:uFillTx/>
                <a:latin typeface="+mj-lt"/>
                <a:ea typeface="+mj-ea"/>
                <a:cs typeface="+mj-cs"/>
              </a:rPr>
              <a:t>Agenda of Presentation: </a:t>
            </a:r>
          </a:p>
        </p:txBody>
      </p:sp>
      <p:sp>
        <p:nvSpPr>
          <p:cNvPr id="35" name="Rectangle 34" descr="Robot">
            <a:extLst>
              <a:ext uri="{FF2B5EF4-FFF2-40B4-BE49-F238E27FC236}">
                <a16:creationId xmlns:a16="http://schemas.microsoft.com/office/drawing/2014/main" id="{9F0E9390-EFE4-C590-BD14-3C076053FC07}"/>
              </a:ext>
            </a:extLst>
          </p:cNvPr>
          <p:cNvSpPr/>
          <p:nvPr/>
        </p:nvSpPr>
        <p:spPr>
          <a:xfrm>
            <a:off x="1232562" y="2188023"/>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4049A7FB-66DC-0301-5AF9-C2BF30C8010A}"/>
              </a:ext>
            </a:extLst>
          </p:cNvPr>
          <p:cNvGrpSpPr/>
          <p:nvPr/>
        </p:nvGrpSpPr>
        <p:grpSpPr>
          <a:xfrm>
            <a:off x="1028948" y="3151732"/>
            <a:ext cx="2320312" cy="380676"/>
            <a:chOff x="8092" y="1622778"/>
            <a:chExt cx="2320312" cy="380676"/>
          </a:xfrm>
        </p:grpSpPr>
        <p:sp>
          <p:nvSpPr>
            <p:cNvPr id="37" name="Rectangle 36">
              <a:extLst>
                <a:ext uri="{FF2B5EF4-FFF2-40B4-BE49-F238E27FC236}">
                  <a16:creationId xmlns:a16="http://schemas.microsoft.com/office/drawing/2014/main" id="{37B5A80A-BBC4-05EE-2A27-9151D644B703}"/>
                </a:ext>
              </a:extLst>
            </p:cNvPr>
            <p:cNvSpPr/>
            <p:nvPr/>
          </p:nvSpPr>
          <p:spPr>
            <a:xfrm>
              <a:off x="8092"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DA3A79EF-BE13-2AC1-56C2-DB0C79E54714}"/>
                </a:ext>
              </a:extLst>
            </p:cNvPr>
            <p:cNvSpPr txBox="1"/>
            <p:nvPr/>
          </p:nvSpPr>
          <p:spPr>
            <a:xfrm>
              <a:off x="8092"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Introduction</a:t>
              </a:r>
              <a:endParaRPr lang="en-GB" sz="2000" kern="1200" dirty="0"/>
            </a:p>
          </p:txBody>
        </p:sp>
      </p:grpSp>
      <p:sp>
        <p:nvSpPr>
          <p:cNvPr id="39" name="Rectangle 38" descr="Computer">
            <a:extLst>
              <a:ext uri="{FF2B5EF4-FFF2-40B4-BE49-F238E27FC236}">
                <a16:creationId xmlns:a16="http://schemas.microsoft.com/office/drawing/2014/main" id="{F29D5118-2256-61D0-B51E-68B5F677BFE8}"/>
              </a:ext>
            </a:extLst>
          </p:cNvPr>
          <p:cNvSpPr/>
          <p:nvPr/>
        </p:nvSpPr>
        <p:spPr>
          <a:xfrm>
            <a:off x="3248579" y="2188023"/>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hueOff val="-485121"/>
              <a:satOff val="-27976"/>
              <a:lumOff val="2876"/>
              <a:alphaOff val="0"/>
            </a:schemeClr>
          </a:effectRef>
          <a:fontRef idx="minor">
            <a:schemeClr val="lt1"/>
          </a:fontRef>
        </p:style>
      </p:sp>
      <p:grpSp>
        <p:nvGrpSpPr>
          <p:cNvPr id="40" name="Group 39">
            <a:extLst>
              <a:ext uri="{FF2B5EF4-FFF2-40B4-BE49-F238E27FC236}">
                <a16:creationId xmlns:a16="http://schemas.microsoft.com/office/drawing/2014/main" id="{F05B5F80-D9A0-66A8-0CEC-DE82E5C25FC2}"/>
              </a:ext>
            </a:extLst>
          </p:cNvPr>
          <p:cNvGrpSpPr/>
          <p:nvPr/>
        </p:nvGrpSpPr>
        <p:grpSpPr>
          <a:xfrm>
            <a:off x="2920674" y="3140449"/>
            <a:ext cx="2320312" cy="380676"/>
            <a:chOff x="2734460" y="1622778"/>
            <a:chExt cx="2320312" cy="380676"/>
          </a:xfrm>
        </p:grpSpPr>
        <p:sp>
          <p:nvSpPr>
            <p:cNvPr id="41" name="Rectangle 40">
              <a:extLst>
                <a:ext uri="{FF2B5EF4-FFF2-40B4-BE49-F238E27FC236}">
                  <a16:creationId xmlns:a16="http://schemas.microsoft.com/office/drawing/2014/main" id="{F47E0C9F-7B27-9D71-E32A-9C5B9C547BDC}"/>
                </a:ext>
              </a:extLst>
            </p:cNvPr>
            <p:cNvSpPr/>
            <p:nvPr/>
          </p:nvSpPr>
          <p:spPr>
            <a:xfrm>
              <a:off x="2734460"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2646248B-9B86-0953-160E-B97C74B29355}"/>
                </a:ext>
              </a:extLst>
            </p:cNvPr>
            <p:cNvSpPr txBox="1"/>
            <p:nvPr/>
          </p:nvSpPr>
          <p:spPr>
            <a:xfrm>
              <a:off x="2734460"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a:t>System Design</a:t>
              </a:r>
              <a:endParaRPr lang="en-US" sz="2000" kern="1200"/>
            </a:p>
          </p:txBody>
        </p:sp>
      </p:grpSp>
      <p:sp>
        <p:nvSpPr>
          <p:cNvPr id="43" name="Rectangle 42" descr="Bullseye">
            <a:extLst>
              <a:ext uri="{FF2B5EF4-FFF2-40B4-BE49-F238E27FC236}">
                <a16:creationId xmlns:a16="http://schemas.microsoft.com/office/drawing/2014/main" id="{D44E5161-627C-A175-978E-751DB4CC0D8A}"/>
              </a:ext>
            </a:extLst>
          </p:cNvPr>
          <p:cNvSpPr/>
          <p:nvPr/>
        </p:nvSpPr>
        <p:spPr>
          <a:xfrm>
            <a:off x="7482565" y="2188023"/>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hueOff val="-970242"/>
              <a:satOff val="-55952"/>
              <a:lumOff val="5752"/>
              <a:alphaOff val="0"/>
            </a:schemeClr>
          </a:effectRef>
          <a:fontRef idx="minor">
            <a:schemeClr val="lt1"/>
          </a:fontRef>
        </p:style>
      </p:sp>
      <p:grpSp>
        <p:nvGrpSpPr>
          <p:cNvPr id="44" name="Group 43">
            <a:extLst>
              <a:ext uri="{FF2B5EF4-FFF2-40B4-BE49-F238E27FC236}">
                <a16:creationId xmlns:a16="http://schemas.microsoft.com/office/drawing/2014/main" id="{3330017D-0D8B-97AE-5AA1-61C159FA0498}"/>
              </a:ext>
            </a:extLst>
          </p:cNvPr>
          <p:cNvGrpSpPr/>
          <p:nvPr/>
        </p:nvGrpSpPr>
        <p:grpSpPr>
          <a:xfrm>
            <a:off x="7072304" y="3151732"/>
            <a:ext cx="2320312" cy="380676"/>
            <a:chOff x="5460827" y="1622778"/>
            <a:chExt cx="2320312" cy="380676"/>
          </a:xfrm>
        </p:grpSpPr>
        <p:sp>
          <p:nvSpPr>
            <p:cNvPr id="45" name="Rectangle 44">
              <a:extLst>
                <a:ext uri="{FF2B5EF4-FFF2-40B4-BE49-F238E27FC236}">
                  <a16:creationId xmlns:a16="http://schemas.microsoft.com/office/drawing/2014/main" id="{3638E0AC-EB8B-7162-1ED9-AA1FC2ED0A2C}"/>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6F3242A-53DB-6891-052F-F838530E1509}"/>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Control Strategy</a:t>
              </a:r>
              <a:endParaRPr lang="en-US" sz="2000" kern="1200" dirty="0"/>
            </a:p>
          </p:txBody>
        </p:sp>
      </p:grpSp>
      <p:sp>
        <p:nvSpPr>
          <p:cNvPr id="47" name="Rectangle 46" descr="Handshake">
            <a:extLst>
              <a:ext uri="{FF2B5EF4-FFF2-40B4-BE49-F238E27FC236}">
                <a16:creationId xmlns:a16="http://schemas.microsoft.com/office/drawing/2014/main" id="{86A31265-967C-CA2C-91C4-4CADC2B94B81}"/>
              </a:ext>
            </a:extLst>
          </p:cNvPr>
          <p:cNvSpPr/>
          <p:nvPr/>
        </p:nvSpPr>
        <p:spPr>
          <a:xfrm>
            <a:off x="9498583" y="2188023"/>
            <a:ext cx="812109" cy="8121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sp>
      <p:grpSp>
        <p:nvGrpSpPr>
          <p:cNvPr id="48" name="Group 47">
            <a:extLst>
              <a:ext uri="{FF2B5EF4-FFF2-40B4-BE49-F238E27FC236}">
                <a16:creationId xmlns:a16="http://schemas.microsoft.com/office/drawing/2014/main" id="{0C2931ED-93DB-F278-3E07-DB11D42011D7}"/>
              </a:ext>
            </a:extLst>
          </p:cNvPr>
          <p:cNvGrpSpPr/>
          <p:nvPr/>
        </p:nvGrpSpPr>
        <p:grpSpPr>
          <a:xfrm>
            <a:off x="9228221" y="3140449"/>
            <a:ext cx="2320312" cy="380676"/>
            <a:chOff x="8187194" y="1622778"/>
            <a:chExt cx="2320312" cy="380676"/>
          </a:xfrm>
        </p:grpSpPr>
        <p:sp>
          <p:nvSpPr>
            <p:cNvPr id="49" name="Rectangle 48">
              <a:extLst>
                <a:ext uri="{FF2B5EF4-FFF2-40B4-BE49-F238E27FC236}">
                  <a16:creationId xmlns:a16="http://schemas.microsoft.com/office/drawing/2014/main" id="{D5AF3848-B86C-9937-5303-5100D24224FC}"/>
                </a:ext>
              </a:extLst>
            </p:cNvPr>
            <p:cNvSpPr/>
            <p:nvPr/>
          </p:nvSpPr>
          <p:spPr>
            <a:xfrm>
              <a:off x="8187194"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3524DD2C-D563-6F6C-96BC-D9950AB8AD72}"/>
                </a:ext>
              </a:extLst>
            </p:cNvPr>
            <p:cNvSpPr txBox="1"/>
            <p:nvPr/>
          </p:nvSpPr>
          <p:spPr>
            <a:xfrm>
              <a:off x="8187194"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Future Work</a:t>
              </a:r>
              <a:endParaRPr lang="en-US" sz="2000" kern="1200" dirty="0"/>
            </a:p>
          </p:txBody>
        </p:sp>
      </p:grpSp>
      <p:sp>
        <p:nvSpPr>
          <p:cNvPr id="51" name="Rectangle 50">
            <a:extLst>
              <a:ext uri="{FF2B5EF4-FFF2-40B4-BE49-F238E27FC236}">
                <a16:creationId xmlns:a16="http://schemas.microsoft.com/office/drawing/2014/main" id="{5BC8BE7B-2753-91E1-8D31-8218EF0A9FB9}"/>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2" name="Group 51">
            <a:extLst>
              <a:ext uri="{FF2B5EF4-FFF2-40B4-BE49-F238E27FC236}">
                <a16:creationId xmlns:a16="http://schemas.microsoft.com/office/drawing/2014/main" id="{69824974-717B-DE15-7CEF-2A0E532A729F}"/>
              </a:ext>
            </a:extLst>
          </p:cNvPr>
          <p:cNvGrpSpPr/>
          <p:nvPr/>
        </p:nvGrpSpPr>
        <p:grpSpPr>
          <a:xfrm>
            <a:off x="4630704" y="3192343"/>
            <a:ext cx="2320312" cy="380676"/>
            <a:chOff x="5460827" y="1622778"/>
            <a:chExt cx="2320312" cy="380676"/>
          </a:xfrm>
        </p:grpSpPr>
        <p:sp>
          <p:nvSpPr>
            <p:cNvPr id="53" name="Rectangle 52">
              <a:extLst>
                <a:ext uri="{FF2B5EF4-FFF2-40B4-BE49-F238E27FC236}">
                  <a16:creationId xmlns:a16="http://schemas.microsoft.com/office/drawing/2014/main" id="{14E70DAC-2DBC-AC8F-C4CB-DC4034BFFAE6}"/>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A911174E-E04D-9FA1-918A-06DA7FF85227}"/>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GB" sz="2000" b="0" i="0" kern="1200" baseline="0" dirty="0"/>
                <a:t>Experimental Verification</a:t>
              </a:r>
              <a:endParaRPr lang="en-US" sz="2000" kern="1200" dirty="0"/>
            </a:p>
          </p:txBody>
        </p:sp>
      </p:grpSp>
      <p:pic>
        <p:nvPicPr>
          <p:cNvPr id="55" name="Picture 2" descr="Gear, measurement, pen, ruler icon - Download on Iconfinder | Math for  kids, Icon, Ruler">
            <a:extLst>
              <a:ext uri="{FF2B5EF4-FFF2-40B4-BE49-F238E27FC236}">
                <a16:creationId xmlns:a16="http://schemas.microsoft.com/office/drawing/2014/main" id="{FB297587-9D36-DA4A-4BA5-1A32052F2C09}"/>
              </a:ext>
            </a:extLst>
          </p:cNvPr>
          <p:cNvPicPr>
            <a:picLocks noChangeAspect="1" noChangeArrowheads="1"/>
          </p:cNvPicPr>
          <p:nvPr/>
        </p:nvPicPr>
        <p:blipFill>
          <a:blip r:embed="rId10">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5264596" y="2188023"/>
            <a:ext cx="1014060" cy="101406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39A473C7-83F3-341E-8A1E-A0C957FBA96A}"/>
              </a:ext>
            </a:extLst>
          </p:cNvPr>
          <p:cNvSpPr txBox="1"/>
          <p:nvPr/>
        </p:nvSpPr>
        <p:spPr>
          <a:xfrm>
            <a:off x="911433" y="4029282"/>
            <a:ext cx="2743200" cy="17643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algn="l" defTabSz="800100">
              <a:lnSpc>
                <a:spcPct val="100000"/>
              </a:lnSpc>
              <a:spcBef>
                <a:spcPct val="0"/>
              </a:spcBef>
              <a:spcAft>
                <a:spcPct val="35000"/>
              </a:spcAft>
              <a:buFont typeface="+mj-lt"/>
              <a:buAutoNum type="arabicPeriod"/>
            </a:pPr>
            <a:r>
              <a:rPr lang="en-GB" sz="1800" b="0" i="0" kern="1200" baseline="0" dirty="0"/>
              <a:t> What are Micro robots?</a:t>
            </a:r>
          </a:p>
          <a:p>
            <a:pPr marL="342900" lvl="0" indent="-342900" algn="l" defTabSz="800100">
              <a:lnSpc>
                <a:spcPct val="100000"/>
              </a:lnSpc>
              <a:spcBef>
                <a:spcPct val="0"/>
              </a:spcBef>
              <a:spcAft>
                <a:spcPct val="35000"/>
              </a:spcAft>
              <a:buFont typeface="+mj-lt"/>
              <a:buAutoNum type="arabicPeriod"/>
            </a:pPr>
            <a:r>
              <a:rPr lang="en-GB" sz="1800" b="0" i="0" kern="1200" baseline="0" dirty="0"/>
              <a:t> Magnetic Control of  micro-bots</a:t>
            </a:r>
          </a:p>
          <a:p>
            <a:pPr marL="342900" lvl="0" indent="-342900" algn="l" defTabSz="800100">
              <a:lnSpc>
                <a:spcPct val="100000"/>
              </a:lnSpc>
              <a:spcBef>
                <a:spcPct val="0"/>
              </a:spcBef>
              <a:spcAft>
                <a:spcPct val="35000"/>
              </a:spcAft>
              <a:buFont typeface="+mj-lt"/>
              <a:buAutoNum type="arabicPeriod"/>
            </a:pPr>
            <a:r>
              <a:rPr lang="en-GB" sz="1800" b="0" i="0" kern="1200" baseline="0" dirty="0"/>
              <a:t> Application</a:t>
            </a:r>
          </a:p>
          <a:p>
            <a:pPr marL="342900" lvl="0" indent="-342900" algn="l" defTabSz="800100">
              <a:lnSpc>
                <a:spcPct val="100000"/>
              </a:lnSpc>
              <a:spcBef>
                <a:spcPct val="0"/>
              </a:spcBef>
              <a:spcAft>
                <a:spcPct val="35000"/>
              </a:spcAft>
              <a:buFont typeface="+mj-lt"/>
              <a:buAutoNum type="arabicPeriod"/>
            </a:pPr>
            <a:r>
              <a:rPr lang="en-GB" sz="1800" b="0" i="0" kern="1200" baseline="0" dirty="0"/>
              <a:t> Motivation</a:t>
            </a:r>
          </a:p>
        </p:txBody>
      </p:sp>
    </p:spTree>
    <p:extLst>
      <p:ext uri="{BB962C8B-B14F-4D97-AF65-F5344CB8AC3E}">
        <p14:creationId xmlns:p14="http://schemas.microsoft.com/office/powerpoint/2010/main" val="2400385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E4D91D-5E8F-AC4E-8C8E-D0AEA39AA87A}"/>
              </a:ext>
            </a:extLst>
          </p:cNvPr>
          <p:cNvSpPr/>
          <p:nvPr/>
        </p:nvSpPr>
        <p:spPr>
          <a:xfrm>
            <a:off x="2764298" y="224896"/>
            <a:ext cx="7091300" cy="89858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1" i="1" u="none" strike="noStrike" kern="1200" cap="none" spc="0" normalizeH="0" baseline="0" noProof="0" dirty="0">
                <a:ln>
                  <a:noFill/>
                </a:ln>
                <a:effectLst/>
                <a:uLnTx/>
                <a:uFillTx/>
                <a:latin typeface="Calibri Light" panose="020F0302020204030204"/>
                <a:ea typeface="+mn-ea"/>
                <a:cs typeface="+mn-cs"/>
              </a:rPr>
              <a:t>Magnetic field of a rectangular coil: </a:t>
            </a:r>
            <a:endParaRPr kumimoji="0" lang="en-US" sz="3700" b="1" i="0" u="none" strike="noStrike" kern="1200" cap="none" spc="0" normalizeH="0" baseline="0" noProof="0" dirty="0">
              <a:ln>
                <a:noFill/>
              </a:ln>
              <a:effectLst/>
              <a:uLnTx/>
              <a:uFillTx/>
              <a:latin typeface="Calibri Light" panose="020F0302020204030204"/>
              <a:ea typeface="+mn-ea"/>
              <a:cs typeface="+mn-cs"/>
            </a:endParaRPr>
          </a:p>
        </p:txBody>
      </p:sp>
      <p:grpSp>
        <p:nvGrpSpPr>
          <p:cNvPr id="52" name="Group 51">
            <a:extLst>
              <a:ext uri="{FF2B5EF4-FFF2-40B4-BE49-F238E27FC236}">
                <a16:creationId xmlns:a16="http://schemas.microsoft.com/office/drawing/2014/main" id="{712F22D4-9B6B-9A44-835B-1DEF64897091}"/>
              </a:ext>
            </a:extLst>
          </p:cNvPr>
          <p:cNvGrpSpPr/>
          <p:nvPr/>
        </p:nvGrpSpPr>
        <p:grpSpPr>
          <a:xfrm>
            <a:off x="9391949" y="2000919"/>
            <a:ext cx="2800051" cy="2829280"/>
            <a:chOff x="4485342" y="2242026"/>
            <a:chExt cx="3305672" cy="3997637"/>
          </a:xfrm>
        </p:grpSpPr>
        <p:pic>
          <p:nvPicPr>
            <p:cNvPr id="1026" name="Picture 2" descr="Graphing in the Coordinate Plane - ppt download">
              <a:extLst>
                <a:ext uri="{FF2B5EF4-FFF2-40B4-BE49-F238E27FC236}">
                  <a16:creationId xmlns:a16="http://schemas.microsoft.com/office/drawing/2014/main" id="{24BD7FF3-0CBD-2345-A98C-91B2E4C357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33" r="28049"/>
            <a:stretch/>
          </p:blipFill>
          <p:spPr bwMode="auto">
            <a:xfrm>
              <a:off x="4485342" y="2242026"/>
              <a:ext cx="330567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EC3BD481-B8EB-9D4C-9014-793CEEB0E0A6}"/>
                </a:ext>
              </a:extLst>
            </p:cNvPr>
            <p:cNvCxnSpPr>
              <a:cxnSpLocks/>
            </p:cNvCxnSpPr>
            <p:nvPr/>
          </p:nvCxnSpPr>
          <p:spPr>
            <a:xfrm flipV="1">
              <a:off x="6882116" y="3539205"/>
              <a:ext cx="0" cy="18606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D5181D4-2352-AC4C-A78A-906B0E3EE0B5}"/>
                </a:ext>
              </a:extLst>
            </p:cNvPr>
            <p:cNvCxnSpPr>
              <a:cxnSpLocks/>
            </p:cNvCxnSpPr>
            <p:nvPr/>
          </p:nvCxnSpPr>
          <p:spPr>
            <a:xfrm flipH="1">
              <a:off x="5231116" y="3551905"/>
              <a:ext cx="16468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AB0859C-4827-024B-917A-10B6D85A1D03}"/>
                </a:ext>
              </a:extLst>
            </p:cNvPr>
            <p:cNvCxnSpPr>
              <a:cxnSpLocks/>
            </p:cNvCxnSpPr>
            <p:nvPr/>
          </p:nvCxnSpPr>
          <p:spPr>
            <a:xfrm flipV="1">
              <a:off x="5231116" y="3551905"/>
              <a:ext cx="0" cy="1656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A9756C-B2AC-E042-A841-27CFC7D511B0}"/>
                </a:ext>
              </a:extLst>
            </p:cNvPr>
            <p:cNvCxnSpPr>
              <a:cxnSpLocks/>
            </p:cNvCxnSpPr>
            <p:nvPr/>
          </p:nvCxnSpPr>
          <p:spPr>
            <a:xfrm flipH="1">
              <a:off x="5231115" y="5207905"/>
              <a:ext cx="1440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CFE804-107C-CB46-9E91-618B4AA58F58}"/>
                </a:ext>
              </a:extLst>
            </p:cNvPr>
            <p:cNvCxnSpPr>
              <a:cxnSpLocks/>
            </p:cNvCxnSpPr>
            <p:nvPr/>
          </p:nvCxnSpPr>
          <p:spPr>
            <a:xfrm flipV="1">
              <a:off x="6671115" y="3757605"/>
              <a:ext cx="0" cy="1440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41FE421-1879-C944-8C9F-8FDC12757A0E}"/>
                </a:ext>
              </a:extLst>
            </p:cNvPr>
            <p:cNvCxnSpPr>
              <a:cxnSpLocks/>
            </p:cNvCxnSpPr>
            <p:nvPr/>
          </p:nvCxnSpPr>
          <p:spPr>
            <a:xfrm flipH="1">
              <a:off x="5447016" y="3742405"/>
              <a:ext cx="122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C62C6E-E855-7344-9C39-4866B6821844}"/>
                </a:ext>
              </a:extLst>
            </p:cNvPr>
            <p:cNvCxnSpPr>
              <a:cxnSpLocks/>
            </p:cNvCxnSpPr>
            <p:nvPr/>
          </p:nvCxnSpPr>
          <p:spPr>
            <a:xfrm flipV="1">
              <a:off x="5442117" y="3753163"/>
              <a:ext cx="0" cy="1224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6A93CAD-6EF4-1844-839D-912B4F5A8C14}"/>
                </a:ext>
              </a:extLst>
            </p:cNvPr>
            <p:cNvCxnSpPr>
              <a:cxnSpLocks/>
            </p:cNvCxnSpPr>
            <p:nvPr/>
          </p:nvCxnSpPr>
          <p:spPr>
            <a:xfrm flipH="1">
              <a:off x="5447016" y="5002563"/>
              <a:ext cx="1008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DC4DCA4-9DBF-F04D-9CC1-4411A36F0095}"/>
                </a:ext>
              </a:extLst>
            </p:cNvPr>
            <p:cNvCxnSpPr>
              <a:cxnSpLocks/>
            </p:cNvCxnSpPr>
            <p:nvPr/>
          </p:nvCxnSpPr>
          <p:spPr>
            <a:xfrm flipV="1">
              <a:off x="6455016" y="3969670"/>
              <a:ext cx="0" cy="1008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3E77746-3466-5341-B735-2380A5D9DB49}"/>
                </a:ext>
              </a:extLst>
            </p:cNvPr>
            <p:cNvCxnSpPr>
              <a:cxnSpLocks/>
            </p:cNvCxnSpPr>
            <p:nvPr/>
          </p:nvCxnSpPr>
          <p:spPr>
            <a:xfrm flipH="1">
              <a:off x="5662915" y="3967014"/>
              <a:ext cx="792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AA55504-A67C-BF49-B207-557E31CB505D}"/>
                </a:ext>
              </a:extLst>
            </p:cNvPr>
            <p:cNvCxnSpPr>
              <a:cxnSpLocks/>
            </p:cNvCxnSpPr>
            <p:nvPr/>
          </p:nvCxnSpPr>
          <p:spPr>
            <a:xfrm flipH="1">
              <a:off x="5650215" y="3983905"/>
              <a:ext cx="0" cy="792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0BD4591-588E-FD4B-A217-00E74ED4B30D}"/>
                </a:ext>
              </a:extLst>
            </p:cNvPr>
            <p:cNvCxnSpPr>
              <a:cxnSpLocks/>
            </p:cNvCxnSpPr>
            <p:nvPr/>
          </p:nvCxnSpPr>
          <p:spPr>
            <a:xfrm flipH="1">
              <a:off x="5650215" y="4788805"/>
              <a:ext cx="612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D812B09-84B2-5B45-A531-12C3722B17BE}"/>
                </a:ext>
              </a:extLst>
            </p:cNvPr>
            <p:cNvCxnSpPr>
              <a:cxnSpLocks/>
            </p:cNvCxnSpPr>
            <p:nvPr/>
          </p:nvCxnSpPr>
          <p:spPr>
            <a:xfrm flipH="1">
              <a:off x="6264314" y="4202305"/>
              <a:ext cx="0" cy="576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DAC98DF-9872-2643-817F-6BA88276614E}"/>
                </a:ext>
              </a:extLst>
            </p:cNvPr>
            <p:cNvCxnSpPr>
              <a:cxnSpLocks/>
            </p:cNvCxnSpPr>
            <p:nvPr/>
          </p:nvCxnSpPr>
          <p:spPr>
            <a:xfrm flipH="1">
              <a:off x="5918278" y="4177263"/>
              <a:ext cx="360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9D5E8BD-0E3E-024D-8B88-91FE458D9673}"/>
              </a:ext>
            </a:extLst>
          </p:cNvPr>
          <p:cNvSpPr txBox="1"/>
          <p:nvPr/>
        </p:nvSpPr>
        <p:spPr>
          <a:xfrm>
            <a:off x="2589664" y="1755114"/>
            <a:ext cx="6549229"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err="1">
                <a:ln>
                  <a:noFill/>
                </a:ln>
                <a:effectLst/>
                <a:uLnTx/>
                <a:uFillTx/>
                <a:latin typeface="Calibri" panose="020F0502020204030204"/>
                <a:ea typeface="+mn-ea"/>
                <a:cs typeface="+mn-cs"/>
              </a:rPr>
              <a:t>Biot</a:t>
            </a:r>
            <a:r>
              <a:rPr kumimoji="0" lang="en-IN" sz="1600" b="0" i="0" u="none" strike="noStrike" kern="1200" cap="none" spc="0" normalizeH="0" baseline="0" noProof="0" dirty="0">
                <a:ln>
                  <a:noFill/>
                </a:ln>
                <a:effectLst/>
                <a:uLnTx/>
                <a:uFillTx/>
                <a:latin typeface="Calibri" panose="020F0502020204030204"/>
                <a:ea typeface="+mn-ea"/>
                <a:cs typeface="+mn-cs"/>
              </a:rPr>
              <a:t> - Savart’s law follows the principle of Superposition i.e., the total field due to multiple coils acting on a point is the summation of individual fields acting on the given point.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effectLst/>
                <a:uLnTx/>
                <a:uFillTx/>
                <a:latin typeface="Calibri" panose="020F0502020204030204"/>
                <a:ea typeface="+mn-ea"/>
                <a:cs typeface="+mn-cs"/>
              </a:rPr>
              <a:t>The magnetic flux density of all segments of a rectangular planar coil can be determined by superposition of the field vectors of all the horizontal and vertical segments: </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1A4315A-5A2E-B847-B3CA-8A5C7A85814D}"/>
                  </a:ext>
                </a:extLst>
              </p:cNvPr>
              <p:cNvSpPr txBox="1"/>
              <p:nvPr/>
            </p:nvSpPr>
            <p:spPr>
              <a:xfrm>
                <a:off x="4164519" y="3980699"/>
                <a:ext cx="1500283" cy="6721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𝑐𝑜𝑖𝑙</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nary>
                        <m:naryPr>
                          <m:chr m:val="∑"/>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𝑛</m:t>
                          </m:r>
                        </m:sup>
                        <m:e>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sub>
                          </m:sSub>
                        </m:e>
                      </m:nary>
                    </m:oMath>
                  </m:oMathPara>
                </a14:m>
                <a:endParaRPr kumimoji="0" lang="en-GB"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01A4315A-5A2E-B847-B3CA-8A5C7A85814D}"/>
                  </a:ext>
                </a:extLst>
              </p:cNvPr>
              <p:cNvSpPr txBox="1">
                <a:spLocks noRot="1" noChangeAspect="1" noMove="1" noResize="1" noEditPoints="1" noAdjustHandles="1" noChangeArrowheads="1" noChangeShapeType="1" noTextEdit="1"/>
              </p:cNvSpPr>
              <p:nvPr/>
            </p:nvSpPr>
            <p:spPr>
              <a:xfrm>
                <a:off x="4164519" y="3980699"/>
                <a:ext cx="1500283" cy="672172"/>
              </a:xfrm>
              <a:prstGeom prst="rect">
                <a:avLst/>
              </a:prstGeom>
              <a:blipFill>
                <a:blip r:embed="rId3"/>
                <a:stretch>
                  <a:fillRect l="-2521" t="-120370" r="-10084" b="-18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F665EB0-5629-0445-B307-2CB58062642B}"/>
                  </a:ext>
                </a:extLst>
              </p:cNvPr>
              <p:cNvSpPr txBox="1"/>
              <p:nvPr/>
            </p:nvSpPr>
            <p:spPr>
              <a:xfrm>
                <a:off x="4164519" y="4865404"/>
                <a:ext cx="1512337" cy="6721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𝑐𝑜𝑖𝑙</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nary>
                        <m:naryPr>
                          <m:chr m:val="∑"/>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𝑛</m:t>
                          </m:r>
                        </m:sup>
                        <m:e>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sub>
                          </m:sSub>
                        </m:e>
                      </m:nary>
                    </m:oMath>
                  </m:oMathPara>
                </a14:m>
                <a:endParaRPr kumimoji="0" lang="en-GB"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0F665EB0-5629-0445-B307-2CB58062642B}"/>
                  </a:ext>
                </a:extLst>
              </p:cNvPr>
              <p:cNvSpPr txBox="1">
                <a:spLocks noRot="1" noChangeAspect="1" noMove="1" noResize="1" noEditPoints="1" noAdjustHandles="1" noChangeArrowheads="1" noChangeShapeType="1" noTextEdit="1"/>
              </p:cNvSpPr>
              <p:nvPr/>
            </p:nvSpPr>
            <p:spPr>
              <a:xfrm>
                <a:off x="4164519" y="4865404"/>
                <a:ext cx="1512337" cy="672172"/>
              </a:xfrm>
              <a:prstGeom prst="rect">
                <a:avLst/>
              </a:prstGeom>
              <a:blipFill>
                <a:blip r:embed="rId4"/>
                <a:stretch>
                  <a:fillRect l="-2500" t="-124528" r="-10000" b="-188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DC9DCB-66B4-0F42-8CEA-1D6663626F24}"/>
                  </a:ext>
                </a:extLst>
              </p:cNvPr>
              <p:cNvSpPr txBox="1"/>
              <p:nvPr/>
            </p:nvSpPr>
            <p:spPr>
              <a:xfrm>
                <a:off x="4164519" y="5750109"/>
                <a:ext cx="1479508" cy="6721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𝑐𝑜𝑖𝑙</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nary>
                        <m:naryPr>
                          <m:chr m:val="∑"/>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𝑛</m:t>
                          </m:r>
                        </m:sup>
                        <m:e>
                          <m:sSub>
                            <m:sSubPr>
                              <m:ctrlPr>
                                <a:rPr kumimoji="0" lang="en-GB"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sub>
                          </m:sSub>
                        </m:e>
                      </m:nary>
                    </m:oMath>
                  </m:oMathPara>
                </a14:m>
                <a:endParaRPr kumimoji="0" lang="en-GB"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80DC9DCB-66B4-0F42-8CEA-1D6663626F24}"/>
                  </a:ext>
                </a:extLst>
              </p:cNvPr>
              <p:cNvSpPr txBox="1">
                <a:spLocks noRot="1" noChangeAspect="1" noMove="1" noResize="1" noEditPoints="1" noAdjustHandles="1" noChangeArrowheads="1" noChangeShapeType="1" noTextEdit="1"/>
              </p:cNvSpPr>
              <p:nvPr/>
            </p:nvSpPr>
            <p:spPr>
              <a:xfrm>
                <a:off x="4164519" y="5750109"/>
                <a:ext cx="1479508" cy="672172"/>
              </a:xfrm>
              <a:prstGeom prst="rect">
                <a:avLst/>
              </a:prstGeom>
              <a:blipFill>
                <a:blip r:embed="rId5"/>
                <a:stretch>
                  <a:fillRect l="-2542" t="-120370" r="-10169" b="-183333"/>
                </a:stretch>
              </a:blipFill>
            </p:spPr>
            <p:txBody>
              <a:bodyPr/>
              <a:lstStyle/>
              <a:p>
                <a:r>
                  <a:rPr lang="en-GB">
                    <a:noFill/>
                  </a:rPr>
                  <a:t> </a:t>
                </a:r>
              </a:p>
            </p:txBody>
          </p:sp>
        </mc:Fallback>
      </mc:AlternateContent>
      <p:sp>
        <p:nvSpPr>
          <p:cNvPr id="55" name="TextBox 54">
            <a:extLst>
              <a:ext uri="{FF2B5EF4-FFF2-40B4-BE49-F238E27FC236}">
                <a16:creationId xmlns:a16="http://schemas.microsoft.com/office/drawing/2014/main" id="{8EDF4512-BC07-1546-B37A-DCB1EB79EF59}"/>
              </a:ext>
            </a:extLst>
          </p:cNvPr>
          <p:cNvSpPr txBox="1"/>
          <p:nvPr/>
        </p:nvSpPr>
        <p:spPr>
          <a:xfrm>
            <a:off x="9501459" y="4799012"/>
            <a:ext cx="26621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Fig 15. 2D view of coil on XY plane</a:t>
            </a:r>
          </a:p>
        </p:txBody>
      </p:sp>
      <p:cxnSp>
        <p:nvCxnSpPr>
          <p:cNvPr id="80" name="Straight Arrow Connector 79">
            <a:extLst>
              <a:ext uri="{FF2B5EF4-FFF2-40B4-BE49-F238E27FC236}">
                <a16:creationId xmlns:a16="http://schemas.microsoft.com/office/drawing/2014/main" id="{7F3BD981-46DB-AA4A-85EC-FEF3CAA2BEE8}"/>
              </a:ext>
            </a:extLst>
          </p:cNvPr>
          <p:cNvCxnSpPr>
            <a:cxnSpLocks/>
          </p:cNvCxnSpPr>
          <p:nvPr/>
        </p:nvCxnSpPr>
        <p:spPr>
          <a:xfrm flipV="1">
            <a:off x="11428367" y="4342861"/>
            <a:ext cx="0" cy="360000"/>
          </a:xfrm>
          <a:prstGeom prst="straightConnector1">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81" name="TextBox 80">
            <a:extLst>
              <a:ext uri="{FF2B5EF4-FFF2-40B4-BE49-F238E27FC236}">
                <a16:creationId xmlns:a16="http://schemas.microsoft.com/office/drawing/2014/main" id="{2497F400-7058-014A-840B-2EBEFD998530}"/>
              </a:ext>
            </a:extLst>
          </p:cNvPr>
          <p:cNvSpPr txBox="1"/>
          <p:nvPr/>
        </p:nvSpPr>
        <p:spPr>
          <a:xfrm>
            <a:off x="11395521" y="4408510"/>
            <a:ext cx="2280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I</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6AB3B8-A91E-034A-953F-6985D5E78BC2}"/>
                  </a:ext>
                </a:extLst>
              </p:cNvPr>
              <p:cNvSpPr txBox="1"/>
              <p:nvPr/>
            </p:nvSpPr>
            <p:spPr>
              <a:xfrm>
                <a:off x="4164519" y="2596702"/>
                <a:ext cx="2161296" cy="6278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nary>
                        <m:naryPr>
                          <m:chr m:val="∮"/>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𝑜𝑖𝑙</m:t>
                          </m:r>
                        </m:sub>
                        <m:sup>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up>
                        <m:e>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𝐼𝑑𝑙</m:t>
                              </m:r>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 × </m:t>
                              </m:r>
                              <m:acc>
                                <m:accPr>
                                  <m:chr m:val="̂"/>
                                  <m:ctrlP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accPr>
                                <m:e>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𝑅</m:t>
                                  </m:r>
                                </m:e>
                              </m:acc>
                              <m:r>
                                <a:rPr kumimoji="0" lang="en-US" sz="18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4</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sSup>
                                <m:sSup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𝑅</m:t>
                                  </m:r>
                                </m:e>
                                <m:sup>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sup>
                              </m:sSup>
                            </m:den>
                          </m:f>
                        </m:e>
                      </m:nary>
                    </m:oMath>
                  </m:oMathPara>
                </a14:m>
                <a:endParaRPr kumimoji="0" lang="en-GB"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C76AB3B8-A91E-034A-953F-6985D5E78BC2}"/>
                  </a:ext>
                </a:extLst>
              </p:cNvPr>
              <p:cNvSpPr txBox="1">
                <a:spLocks noRot="1" noChangeAspect="1" noMove="1" noResize="1" noEditPoints="1" noAdjustHandles="1" noChangeArrowheads="1" noChangeShapeType="1" noTextEdit="1"/>
              </p:cNvSpPr>
              <p:nvPr/>
            </p:nvSpPr>
            <p:spPr>
              <a:xfrm>
                <a:off x="4164519" y="2596702"/>
                <a:ext cx="2161296" cy="627864"/>
              </a:xfrm>
              <a:prstGeom prst="rect">
                <a:avLst/>
              </a:prstGeom>
              <a:blipFill>
                <a:blip r:embed="rId6"/>
                <a:stretch>
                  <a:fillRect l="-20349" t="-178000" r="-3488" b="-270000"/>
                </a:stretch>
              </a:blipFill>
            </p:spPr>
            <p:txBody>
              <a:bodyPr/>
              <a:lstStyle/>
              <a:p>
                <a:r>
                  <a:rPr lang="en-GB">
                    <a:noFill/>
                  </a:rPr>
                  <a:t> </a:t>
                </a:r>
              </a:p>
            </p:txBody>
          </p:sp>
        </mc:Fallback>
      </mc:AlternateContent>
      <p:sp>
        <p:nvSpPr>
          <p:cNvPr id="32" name="Rectangle 31">
            <a:extLst>
              <a:ext uri="{FF2B5EF4-FFF2-40B4-BE49-F238E27FC236}">
                <a16:creationId xmlns:a16="http://schemas.microsoft.com/office/drawing/2014/main" id="{89AF5DCA-FCDD-1C4B-BAFA-73A376986A94}"/>
              </a:ext>
            </a:extLst>
          </p:cNvPr>
          <p:cNvSpPr/>
          <p:nvPr/>
        </p:nvSpPr>
        <p:spPr>
          <a:xfrm>
            <a:off x="6728530" y="2742672"/>
            <a:ext cx="7986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….(xvi)</a:t>
            </a:r>
          </a:p>
        </p:txBody>
      </p:sp>
      <p:sp>
        <p:nvSpPr>
          <p:cNvPr id="34" name="Rectangle 33">
            <a:extLst>
              <a:ext uri="{FF2B5EF4-FFF2-40B4-BE49-F238E27FC236}">
                <a16:creationId xmlns:a16="http://schemas.microsoft.com/office/drawing/2014/main" id="{BDF39728-6C54-5D42-BEB8-820C6C237A31}"/>
              </a:ext>
            </a:extLst>
          </p:cNvPr>
          <p:cNvSpPr/>
          <p:nvPr/>
        </p:nvSpPr>
        <p:spPr>
          <a:xfrm>
            <a:off x="6725833" y="4214700"/>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….(xvii)</a:t>
            </a:r>
          </a:p>
        </p:txBody>
      </p:sp>
      <p:sp>
        <p:nvSpPr>
          <p:cNvPr id="35" name="Rectangle 34">
            <a:extLst>
              <a:ext uri="{FF2B5EF4-FFF2-40B4-BE49-F238E27FC236}">
                <a16:creationId xmlns:a16="http://schemas.microsoft.com/office/drawing/2014/main" id="{5C6A2F3F-2EBC-1847-8C43-2CA9F0881E3F}"/>
              </a:ext>
            </a:extLst>
          </p:cNvPr>
          <p:cNvSpPr/>
          <p:nvPr/>
        </p:nvSpPr>
        <p:spPr>
          <a:xfrm>
            <a:off x="6725833" y="5102886"/>
            <a:ext cx="9044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….(xviii)</a:t>
            </a:r>
          </a:p>
        </p:txBody>
      </p:sp>
      <p:sp>
        <p:nvSpPr>
          <p:cNvPr id="36" name="Rectangle 35">
            <a:extLst>
              <a:ext uri="{FF2B5EF4-FFF2-40B4-BE49-F238E27FC236}">
                <a16:creationId xmlns:a16="http://schemas.microsoft.com/office/drawing/2014/main" id="{E4327612-5F8E-7142-9E43-14BD94FA5973}"/>
              </a:ext>
            </a:extLst>
          </p:cNvPr>
          <p:cNvSpPr/>
          <p:nvPr/>
        </p:nvSpPr>
        <p:spPr>
          <a:xfrm>
            <a:off x="6725833" y="5867149"/>
            <a:ext cx="7938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….(xix)</a:t>
            </a:r>
          </a:p>
        </p:txBody>
      </p:sp>
      <p:grpSp>
        <p:nvGrpSpPr>
          <p:cNvPr id="8" name="Group 7">
            <a:extLst>
              <a:ext uri="{FF2B5EF4-FFF2-40B4-BE49-F238E27FC236}">
                <a16:creationId xmlns:a16="http://schemas.microsoft.com/office/drawing/2014/main" id="{BE8B881E-D16C-8849-0869-40BFF5EF71BA}"/>
              </a:ext>
            </a:extLst>
          </p:cNvPr>
          <p:cNvGrpSpPr/>
          <p:nvPr/>
        </p:nvGrpSpPr>
        <p:grpSpPr>
          <a:xfrm>
            <a:off x="-2009876" y="-4244"/>
            <a:ext cx="4372480" cy="6898215"/>
            <a:chOff x="-2009876" y="-4244"/>
            <a:chExt cx="4372480" cy="6898215"/>
          </a:xfrm>
        </p:grpSpPr>
        <p:sp>
          <p:nvSpPr>
            <p:cNvPr id="6" name="Rounded Rectangle 5">
              <a:extLst>
                <a:ext uri="{FF2B5EF4-FFF2-40B4-BE49-F238E27FC236}">
                  <a16:creationId xmlns:a16="http://schemas.microsoft.com/office/drawing/2014/main" id="{BA66F4DD-7D97-BEB5-44F7-DDB840A61B75}"/>
                </a:ext>
              </a:extLst>
            </p:cNvPr>
            <p:cNvSpPr/>
            <p:nvPr/>
          </p:nvSpPr>
          <p:spPr>
            <a:xfrm>
              <a:off x="-2009876" y="-4244"/>
              <a:ext cx="4372480" cy="6898215"/>
            </a:xfrm>
            <a:prstGeom prst="roundRect">
              <a:avLst>
                <a:gd name="adj" fmla="val 50000"/>
              </a:avLst>
            </a:prstGeom>
            <a:effectLst>
              <a:glow rad="101600">
                <a:schemeClr val="accent1">
                  <a:satMod val="175000"/>
                  <a:alpha val="40000"/>
                </a:schemeClr>
              </a:glow>
              <a:innerShdw blurRad="63500" dist="50800" dir="2700000">
                <a:prstClr val="black">
                  <a:alpha val="50000"/>
                </a:prstClr>
              </a:innerShdw>
              <a:softEdge rad="635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p>
          </p:txBody>
        </p:sp>
        <p:sp>
          <p:nvSpPr>
            <p:cNvPr id="7" name="TextBox 6">
              <a:extLst>
                <a:ext uri="{FF2B5EF4-FFF2-40B4-BE49-F238E27FC236}">
                  <a16:creationId xmlns:a16="http://schemas.microsoft.com/office/drawing/2014/main" id="{39EE71E4-C658-B661-9EA7-838DECF73BA4}"/>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bg1"/>
                  </a:solidFill>
                </a:rPr>
                <a:t>Field due to Coil</a:t>
              </a:r>
            </a:p>
            <a:p>
              <a:pPr marL="342900" indent="-342900">
                <a:buFont typeface="+mj-lt"/>
                <a:buAutoNum type="arabicPeriod"/>
              </a:pPr>
              <a:r>
                <a:rPr lang="en-GB" sz="1600" dirty="0">
                  <a:solidFill>
                    <a:schemeClr val="accent1">
                      <a:lumMod val="40000"/>
                      <a:lumOff val="60000"/>
                    </a:schemeClr>
                  </a:solidFill>
                </a:rPr>
                <a:t>Variation of Force due to</a:t>
              </a:r>
            </a:p>
            <a:p>
              <a:pPr marL="800100" lvl="1" indent="-342900">
                <a:buFont typeface="+mj-lt"/>
                <a:buAutoNum type="alphaLcParenR"/>
              </a:pPr>
              <a:r>
                <a:rPr lang="en-GB" sz="1600" dirty="0">
                  <a:solidFill>
                    <a:schemeClr val="accent1">
                      <a:lumMod val="40000"/>
                      <a:lumOff val="60000"/>
                    </a:schemeClr>
                  </a:solidFill>
                  <a:hlinkClick r:id="rId7" action="ppaction://hlinksldjump">
                    <a:extLst>
                      <a:ext uri="{A12FA001-AC4F-418D-AE19-62706E023703}">
                        <ahyp:hlinkClr xmlns:ahyp="http://schemas.microsoft.com/office/drawing/2018/hyperlinkcolor" val="tx"/>
                      </a:ext>
                    </a:extLst>
                  </a:hlinkClick>
                </a:rPr>
                <a:t>Multiple Turns in same Plane</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8" action="ppaction://hlinksldjump">
                    <a:extLst>
                      <a:ext uri="{A12FA001-AC4F-418D-AE19-62706E023703}">
                        <ahyp:hlinkClr xmlns:ahyp="http://schemas.microsoft.com/office/drawing/2018/hyperlinkcolor" val="tx"/>
                      </a:ext>
                    </a:extLst>
                  </a:hlinkClick>
                </a:rPr>
                <a:t>Magnitude of Current</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rPr>
                <a:t>Spacing between wires</a:t>
              </a:r>
            </a:p>
            <a:p>
              <a:pPr marL="800100" lvl="1" indent="-342900">
                <a:buFont typeface="+mj-lt"/>
                <a:buAutoNum type="alphaLcParenR"/>
              </a:pPr>
              <a:r>
                <a:rPr lang="en-GB" sz="1600" dirty="0">
                  <a:solidFill>
                    <a:schemeClr val="accent1">
                      <a:lumMod val="40000"/>
                      <a:lumOff val="60000"/>
                    </a:schemeClr>
                  </a:solidFill>
                  <a:hlinkClick r:id="rId9" action="ppaction://hlinksldjump">
                    <a:extLst>
                      <a:ext uri="{A12FA001-AC4F-418D-AE19-62706E023703}">
                        <ahyp:hlinkClr xmlns:ahyp="http://schemas.microsoft.com/office/drawing/2018/hyperlinkcolor" val="tx"/>
                      </a:ext>
                    </a:extLst>
                  </a:hlinkClick>
                </a:rPr>
                <a:t>No. of PCB Layers</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accent1">
                      <a:lumMod val="40000"/>
                      <a:lumOff val="60000"/>
                    </a:schemeClr>
                  </a:solidFill>
                  <a:hlinkClick r:id="rId10" action="ppaction://hlinksldjump">
                    <a:extLst>
                      <a:ext uri="{A12FA001-AC4F-418D-AE19-62706E023703}">
                        <ahyp:hlinkClr xmlns:ahyp="http://schemas.microsoft.com/office/drawing/2018/hyperlinkcolor" val="tx"/>
                      </a:ext>
                    </a:extLst>
                  </a:hlinkClick>
                </a:rPr>
                <a:t>Comparison of Force acting on Permanent Magnet and Ferro Magnet.</a:t>
              </a:r>
              <a:endParaRPr lang="en-GB" sz="1600" dirty="0">
                <a:solidFill>
                  <a:schemeClr val="accent1">
                    <a:lumMod val="40000"/>
                    <a:lumOff val="60000"/>
                  </a:schemeClr>
                </a:solidFill>
              </a:endParaRPr>
            </a:p>
            <a:p>
              <a:endParaRPr lang="en-GB" sz="1600" dirty="0">
                <a:solidFill>
                  <a:schemeClr val="bg1"/>
                </a:solidFill>
              </a:endParaRPr>
            </a:p>
          </p:txBody>
        </p:sp>
      </p:grpSp>
      <p:sp>
        <p:nvSpPr>
          <p:cNvPr id="4" name="Date Placeholder 3">
            <a:extLst>
              <a:ext uri="{FF2B5EF4-FFF2-40B4-BE49-F238E27FC236}">
                <a16:creationId xmlns:a16="http://schemas.microsoft.com/office/drawing/2014/main" id="{3E3299AD-FA22-0976-2291-D62C343E7CF7}"/>
              </a:ext>
            </a:extLst>
          </p:cNvPr>
          <p:cNvSpPr>
            <a:spLocks noGrp="1"/>
          </p:cNvSpPr>
          <p:nvPr>
            <p:ph type="dt" sz="half" idx="10"/>
          </p:nvPr>
        </p:nvSpPr>
        <p:spPr/>
        <p:txBody>
          <a:bodyPr/>
          <a:lstStyle/>
          <a:p>
            <a:fld id="{596EF66C-C8C8-FE48-8F68-C26CBEC3D99E}" type="datetime1">
              <a:rPr lang="en-IN" smtClean="0"/>
              <a:t>23-06-2022</a:t>
            </a:fld>
            <a:endParaRPr lang="en-GB"/>
          </a:p>
        </p:txBody>
      </p:sp>
      <p:sp>
        <p:nvSpPr>
          <p:cNvPr id="9" name="Slide Number Placeholder 8">
            <a:extLst>
              <a:ext uri="{FF2B5EF4-FFF2-40B4-BE49-F238E27FC236}">
                <a16:creationId xmlns:a16="http://schemas.microsoft.com/office/drawing/2014/main" id="{D28BFA49-82A6-5F51-0600-D4349CE97F9A}"/>
              </a:ext>
            </a:extLst>
          </p:cNvPr>
          <p:cNvSpPr>
            <a:spLocks noGrp="1"/>
          </p:cNvSpPr>
          <p:nvPr>
            <p:ph type="sldNum" sz="quarter" idx="12"/>
          </p:nvPr>
        </p:nvSpPr>
        <p:spPr/>
        <p:txBody>
          <a:bodyPr/>
          <a:lstStyle/>
          <a:p>
            <a:fld id="{E14DAB84-8963-A547-9D4F-464A7C6416BD}" type="slidenum">
              <a:rPr lang="en-GB" smtClean="0"/>
              <a:t>20</a:t>
            </a:fld>
            <a:endParaRPr lang="en-GB"/>
          </a:p>
        </p:txBody>
      </p:sp>
      <p:sp>
        <p:nvSpPr>
          <p:cNvPr id="37" name="TextBox 36">
            <a:extLst>
              <a:ext uri="{FF2B5EF4-FFF2-40B4-BE49-F238E27FC236}">
                <a16:creationId xmlns:a16="http://schemas.microsoft.com/office/drawing/2014/main" id="{221C3CBA-24DC-DD95-3D09-D6942EE665A0}"/>
              </a:ext>
            </a:extLst>
          </p:cNvPr>
          <p:cNvSpPr txBox="1"/>
          <p:nvPr/>
        </p:nvSpPr>
        <p:spPr>
          <a:xfrm>
            <a:off x="4502188" y="6559106"/>
            <a:ext cx="3260829" cy="246221"/>
          </a:xfrm>
          <a:prstGeom prst="rect">
            <a:avLst/>
          </a:prstGeom>
          <a:noFill/>
        </p:spPr>
        <p:txBody>
          <a:bodyPr wrap="none" rtlCol="0">
            <a:spAutoFit/>
          </a:bodyPr>
          <a:lstStyle/>
          <a:p>
            <a:r>
              <a:rPr lang="en-IN" sz="1000" dirty="0"/>
              <a:t>Reference: Modeling and optimization of planar </a:t>
            </a:r>
            <a:r>
              <a:rPr lang="en-IN" sz="1000" dirty="0" err="1"/>
              <a:t>microcoils</a:t>
            </a:r>
            <a:r>
              <a:rPr lang="en-IN" sz="1000" dirty="0"/>
              <a:t> </a:t>
            </a:r>
          </a:p>
        </p:txBody>
      </p:sp>
    </p:spTree>
    <p:extLst>
      <p:ext uri="{BB962C8B-B14F-4D97-AF65-F5344CB8AC3E}">
        <p14:creationId xmlns:p14="http://schemas.microsoft.com/office/powerpoint/2010/main" val="174508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CF9193-1D42-0652-89A3-64F761EAF10B}"/>
              </a:ext>
            </a:extLst>
          </p:cNvPr>
          <p:cNvGrpSpPr/>
          <p:nvPr/>
        </p:nvGrpSpPr>
        <p:grpSpPr>
          <a:xfrm>
            <a:off x="-2009876" y="-4244"/>
            <a:ext cx="4372480" cy="6898215"/>
            <a:chOff x="-2009876" y="-4244"/>
            <a:chExt cx="4372480" cy="6898215"/>
          </a:xfrm>
        </p:grpSpPr>
        <p:sp>
          <p:nvSpPr>
            <p:cNvPr id="8" name="Rounded Rectangle 7">
              <a:extLst>
                <a:ext uri="{FF2B5EF4-FFF2-40B4-BE49-F238E27FC236}">
                  <a16:creationId xmlns:a16="http://schemas.microsoft.com/office/drawing/2014/main" id="{0DB95E8C-1A64-825F-D45F-6C94D9DFF40B}"/>
                </a:ext>
              </a:extLst>
            </p:cNvPr>
            <p:cNvSpPr/>
            <p:nvPr/>
          </p:nvSpPr>
          <p:spPr>
            <a:xfrm>
              <a:off x="-2009876" y="-4244"/>
              <a:ext cx="4372480" cy="6898215"/>
            </a:xfrm>
            <a:prstGeom prst="roundRect">
              <a:avLst>
                <a:gd name="adj" fmla="val 50000"/>
              </a:avLst>
            </a:prstGeom>
            <a:effectLst>
              <a:glow rad="101600">
                <a:schemeClr val="accent1">
                  <a:satMod val="175000"/>
                  <a:alpha val="40000"/>
                </a:schemeClr>
              </a:glow>
              <a:innerShdw blurRad="63500" dist="50800" dir="2700000">
                <a:prstClr val="black">
                  <a:alpha val="50000"/>
                </a:prstClr>
              </a:innerShdw>
              <a:softEdge rad="635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p>
          </p:txBody>
        </p:sp>
        <p:sp>
          <p:nvSpPr>
            <p:cNvPr id="9" name="TextBox 8">
              <a:extLst>
                <a:ext uri="{FF2B5EF4-FFF2-40B4-BE49-F238E27FC236}">
                  <a16:creationId xmlns:a16="http://schemas.microsoft.com/office/drawing/2014/main" id="{1337D820-F8CF-DC14-40BF-CAFE9C3DD9CB}"/>
                </a:ext>
              </a:extLst>
            </p:cNvPr>
            <p:cNvSpPr txBox="1"/>
            <p:nvPr/>
          </p:nvSpPr>
          <p:spPr>
            <a:xfrm>
              <a:off x="12868" y="1329120"/>
              <a:ext cx="2279546" cy="338554"/>
            </a:xfrm>
            <a:prstGeom prst="rect">
              <a:avLst/>
            </a:prstGeom>
            <a:noFill/>
          </p:spPr>
          <p:txBody>
            <a:bodyPr wrap="square" rtlCol="0">
              <a:spAutoFit/>
            </a:bodyPr>
            <a:lstStyle/>
            <a:p>
              <a:endParaRPr lang="en-GB" sz="1600" dirty="0">
                <a:solidFill>
                  <a:schemeClr val="bg1"/>
                </a:solidFill>
              </a:endParaRPr>
            </a:p>
          </p:txBody>
        </p:sp>
      </p:grpSp>
      <p:sp>
        <p:nvSpPr>
          <p:cNvPr id="4" name="Rectangle 3">
            <a:extLst>
              <a:ext uri="{FF2B5EF4-FFF2-40B4-BE49-F238E27FC236}">
                <a16:creationId xmlns:a16="http://schemas.microsoft.com/office/drawing/2014/main" id="{E94DCA3F-A43C-11CC-1174-7626F237DA5B}"/>
              </a:ext>
            </a:extLst>
          </p:cNvPr>
          <p:cNvSpPr/>
          <p:nvPr/>
        </p:nvSpPr>
        <p:spPr>
          <a:xfrm>
            <a:off x="69450" y="2183144"/>
            <a:ext cx="2279546" cy="2308324"/>
          </a:xfrm>
          <a:prstGeom prst="rect">
            <a:avLst/>
          </a:prstGeom>
        </p:spPr>
        <p:txBody>
          <a:bodyPr wrap="square">
            <a:spAutoFit/>
          </a:bodyPr>
          <a:lstStyle/>
          <a:p>
            <a:pPr lvl="0">
              <a:lnSpc>
                <a:spcPct val="90000"/>
              </a:lnSpc>
              <a:spcBef>
                <a:spcPct val="0"/>
              </a:spcBef>
              <a:spcAft>
                <a:spcPts val="600"/>
              </a:spcAft>
              <a:defRPr/>
            </a:pPr>
            <a:r>
              <a:rPr lang="en-US" sz="3200" b="1" i="1" dirty="0">
                <a:solidFill>
                  <a:schemeClr val="bg1"/>
                </a:solidFill>
                <a:latin typeface="Times New Roman" panose="02020603050405020304" pitchFamily="18" charset="0"/>
                <a:cs typeface="Times New Roman" panose="02020603050405020304" pitchFamily="18" charset="0"/>
              </a:rPr>
              <a:t>3D View of Magnetic field of a rectangular coil: </a:t>
            </a:r>
          </a:p>
        </p:txBody>
      </p:sp>
      <p:sp>
        <p:nvSpPr>
          <p:cNvPr id="10" name="Date Placeholder 9">
            <a:extLst>
              <a:ext uri="{FF2B5EF4-FFF2-40B4-BE49-F238E27FC236}">
                <a16:creationId xmlns:a16="http://schemas.microsoft.com/office/drawing/2014/main" id="{B6124B50-4D2B-BC33-E966-1ECB02D9862C}"/>
              </a:ext>
            </a:extLst>
          </p:cNvPr>
          <p:cNvSpPr>
            <a:spLocks noGrp="1"/>
          </p:cNvSpPr>
          <p:nvPr>
            <p:ph type="dt" sz="half" idx="10"/>
          </p:nvPr>
        </p:nvSpPr>
        <p:spPr/>
        <p:txBody>
          <a:bodyPr/>
          <a:lstStyle/>
          <a:p>
            <a:fld id="{C004C1F4-0FE5-9340-AF3A-4E1302659F6A}" type="datetime1">
              <a:rPr lang="en-IN" smtClean="0"/>
              <a:t>23-06-2022</a:t>
            </a:fld>
            <a:endParaRPr lang="en-GB"/>
          </a:p>
        </p:txBody>
      </p:sp>
      <p:sp>
        <p:nvSpPr>
          <p:cNvPr id="11" name="Slide Number Placeholder 10">
            <a:extLst>
              <a:ext uri="{FF2B5EF4-FFF2-40B4-BE49-F238E27FC236}">
                <a16:creationId xmlns:a16="http://schemas.microsoft.com/office/drawing/2014/main" id="{73ED84F5-E954-BAED-2939-B7ABD647CFBA}"/>
              </a:ext>
            </a:extLst>
          </p:cNvPr>
          <p:cNvSpPr>
            <a:spLocks noGrp="1"/>
          </p:cNvSpPr>
          <p:nvPr>
            <p:ph type="sldNum" sz="quarter" idx="12"/>
          </p:nvPr>
        </p:nvSpPr>
        <p:spPr/>
        <p:txBody>
          <a:bodyPr/>
          <a:lstStyle/>
          <a:p>
            <a:fld id="{E14DAB84-8963-A547-9D4F-464A7C6416BD}" type="slidenum">
              <a:rPr lang="en-GB" smtClean="0"/>
              <a:t>21</a:t>
            </a:fld>
            <a:endParaRPr lang="en-GB"/>
          </a:p>
        </p:txBody>
      </p:sp>
    </p:spTree>
    <p:extLst>
      <p:ext uri="{BB962C8B-B14F-4D97-AF65-F5344CB8AC3E}">
        <p14:creationId xmlns:p14="http://schemas.microsoft.com/office/powerpoint/2010/main" val="321289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6">
            <a:extLst>
              <a:ext uri="{FF2B5EF4-FFF2-40B4-BE49-F238E27FC236}">
                <a16:creationId xmlns:a16="http://schemas.microsoft.com/office/drawing/2014/main" id="{A3604C7A-5482-868F-61B3-F592CBFCD3B6}"/>
              </a:ext>
            </a:extLst>
          </p:cNvPr>
          <p:cNvGraphicFramePr>
            <a:graphicFrameLocks noGrp="1"/>
          </p:cNvGraphicFramePr>
          <p:nvPr>
            <p:extLst>
              <p:ext uri="{D42A27DB-BD31-4B8C-83A1-F6EECF244321}">
                <p14:modId xmlns:p14="http://schemas.microsoft.com/office/powerpoint/2010/main" val="1677240373"/>
              </p:ext>
            </p:extLst>
          </p:nvPr>
        </p:nvGraphicFramePr>
        <p:xfrm>
          <a:off x="2178111" y="4984115"/>
          <a:ext cx="6411412" cy="1737360"/>
        </p:xfrm>
        <a:graphic>
          <a:graphicData uri="http://schemas.openxmlformats.org/drawingml/2006/table">
            <a:tbl>
              <a:tblPr firstRow="1" bandRow="1">
                <a:tableStyleId>{93296810-A885-4BE3-A3E7-6D5BEEA58F35}</a:tableStyleId>
              </a:tblPr>
              <a:tblGrid>
                <a:gridCol w="974237">
                  <a:extLst>
                    <a:ext uri="{9D8B030D-6E8A-4147-A177-3AD203B41FA5}">
                      <a16:colId xmlns:a16="http://schemas.microsoft.com/office/drawing/2014/main" val="3821282862"/>
                    </a:ext>
                  </a:extLst>
                </a:gridCol>
                <a:gridCol w="1461471">
                  <a:extLst>
                    <a:ext uri="{9D8B030D-6E8A-4147-A177-3AD203B41FA5}">
                      <a16:colId xmlns:a16="http://schemas.microsoft.com/office/drawing/2014/main" val="1691428099"/>
                    </a:ext>
                  </a:extLst>
                </a:gridCol>
                <a:gridCol w="1497695">
                  <a:extLst>
                    <a:ext uri="{9D8B030D-6E8A-4147-A177-3AD203B41FA5}">
                      <a16:colId xmlns:a16="http://schemas.microsoft.com/office/drawing/2014/main" val="3742986177"/>
                    </a:ext>
                  </a:extLst>
                </a:gridCol>
                <a:gridCol w="1060614">
                  <a:extLst>
                    <a:ext uri="{9D8B030D-6E8A-4147-A177-3AD203B41FA5}">
                      <a16:colId xmlns:a16="http://schemas.microsoft.com/office/drawing/2014/main" val="1801413434"/>
                    </a:ext>
                  </a:extLst>
                </a:gridCol>
                <a:gridCol w="1417395">
                  <a:extLst>
                    <a:ext uri="{9D8B030D-6E8A-4147-A177-3AD203B41FA5}">
                      <a16:colId xmlns:a16="http://schemas.microsoft.com/office/drawing/2014/main" val="1563632742"/>
                    </a:ext>
                  </a:extLst>
                </a:gridCol>
              </a:tblGrid>
              <a:tr h="450321">
                <a:tc>
                  <a:txBody>
                    <a:bodyPr/>
                    <a:lstStyle/>
                    <a:p>
                      <a:pPr algn="ctr"/>
                      <a:r>
                        <a:rPr lang="en-GB" sz="1200" spc="0" dirty="0">
                          <a:latin typeface="+mn-lt"/>
                        </a:rPr>
                        <a:t>Current(A)</a:t>
                      </a:r>
                    </a:p>
                  </a:txBody>
                  <a:tcPr anchor="ctr"/>
                </a:tc>
                <a:tc>
                  <a:txBody>
                    <a:bodyPr/>
                    <a:lstStyle/>
                    <a:p>
                      <a:pPr algn="ctr"/>
                      <a:r>
                        <a:rPr lang="en-GB" sz="1200" spc="0" dirty="0">
                          <a:latin typeface="+mn-lt"/>
                        </a:rPr>
                        <a:t>Peak-Peak Magnitude(</a:t>
                      </a:r>
                      <a:r>
                        <a:rPr lang="en-GB" sz="1200" spc="0" dirty="0" err="1">
                          <a:latin typeface="+mn-lt"/>
                        </a:rPr>
                        <a:t>mN</a:t>
                      </a:r>
                      <a:r>
                        <a:rPr lang="en-GB" sz="1200" spc="0" dirty="0">
                          <a:latin typeface="+mn-lt"/>
                        </a:rPr>
                        <a:t>)</a:t>
                      </a:r>
                    </a:p>
                  </a:txBody>
                  <a:tcPr anchor="ctr"/>
                </a:tc>
                <a:tc>
                  <a:txBody>
                    <a:bodyPr/>
                    <a:lstStyle/>
                    <a:p>
                      <a:pPr algn="ctr"/>
                      <a:r>
                        <a:rPr lang="en-GB" sz="1200" spc="0" dirty="0">
                          <a:latin typeface="+mn-lt"/>
                        </a:rPr>
                        <a:t>%Improvement</a:t>
                      </a:r>
                    </a:p>
                  </a:txBody>
                  <a:tcPr anchor="ctr"/>
                </a:tc>
                <a:tc>
                  <a:txBody>
                    <a:bodyPr/>
                    <a:lstStyle/>
                    <a:p>
                      <a:pPr algn="ctr"/>
                      <a:r>
                        <a:rPr lang="en-GB" sz="1200" spc="0" dirty="0">
                          <a:latin typeface="+mn-lt"/>
                        </a:rPr>
                        <a:t>Influencing Distance (mm)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spc="0" dirty="0">
                          <a:latin typeface="+mn-lt"/>
                        </a:rPr>
                        <a:t>%Improvement</a:t>
                      </a:r>
                    </a:p>
                  </a:txBody>
                  <a:tcPr anchor="ctr"/>
                </a:tc>
                <a:extLst>
                  <a:ext uri="{0D108BD9-81ED-4DB2-BD59-A6C34878D82A}">
                    <a16:rowId xmlns:a16="http://schemas.microsoft.com/office/drawing/2014/main" val="3357526909"/>
                  </a:ext>
                </a:extLst>
              </a:tr>
              <a:tr h="192995">
                <a:tc>
                  <a:txBody>
                    <a:bodyPr/>
                    <a:lstStyle/>
                    <a:p>
                      <a:pPr algn="ctr"/>
                      <a:r>
                        <a:rPr lang="en-GB" sz="1200" dirty="0">
                          <a:latin typeface="+mn-lt"/>
                        </a:rPr>
                        <a:t>0.2</a:t>
                      </a:r>
                    </a:p>
                  </a:txBody>
                  <a:tcPr anchor="ctr"/>
                </a:tc>
                <a:tc>
                  <a:txBody>
                    <a:bodyPr/>
                    <a:lstStyle/>
                    <a:p>
                      <a:pPr algn="ctr" rtl="0" fontAlgn="ctr"/>
                      <a:r>
                        <a:rPr lang="en-IN" sz="1200" u="none" strike="noStrike" dirty="0">
                          <a:solidFill>
                            <a:schemeClr val="tx1"/>
                          </a:solidFill>
                          <a:effectLst/>
                          <a:latin typeface="+mn-lt"/>
                        </a:rPr>
                        <a:t>0.407</a:t>
                      </a:r>
                      <a:endParaRPr lang="en-IN" sz="1200" b="1" i="0" u="none" strike="noStrike" dirty="0">
                        <a:solidFill>
                          <a:schemeClr val="tx1"/>
                        </a:solidFill>
                        <a:effectLst/>
                        <a:latin typeface="+mn-lt"/>
                      </a:endParaRPr>
                    </a:p>
                  </a:txBody>
                  <a:tcPr marL="9525" marR="9525" marT="9525" marB="0" anchor="ctr"/>
                </a:tc>
                <a:tc>
                  <a:txBody>
                    <a:bodyPr/>
                    <a:lstStyle/>
                    <a:p>
                      <a:pPr algn="ctr" fontAlgn="b"/>
                      <a:endParaRPr lang="en-IN" sz="1200" b="0" i="0" u="none" strike="noStrike" dirty="0">
                        <a:solidFill>
                          <a:schemeClr val="tx1"/>
                        </a:solidFill>
                        <a:effectLst/>
                        <a:latin typeface="+mn-lt"/>
                      </a:endParaRPr>
                    </a:p>
                  </a:txBody>
                  <a:tcPr marL="9525" marR="9525" marT="9525" marB="0" anchor="ctr"/>
                </a:tc>
                <a:tc>
                  <a:txBody>
                    <a:bodyPr/>
                    <a:lstStyle/>
                    <a:p>
                      <a:pPr algn="ctr" rtl="0" fontAlgn="ctr"/>
                      <a:r>
                        <a:rPr lang="en-IN" sz="1200" u="none" strike="noStrike" dirty="0">
                          <a:solidFill>
                            <a:schemeClr val="tx1"/>
                          </a:solidFill>
                          <a:effectLst/>
                          <a:latin typeface="+mn-lt"/>
                        </a:rPr>
                        <a:t>10.58</a:t>
                      </a:r>
                      <a:endParaRPr lang="en-IN" sz="1200" b="1" i="0" u="none" strike="noStrike" dirty="0">
                        <a:solidFill>
                          <a:schemeClr val="tx1"/>
                        </a:solidFill>
                        <a:effectLst/>
                        <a:latin typeface="+mn-lt"/>
                      </a:endParaRPr>
                    </a:p>
                  </a:txBody>
                  <a:tcPr marL="9525" marR="9525" marT="9525" marB="0" anchor="ctr"/>
                </a:tc>
                <a:tc>
                  <a:txBody>
                    <a:bodyPr/>
                    <a:lstStyle/>
                    <a:p>
                      <a:pPr algn="ctr" fontAlgn="b"/>
                      <a:endParaRPr lang="en-IN" sz="1200" b="0" i="0" u="none" strike="noStrike">
                        <a:solidFill>
                          <a:schemeClr val="tx1"/>
                        </a:solidFill>
                        <a:effectLst/>
                        <a:latin typeface="+mn-lt"/>
                      </a:endParaRPr>
                    </a:p>
                  </a:txBody>
                  <a:tcPr marL="9525" marR="9525" marT="9525" marB="0" anchor="ctr"/>
                </a:tc>
                <a:extLst>
                  <a:ext uri="{0D108BD9-81ED-4DB2-BD59-A6C34878D82A}">
                    <a16:rowId xmlns:a16="http://schemas.microsoft.com/office/drawing/2014/main" val="1360261868"/>
                  </a:ext>
                </a:extLst>
              </a:tr>
              <a:tr h="192995">
                <a:tc>
                  <a:txBody>
                    <a:bodyPr/>
                    <a:lstStyle/>
                    <a:p>
                      <a:pPr algn="ctr"/>
                      <a:r>
                        <a:rPr lang="en-GB" sz="1200" dirty="0">
                          <a:latin typeface="+mn-lt"/>
                        </a:rPr>
                        <a:t>0.4</a:t>
                      </a:r>
                    </a:p>
                  </a:txBody>
                  <a:tcPr anchor="ctr"/>
                </a:tc>
                <a:tc>
                  <a:txBody>
                    <a:bodyPr/>
                    <a:lstStyle/>
                    <a:p>
                      <a:pPr algn="ctr" rtl="0" fontAlgn="ctr"/>
                      <a:r>
                        <a:rPr lang="en-IN" sz="1200" u="none" strike="noStrike" dirty="0">
                          <a:solidFill>
                            <a:schemeClr val="tx1"/>
                          </a:solidFill>
                          <a:effectLst/>
                          <a:latin typeface="+mn-lt"/>
                        </a:rPr>
                        <a:t>0.814</a:t>
                      </a:r>
                      <a:endParaRPr lang="en-IN" sz="1200" b="0" i="0" u="none" strike="noStrike" dirty="0">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100</a:t>
                      </a:r>
                      <a:endParaRPr lang="en-IN" sz="1200" b="0" i="0" u="none" strike="noStrike" dirty="0">
                        <a:solidFill>
                          <a:schemeClr val="tx1"/>
                        </a:solidFill>
                        <a:effectLst/>
                        <a:latin typeface="+mn-lt"/>
                      </a:endParaRPr>
                    </a:p>
                  </a:txBody>
                  <a:tcPr marL="9525" marR="9525" marT="9525" marB="0" anchor="ctr"/>
                </a:tc>
                <a:tc>
                  <a:txBody>
                    <a:bodyPr/>
                    <a:lstStyle/>
                    <a:p>
                      <a:pPr algn="ctr" rtl="0" fontAlgn="ctr"/>
                      <a:r>
                        <a:rPr lang="en-IN" sz="1200" u="none" strike="noStrike" dirty="0">
                          <a:solidFill>
                            <a:schemeClr val="tx1"/>
                          </a:solidFill>
                          <a:effectLst/>
                          <a:latin typeface="+mn-lt"/>
                        </a:rPr>
                        <a:t>10.48</a:t>
                      </a:r>
                      <a:endParaRPr lang="en-IN" sz="1200" b="0" i="0" u="none" strike="noStrike" dirty="0">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-0.9</a:t>
                      </a:r>
                      <a:endParaRPr lang="en-IN" sz="12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603826535"/>
                  </a:ext>
                </a:extLst>
              </a:tr>
              <a:tr h="192995">
                <a:tc>
                  <a:txBody>
                    <a:bodyPr/>
                    <a:lstStyle/>
                    <a:p>
                      <a:pPr algn="ctr"/>
                      <a:r>
                        <a:rPr lang="en-GB" sz="1200" dirty="0">
                          <a:latin typeface="+mn-lt"/>
                        </a:rPr>
                        <a:t>0.6</a:t>
                      </a:r>
                    </a:p>
                  </a:txBody>
                  <a:tcPr anchor="ctr"/>
                </a:tc>
                <a:tc>
                  <a:txBody>
                    <a:bodyPr/>
                    <a:lstStyle/>
                    <a:p>
                      <a:pPr algn="ctr" rtl="0" fontAlgn="ctr"/>
                      <a:r>
                        <a:rPr lang="en-IN" sz="1200" u="none" strike="noStrike">
                          <a:solidFill>
                            <a:schemeClr val="tx1"/>
                          </a:solidFill>
                          <a:effectLst/>
                          <a:latin typeface="+mn-lt"/>
                        </a:rPr>
                        <a:t>1.222</a:t>
                      </a:r>
                      <a:endParaRPr lang="en-IN" sz="1200" b="0" i="0" u="none" strike="noStrike">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199.75</a:t>
                      </a:r>
                      <a:endParaRPr lang="en-IN" sz="1200" b="0" i="0" u="none" strike="noStrike" dirty="0">
                        <a:solidFill>
                          <a:schemeClr val="tx1"/>
                        </a:solidFill>
                        <a:effectLst/>
                        <a:latin typeface="+mn-lt"/>
                      </a:endParaRPr>
                    </a:p>
                  </a:txBody>
                  <a:tcPr marL="9525" marR="9525" marT="9525" marB="0" anchor="ctr"/>
                </a:tc>
                <a:tc>
                  <a:txBody>
                    <a:bodyPr/>
                    <a:lstStyle/>
                    <a:p>
                      <a:pPr algn="ctr" rtl="0" fontAlgn="ctr"/>
                      <a:r>
                        <a:rPr lang="en-IN" sz="1200" u="none" strike="noStrike" dirty="0">
                          <a:solidFill>
                            <a:schemeClr val="tx1"/>
                          </a:solidFill>
                          <a:effectLst/>
                          <a:latin typeface="+mn-lt"/>
                        </a:rPr>
                        <a:t>10.36</a:t>
                      </a:r>
                      <a:endParaRPr lang="en-IN" sz="1200" b="0" i="0" u="none" strike="noStrike" dirty="0">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-2.07</a:t>
                      </a:r>
                      <a:endParaRPr lang="en-IN" sz="12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733562544"/>
                  </a:ext>
                </a:extLst>
              </a:tr>
              <a:tr h="192995">
                <a:tc>
                  <a:txBody>
                    <a:bodyPr/>
                    <a:lstStyle/>
                    <a:p>
                      <a:pPr algn="ctr"/>
                      <a:r>
                        <a:rPr lang="en-GB" sz="1200" dirty="0">
                          <a:latin typeface="+mn-lt"/>
                        </a:rPr>
                        <a:t>0.8</a:t>
                      </a:r>
                    </a:p>
                  </a:txBody>
                  <a:tcPr anchor="ctr"/>
                </a:tc>
                <a:tc>
                  <a:txBody>
                    <a:bodyPr/>
                    <a:lstStyle/>
                    <a:p>
                      <a:pPr algn="ctr" rtl="0" fontAlgn="ctr"/>
                      <a:r>
                        <a:rPr lang="en-IN" sz="1200" u="none" strike="noStrike">
                          <a:solidFill>
                            <a:schemeClr val="tx1"/>
                          </a:solidFill>
                          <a:effectLst/>
                          <a:latin typeface="+mn-lt"/>
                        </a:rPr>
                        <a:t>1.63</a:t>
                      </a:r>
                      <a:endParaRPr lang="en-IN" sz="1200" b="0" i="0" u="none" strike="noStrike">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300.49</a:t>
                      </a:r>
                      <a:endParaRPr lang="en-IN" sz="1200" b="0" i="0" u="none" strike="noStrike" dirty="0">
                        <a:solidFill>
                          <a:schemeClr val="tx1"/>
                        </a:solidFill>
                        <a:effectLst/>
                        <a:latin typeface="+mn-lt"/>
                      </a:endParaRPr>
                    </a:p>
                  </a:txBody>
                  <a:tcPr marL="9525" marR="9525" marT="9525" marB="0" anchor="ctr"/>
                </a:tc>
                <a:tc>
                  <a:txBody>
                    <a:bodyPr/>
                    <a:lstStyle/>
                    <a:p>
                      <a:pPr algn="ctr" rtl="0" fontAlgn="ctr"/>
                      <a:r>
                        <a:rPr lang="en-IN" sz="1200" u="none" strike="noStrike" dirty="0">
                          <a:solidFill>
                            <a:schemeClr val="tx1"/>
                          </a:solidFill>
                          <a:effectLst/>
                          <a:latin typeface="+mn-lt"/>
                        </a:rPr>
                        <a:t>10.14</a:t>
                      </a:r>
                      <a:endParaRPr lang="en-IN" sz="1200" b="0" i="0" u="none" strike="noStrike" dirty="0">
                        <a:solidFill>
                          <a:schemeClr val="tx1"/>
                        </a:solidFill>
                        <a:effectLst/>
                        <a:latin typeface="+mn-lt"/>
                      </a:endParaRPr>
                    </a:p>
                  </a:txBody>
                  <a:tcPr marL="9525" marR="9525" marT="9525" marB="0" anchor="ctr"/>
                </a:tc>
                <a:tc>
                  <a:txBody>
                    <a:bodyPr/>
                    <a:lstStyle/>
                    <a:p>
                      <a:pPr algn="ctr" fontAlgn="b"/>
                      <a:r>
                        <a:rPr lang="en-IN" sz="1200" u="none" strike="noStrike" dirty="0">
                          <a:solidFill>
                            <a:schemeClr val="tx1"/>
                          </a:solidFill>
                          <a:effectLst/>
                          <a:latin typeface="+mn-lt"/>
                        </a:rPr>
                        <a:t>-4.15</a:t>
                      </a:r>
                      <a:endParaRPr lang="en-IN" sz="12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323020915"/>
                  </a:ext>
                </a:extLst>
              </a:tr>
            </a:tbl>
          </a:graphicData>
        </a:graphic>
      </p:graphicFrame>
      <p:sp>
        <p:nvSpPr>
          <p:cNvPr id="2" name="TextBox 1">
            <a:extLst>
              <a:ext uri="{FF2B5EF4-FFF2-40B4-BE49-F238E27FC236}">
                <a16:creationId xmlns:a16="http://schemas.microsoft.com/office/drawing/2014/main" id="{A2B645F1-D6B1-5B4A-8F8F-7E85FBD8986B}"/>
              </a:ext>
            </a:extLst>
          </p:cNvPr>
          <p:cNvSpPr txBox="1"/>
          <p:nvPr/>
        </p:nvSpPr>
        <p:spPr>
          <a:xfrm>
            <a:off x="2362604" y="543712"/>
            <a:ext cx="3899922" cy="162232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Variation of Force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Changing the Current in the coils:</a:t>
            </a:r>
          </a:p>
        </p:txBody>
      </p:sp>
      <p:sp>
        <p:nvSpPr>
          <p:cNvPr id="14" name="Rounded Rectangle 13">
            <a:extLst>
              <a:ext uri="{FF2B5EF4-FFF2-40B4-BE49-F238E27FC236}">
                <a16:creationId xmlns:a16="http://schemas.microsoft.com/office/drawing/2014/main" id="{9503D3F3-C588-B3C2-815F-B0938B97BA41}"/>
              </a:ext>
            </a:extLst>
          </p:cNvPr>
          <p:cNvSpPr/>
          <p:nvPr/>
        </p:nvSpPr>
        <p:spPr>
          <a:xfrm>
            <a:off x="-2009876" y="-4244"/>
            <a:ext cx="4372480" cy="6898215"/>
          </a:xfrm>
          <a:prstGeom prst="roundRect">
            <a:avLst>
              <a:gd name="adj" fmla="val 50000"/>
            </a:avLst>
          </a:prstGeom>
          <a:solidFill>
            <a:schemeClr val="accent6">
              <a:lumMod val="75000"/>
            </a:schemeClr>
          </a:solidFill>
          <a:ln>
            <a:noFill/>
          </a:ln>
          <a:effectLst>
            <a:innerShdw blurRad="63500" dist="50800" dir="2700000">
              <a:prstClr val="black">
                <a:alpha val="50000"/>
              </a:prstClr>
            </a:inn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dirty="0"/>
              <a:t>	</a:t>
            </a:r>
          </a:p>
        </p:txBody>
      </p:sp>
      <p:sp>
        <p:nvSpPr>
          <p:cNvPr id="17" name="TextBox 16">
            <a:extLst>
              <a:ext uri="{FF2B5EF4-FFF2-40B4-BE49-F238E27FC236}">
                <a16:creationId xmlns:a16="http://schemas.microsoft.com/office/drawing/2014/main" id="{92A6A141-241F-69CC-DBD4-F400DA22467E}"/>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Field due to Coil</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bg1"/>
                </a:solidFill>
              </a:rPr>
              <a:t>Variation of Force due to</a:t>
            </a:r>
          </a:p>
          <a:p>
            <a:pPr marL="800100" lvl="1" indent="-342900">
              <a:buFont typeface="+mj-lt"/>
              <a:buAutoNum type="alphaLcParenR"/>
            </a:pPr>
            <a:r>
              <a:rPr lang="en-GB" sz="1600" dirty="0">
                <a:solidFill>
                  <a:schemeClr val="bg1"/>
                </a:solidFill>
              </a:rPr>
              <a:t>Magnitude of Current</a:t>
            </a:r>
            <a:endParaRPr lang="en-GB" sz="1600" dirty="0">
              <a:solidFill>
                <a:schemeClr val="accent1">
                  <a:lumMod val="40000"/>
                  <a:lumOff val="60000"/>
                </a:schemeClr>
              </a:solidFill>
              <a:hlinkClick r:id="rId3" action="ppaction://hlinksldjump">
                <a:extLst>
                  <a:ext uri="{A12FA001-AC4F-418D-AE19-62706E023703}">
                    <ahyp:hlinkClr xmlns:ahyp="http://schemas.microsoft.com/office/drawing/2018/hyperlinkcolor" val="tx"/>
                  </a:ext>
                </a:extLst>
              </a:hlinkClick>
            </a:endParaRPr>
          </a:p>
          <a:p>
            <a:pPr marL="800100" lvl="1" indent="-342900">
              <a:buFont typeface="+mj-lt"/>
              <a:buAutoNum type="alphaLcParenR"/>
            </a:pPr>
            <a:r>
              <a:rPr lang="en-GB" sz="1600" dirty="0">
                <a:solidFill>
                  <a:schemeClr val="accent1">
                    <a:lumMod val="40000"/>
                    <a:lumOff val="60000"/>
                  </a:schemeClr>
                </a:solidFill>
                <a:hlinkClick r:id="rId3" action="ppaction://hlinksldjump">
                  <a:extLst>
                    <a:ext uri="{A12FA001-AC4F-418D-AE19-62706E023703}">
                      <ahyp:hlinkClr xmlns:ahyp="http://schemas.microsoft.com/office/drawing/2018/hyperlinkcolor" val="tx"/>
                    </a:ext>
                  </a:extLst>
                </a:hlinkClick>
              </a:rPr>
              <a:t>Multiple Turns in same Plane</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No. of PCB Layers</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Height Variation</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Comparison of Force acting on Permanent Magnet and Ferro Magnet.</a:t>
            </a:r>
            <a:endParaRPr lang="en-GB" sz="1600" dirty="0">
              <a:solidFill>
                <a:schemeClr val="accent1">
                  <a:lumMod val="40000"/>
                  <a:lumOff val="60000"/>
                </a:schemeClr>
              </a:solidFill>
            </a:endParaRPr>
          </a:p>
          <a:p>
            <a:endParaRPr lang="en-GB" sz="1600" dirty="0">
              <a:solidFill>
                <a:schemeClr val="bg1"/>
              </a:solidFill>
            </a:endParaRPr>
          </a:p>
        </p:txBody>
      </p:sp>
      <p:sp>
        <p:nvSpPr>
          <p:cNvPr id="11" name="Date Placeholder 10">
            <a:extLst>
              <a:ext uri="{FF2B5EF4-FFF2-40B4-BE49-F238E27FC236}">
                <a16:creationId xmlns:a16="http://schemas.microsoft.com/office/drawing/2014/main" id="{F16406BA-77FF-3D7F-312F-F45CE34BB1C6}"/>
              </a:ext>
            </a:extLst>
          </p:cNvPr>
          <p:cNvSpPr>
            <a:spLocks noGrp="1"/>
          </p:cNvSpPr>
          <p:nvPr>
            <p:ph type="dt" sz="half" idx="10"/>
          </p:nvPr>
        </p:nvSpPr>
        <p:spPr/>
        <p:txBody>
          <a:bodyPr/>
          <a:lstStyle/>
          <a:p>
            <a:fld id="{116E4358-285B-2D4A-9AA5-E8FB996FA8A0}" type="datetime1">
              <a:rPr lang="en-IN" smtClean="0"/>
              <a:t>23-06-2022</a:t>
            </a:fld>
            <a:endParaRPr lang="en-GB"/>
          </a:p>
        </p:txBody>
      </p:sp>
      <p:sp>
        <p:nvSpPr>
          <p:cNvPr id="16" name="Slide Number Placeholder 15">
            <a:extLst>
              <a:ext uri="{FF2B5EF4-FFF2-40B4-BE49-F238E27FC236}">
                <a16:creationId xmlns:a16="http://schemas.microsoft.com/office/drawing/2014/main" id="{3C9C0BEC-C68E-305D-6560-9C530C380276}"/>
              </a:ext>
            </a:extLst>
          </p:cNvPr>
          <p:cNvSpPr>
            <a:spLocks noGrp="1"/>
          </p:cNvSpPr>
          <p:nvPr>
            <p:ph type="sldNum" sz="quarter" idx="12"/>
          </p:nvPr>
        </p:nvSpPr>
        <p:spPr/>
        <p:txBody>
          <a:bodyPr/>
          <a:lstStyle/>
          <a:p>
            <a:fld id="{E14DAB84-8963-A547-9D4F-464A7C6416BD}" type="slidenum">
              <a:rPr lang="en-GB" smtClean="0"/>
              <a:t>22</a:t>
            </a:fld>
            <a:endParaRPr lang="en-GB" dirty="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4DEEA16-28AD-AA69-F65E-577083DA838C}"/>
                  </a:ext>
                </a:extLst>
              </p:cNvPr>
              <p:cNvSpPr/>
              <p:nvPr/>
            </p:nvSpPr>
            <p:spPr>
              <a:xfrm>
                <a:off x="2470482" y="2161580"/>
                <a:ext cx="3829732" cy="2339102"/>
              </a:xfrm>
              <a:prstGeom prst="rect">
                <a:avLst/>
              </a:prstGeom>
            </p:spPr>
            <p:txBody>
              <a:bodyPr wrap="square">
                <a:spAutoFit/>
              </a:bodyPr>
              <a:lstStyle/>
              <a:p>
                <a:pPr lvl="0" algn="just">
                  <a:lnSpc>
                    <a:spcPct val="90000"/>
                  </a:lnSpc>
                  <a:spcAft>
                    <a:spcPts val="600"/>
                  </a:spcAft>
                  <a:defRPr/>
                </a:pPr>
                <a:r>
                  <a:rPr lang="en-US" sz="1400" i="1" dirty="0">
                    <a:solidFill>
                      <a:prstClr val="black"/>
                    </a:solidFill>
                    <a:latin typeface="Times New Roman" panose="02020603050405020304" pitchFamily="18" charset="0"/>
                    <a:cs typeface="Times New Roman" panose="02020603050405020304" pitchFamily="18" charset="0"/>
                  </a:rPr>
                  <a:t>Observation:</a:t>
                </a:r>
              </a:p>
              <a:p>
                <a:pPr marL="285750" lvl="0" indent="-285750" algn="just">
                  <a:lnSpc>
                    <a:spcPct val="90000"/>
                  </a:lnSpc>
                  <a:spcAft>
                    <a:spcPts val="600"/>
                  </a:spcAft>
                  <a:buFont typeface="Arial" panose="020B0604020202020204" pitchFamily="34" charset="0"/>
                  <a:buChar char="•"/>
                  <a:defRPr/>
                </a:pPr>
                <a:r>
                  <a:rPr lang="en-US" sz="1400" dirty="0">
                    <a:solidFill>
                      <a:prstClr val="black"/>
                    </a:solidFill>
                  </a:rPr>
                  <a:t>As the Current in Coils Increase – </a:t>
                </a:r>
              </a:p>
              <a:p>
                <a:pPr marL="914400" lvl="1" indent="-342900" algn="just">
                  <a:lnSpc>
                    <a:spcPct val="90000"/>
                  </a:lnSpc>
                  <a:spcAft>
                    <a:spcPts val="600"/>
                  </a:spcAft>
                  <a:buFont typeface="+mj-lt"/>
                  <a:buAutoNum type="alphaLcPeriod"/>
                  <a:defRPr/>
                </a:pPr>
                <a:r>
                  <a:rPr lang="en-US" sz="1400" dirty="0">
                    <a:solidFill>
                      <a:prstClr val="black"/>
                    </a:solidFill>
                  </a:rPr>
                  <a:t>The Influencing Distance of Force on Bot decreases.</a:t>
                </a:r>
              </a:p>
              <a:p>
                <a:pPr marL="914400" lvl="1" indent="-342900" algn="just">
                  <a:lnSpc>
                    <a:spcPct val="90000"/>
                  </a:lnSpc>
                  <a:spcAft>
                    <a:spcPts val="600"/>
                  </a:spcAft>
                  <a:buFont typeface="+mj-lt"/>
                  <a:buAutoNum type="alphaLcPeriod"/>
                  <a:defRPr/>
                </a:pPr>
                <a:r>
                  <a:rPr lang="en-US" sz="1400" dirty="0">
                    <a:solidFill>
                      <a:prstClr val="black"/>
                    </a:solidFill>
                  </a:rPr>
                  <a:t>The Peak-to-Peak force acting on Bot proportionately increases with current.</a:t>
                </a:r>
              </a:p>
              <a:p>
                <a:pPr marL="400050" indent="-285750" algn="just">
                  <a:lnSpc>
                    <a:spcPct val="90000"/>
                  </a:lnSpc>
                  <a:spcAft>
                    <a:spcPts val="600"/>
                  </a:spcAft>
                  <a:buFont typeface="Arial" panose="020B0604020202020204" pitchFamily="34" charset="0"/>
                  <a:buChar char="•"/>
                  <a:defRPr/>
                </a:pPr>
                <a:r>
                  <a:rPr lang="en-GB" sz="1400" dirty="0">
                    <a:solidFill>
                      <a:prstClr val="black"/>
                    </a:solidFill>
                  </a:rPr>
                  <a:t>As, </a:t>
                </a:r>
                <a:r>
                  <a:rPr lang="en-GB" sz="1400" dirty="0" err="1">
                    <a:solidFill>
                      <a:prstClr val="black"/>
                    </a:solidFill>
                  </a:rPr>
                  <a:t>B</a:t>
                </a:r>
                <a:r>
                  <a:rPr lang="en-GB" sz="1400" baseline="-25000" dirty="0" err="1">
                    <a:solidFill>
                      <a:prstClr val="black"/>
                    </a:solidFill>
                  </a:rPr>
                  <a:t>ext</a:t>
                </a:r>
                <a:r>
                  <a:rPr lang="en-GB" sz="1400" dirty="0">
                    <a:solidFill>
                      <a:prstClr val="black"/>
                    </a:solidFill>
                  </a:rPr>
                  <a:t> </a:t>
                </a:r>
                <a14:m>
                  <m:oMath xmlns:m="http://schemas.openxmlformats.org/officeDocument/2006/math">
                    <m:r>
                      <a:rPr lang="en-GB" sz="1400" i="1">
                        <a:solidFill>
                          <a:prstClr val="black"/>
                        </a:solidFill>
                        <a:latin typeface="Cambria Math" panose="02040503050406030204" pitchFamily="18" charset="0"/>
                        <a:ea typeface="Cambria Math" panose="02040503050406030204" pitchFamily="18" charset="0"/>
                      </a:rPr>
                      <m:t>∝</m:t>
                    </m:r>
                  </m:oMath>
                </a14:m>
                <a:r>
                  <a:rPr lang="en-GB" sz="1400" dirty="0">
                    <a:solidFill>
                      <a:prstClr val="black"/>
                    </a:solidFill>
                  </a:rPr>
                  <a:t> I and M is a constant in case of Permanent Magnet, Hence F </a:t>
                </a:r>
                <a14:m>
                  <m:oMath xmlns:m="http://schemas.openxmlformats.org/officeDocument/2006/math">
                    <m:r>
                      <a:rPr lang="en-GB" sz="1400" i="1">
                        <a:solidFill>
                          <a:prstClr val="black"/>
                        </a:solidFill>
                        <a:latin typeface="Cambria Math" panose="02040503050406030204" pitchFamily="18" charset="0"/>
                        <a:ea typeface="Cambria Math" panose="02040503050406030204" pitchFamily="18" charset="0"/>
                      </a:rPr>
                      <m:t>∝</m:t>
                    </m:r>
                  </m:oMath>
                </a14:m>
                <a:r>
                  <a:rPr lang="en-GB" sz="1400" dirty="0">
                    <a:solidFill>
                      <a:prstClr val="black"/>
                    </a:solidFill>
                  </a:rPr>
                  <a:t> I , whereas in case of Ferro Magnet, M </a:t>
                </a:r>
                <a14:m>
                  <m:oMath xmlns:m="http://schemas.openxmlformats.org/officeDocument/2006/math">
                    <m:r>
                      <a:rPr lang="en-GB" sz="1400" i="1">
                        <a:solidFill>
                          <a:prstClr val="black"/>
                        </a:solidFill>
                        <a:latin typeface="Cambria Math" panose="02040503050406030204" pitchFamily="18" charset="0"/>
                        <a:ea typeface="Cambria Math" panose="02040503050406030204" pitchFamily="18" charset="0"/>
                      </a:rPr>
                      <m:t>∝ </m:t>
                    </m:r>
                  </m:oMath>
                </a14:m>
                <a:r>
                  <a:rPr lang="en-GB" sz="1400" dirty="0">
                    <a:solidFill>
                      <a:prstClr val="black"/>
                    </a:solidFill>
                  </a:rPr>
                  <a:t>B , hence F </a:t>
                </a:r>
                <a14:m>
                  <m:oMath xmlns:m="http://schemas.openxmlformats.org/officeDocument/2006/math">
                    <m:r>
                      <a:rPr lang="en-GB" sz="1400" i="1">
                        <a:solidFill>
                          <a:prstClr val="black"/>
                        </a:solidFill>
                        <a:latin typeface="Cambria Math" panose="02040503050406030204" pitchFamily="18" charset="0"/>
                        <a:ea typeface="Cambria Math" panose="02040503050406030204" pitchFamily="18" charset="0"/>
                      </a:rPr>
                      <m:t>∝ </m:t>
                    </m:r>
                  </m:oMath>
                </a14:m>
                <a:r>
                  <a:rPr lang="en-GB" sz="1400" dirty="0">
                    <a:solidFill>
                      <a:prstClr val="black"/>
                    </a:solidFill>
                  </a:rPr>
                  <a:t>I</a:t>
                </a:r>
                <a:r>
                  <a:rPr lang="en-GB" sz="1400" baseline="30000" dirty="0">
                    <a:solidFill>
                      <a:prstClr val="black"/>
                    </a:solidFill>
                  </a:rPr>
                  <a:t>2</a:t>
                </a:r>
              </a:p>
            </p:txBody>
          </p:sp>
        </mc:Choice>
        <mc:Fallback xmlns="">
          <p:sp>
            <p:nvSpPr>
              <p:cNvPr id="18" name="Rectangle 17">
                <a:extLst>
                  <a:ext uri="{FF2B5EF4-FFF2-40B4-BE49-F238E27FC236}">
                    <a16:creationId xmlns:a16="http://schemas.microsoft.com/office/drawing/2014/main" id="{14DEEA16-28AD-AA69-F65E-577083DA838C}"/>
                  </a:ext>
                </a:extLst>
              </p:cNvPr>
              <p:cNvSpPr>
                <a:spLocks noRot="1" noChangeAspect="1" noMove="1" noResize="1" noEditPoints="1" noAdjustHandles="1" noChangeArrowheads="1" noChangeShapeType="1" noTextEdit="1"/>
              </p:cNvSpPr>
              <p:nvPr/>
            </p:nvSpPr>
            <p:spPr>
              <a:xfrm>
                <a:off x="2470482" y="2161580"/>
                <a:ext cx="3829732" cy="2339102"/>
              </a:xfrm>
              <a:prstGeom prst="rect">
                <a:avLst/>
              </a:prstGeom>
              <a:blipFill>
                <a:blip r:embed="rId7"/>
                <a:stretch>
                  <a:fillRect l="-662" t="-1622" r="-662" b="-2162"/>
                </a:stretch>
              </a:blipFill>
            </p:spPr>
            <p:txBody>
              <a:bodyPr/>
              <a:lstStyle/>
              <a:p>
                <a:r>
                  <a:rPr lang="en-GB">
                    <a:noFill/>
                  </a:rPr>
                  <a:t> </a:t>
                </a:r>
              </a:p>
            </p:txBody>
          </p:sp>
        </mc:Fallback>
      </mc:AlternateContent>
      <p:grpSp>
        <p:nvGrpSpPr>
          <p:cNvPr id="40" name="Group 39">
            <a:extLst>
              <a:ext uri="{FF2B5EF4-FFF2-40B4-BE49-F238E27FC236}">
                <a16:creationId xmlns:a16="http://schemas.microsoft.com/office/drawing/2014/main" id="{B046DCA1-3095-2707-01E0-A2A137666A95}"/>
              </a:ext>
            </a:extLst>
          </p:cNvPr>
          <p:cNvGrpSpPr/>
          <p:nvPr/>
        </p:nvGrpSpPr>
        <p:grpSpPr>
          <a:xfrm>
            <a:off x="6358648" y="441865"/>
            <a:ext cx="5535743" cy="4563723"/>
            <a:chOff x="6358648" y="441865"/>
            <a:chExt cx="5535743" cy="4563723"/>
          </a:xfrm>
        </p:grpSpPr>
        <p:sp>
          <p:nvSpPr>
            <p:cNvPr id="34" name="Rectangle 33">
              <a:extLst>
                <a:ext uri="{FF2B5EF4-FFF2-40B4-BE49-F238E27FC236}">
                  <a16:creationId xmlns:a16="http://schemas.microsoft.com/office/drawing/2014/main" id="{F4C67E32-5868-4A70-B579-3394AA99DD5B}"/>
                </a:ext>
              </a:extLst>
            </p:cNvPr>
            <p:cNvSpPr/>
            <p:nvPr/>
          </p:nvSpPr>
          <p:spPr>
            <a:xfrm rot="5400000">
              <a:off x="9082442" y="2174092"/>
              <a:ext cx="96580" cy="552346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B434EBA-44A4-0CD4-B766-65A0423B7C8B}"/>
                </a:ext>
              </a:extLst>
            </p:cNvPr>
            <p:cNvSpPr/>
            <p:nvPr/>
          </p:nvSpPr>
          <p:spPr>
            <a:xfrm>
              <a:off x="6368997" y="711676"/>
              <a:ext cx="282644" cy="418441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12E8EDDD-2723-EAF9-95A4-5869CC68BF50}"/>
                </a:ext>
              </a:extLst>
            </p:cNvPr>
            <p:cNvPicPr>
              <a:picLocks noChangeAspect="1"/>
            </p:cNvPicPr>
            <p:nvPr/>
          </p:nvPicPr>
          <p:blipFill>
            <a:blip r:embed="rId8"/>
            <a:stretch>
              <a:fillRect/>
            </a:stretch>
          </p:blipFill>
          <p:spPr>
            <a:xfrm>
              <a:off x="6553666" y="711676"/>
              <a:ext cx="5339698" cy="4184415"/>
            </a:xfrm>
            <a:prstGeom prst="rect">
              <a:avLst/>
            </a:prstGeom>
          </p:spPr>
        </p:pic>
        <p:sp>
          <p:nvSpPr>
            <p:cNvPr id="23" name="Rectangle 22">
              <a:extLst>
                <a:ext uri="{FF2B5EF4-FFF2-40B4-BE49-F238E27FC236}">
                  <a16:creationId xmlns:a16="http://schemas.microsoft.com/office/drawing/2014/main" id="{EECCB130-226A-3049-1963-6606BB54AF36}"/>
                </a:ext>
              </a:extLst>
            </p:cNvPr>
            <p:cNvSpPr/>
            <p:nvPr/>
          </p:nvSpPr>
          <p:spPr>
            <a:xfrm rot="5400000">
              <a:off x="8989410" y="-2178548"/>
              <a:ext cx="282644" cy="552346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Group 29">
              <a:extLst>
                <a:ext uri="{FF2B5EF4-FFF2-40B4-BE49-F238E27FC236}">
                  <a16:creationId xmlns:a16="http://schemas.microsoft.com/office/drawing/2014/main" id="{7712A915-D26E-1B7D-660B-92934AC87574}"/>
                </a:ext>
              </a:extLst>
            </p:cNvPr>
            <p:cNvGrpSpPr/>
            <p:nvPr/>
          </p:nvGrpSpPr>
          <p:grpSpPr>
            <a:xfrm>
              <a:off x="6592076" y="2646971"/>
              <a:ext cx="25200" cy="219960"/>
              <a:chOff x="6592076" y="2646971"/>
              <a:chExt cx="25200" cy="219960"/>
            </a:xfrm>
          </p:grpSpPr>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7C85AAB4-994D-7C65-DFCB-E6F93380A839}"/>
                      </a:ext>
                    </a:extLst>
                  </p14:cNvPr>
                  <p14:cNvContentPartPr/>
                  <p14:nvPr/>
                </p14:nvContentPartPr>
                <p14:xfrm>
                  <a:off x="6610076" y="2646971"/>
                  <a:ext cx="7200" cy="219960"/>
                </p14:xfrm>
              </p:contentPart>
            </mc:Choice>
            <mc:Fallback xmlns="">
              <p:pic>
                <p:nvPicPr>
                  <p:cNvPr id="26" name="Ink 25">
                    <a:extLst>
                      <a:ext uri="{FF2B5EF4-FFF2-40B4-BE49-F238E27FC236}">
                        <a16:creationId xmlns:a16="http://schemas.microsoft.com/office/drawing/2014/main" id="{7C85AAB4-994D-7C65-DFCB-E6F93380A839}"/>
                      </a:ext>
                    </a:extLst>
                  </p:cNvPr>
                  <p:cNvPicPr/>
                  <p:nvPr/>
                </p:nvPicPr>
                <p:blipFill>
                  <a:blip r:embed="rId10"/>
                  <a:stretch>
                    <a:fillRect/>
                  </a:stretch>
                </p:blipFill>
                <p:spPr>
                  <a:xfrm>
                    <a:off x="6574436" y="2610971"/>
                    <a:ext cx="788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4372AAB0-854B-55E0-D35C-54231E6872EC}"/>
                      </a:ext>
                    </a:extLst>
                  </p14:cNvPr>
                  <p14:cNvContentPartPr/>
                  <p14:nvPr/>
                </p14:nvContentPartPr>
                <p14:xfrm>
                  <a:off x="6616916" y="2866571"/>
                  <a:ext cx="360" cy="360"/>
                </p14:xfrm>
              </p:contentPart>
            </mc:Choice>
            <mc:Fallback xmlns="">
              <p:pic>
                <p:nvPicPr>
                  <p:cNvPr id="27" name="Ink 26">
                    <a:extLst>
                      <a:ext uri="{FF2B5EF4-FFF2-40B4-BE49-F238E27FC236}">
                        <a16:creationId xmlns:a16="http://schemas.microsoft.com/office/drawing/2014/main" id="{4372AAB0-854B-55E0-D35C-54231E6872EC}"/>
                      </a:ext>
                    </a:extLst>
                  </p:cNvPr>
                  <p:cNvPicPr/>
                  <p:nvPr/>
                </p:nvPicPr>
                <p:blipFill>
                  <a:blip r:embed="rId12"/>
                  <a:stretch>
                    <a:fillRect/>
                  </a:stretch>
                </p:blipFill>
                <p:spPr>
                  <a:xfrm>
                    <a:off x="6581276" y="28305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F65169FA-4D9B-B01C-0D45-25D6D1EAD556}"/>
                      </a:ext>
                    </a:extLst>
                  </p14:cNvPr>
                  <p14:cNvContentPartPr/>
                  <p14:nvPr/>
                </p14:nvContentPartPr>
                <p14:xfrm>
                  <a:off x="6592076" y="2865851"/>
                  <a:ext cx="360" cy="360"/>
                </p14:xfrm>
              </p:contentPart>
            </mc:Choice>
            <mc:Fallback xmlns="">
              <p:pic>
                <p:nvPicPr>
                  <p:cNvPr id="29" name="Ink 28">
                    <a:extLst>
                      <a:ext uri="{FF2B5EF4-FFF2-40B4-BE49-F238E27FC236}">
                        <a16:creationId xmlns:a16="http://schemas.microsoft.com/office/drawing/2014/main" id="{F65169FA-4D9B-B01C-0D45-25D6D1EAD556}"/>
                      </a:ext>
                    </a:extLst>
                  </p:cNvPr>
                  <p:cNvPicPr/>
                  <p:nvPr/>
                </p:nvPicPr>
                <p:blipFill>
                  <a:blip r:embed="rId12"/>
                  <a:stretch>
                    <a:fillRect/>
                  </a:stretch>
                </p:blipFill>
                <p:spPr>
                  <a:xfrm>
                    <a:off x="6556436" y="2830211"/>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629A58E-F702-08A3-2613-4B983B467890}"/>
                    </a:ext>
                  </a:extLst>
                </p14:cNvPr>
                <p14:cNvContentPartPr/>
                <p14:nvPr/>
              </p14:nvContentPartPr>
              <p14:xfrm>
                <a:off x="9060595" y="709670"/>
                <a:ext cx="389520" cy="50400"/>
              </p14:xfrm>
            </p:contentPart>
          </mc:Choice>
          <mc:Fallback xmlns="">
            <p:pic>
              <p:nvPicPr>
                <p:cNvPr id="31" name="Ink 30">
                  <a:extLst>
                    <a:ext uri="{FF2B5EF4-FFF2-40B4-BE49-F238E27FC236}">
                      <a16:creationId xmlns:a16="http://schemas.microsoft.com/office/drawing/2014/main" id="{9629A58E-F702-08A3-2613-4B983B467890}"/>
                    </a:ext>
                  </a:extLst>
                </p:cNvPr>
                <p:cNvPicPr/>
                <p:nvPr/>
              </p:nvPicPr>
              <p:blipFill>
                <a:blip r:embed="rId15"/>
                <a:stretch>
                  <a:fillRect/>
                </a:stretch>
              </p:blipFill>
              <p:spPr>
                <a:xfrm>
                  <a:off x="9024955" y="674030"/>
                  <a:ext cx="461160" cy="122040"/>
                </a:xfrm>
                <a:prstGeom prst="rect">
                  <a:avLst/>
                </a:prstGeom>
              </p:spPr>
            </p:pic>
          </mc:Fallback>
        </mc:AlternateContent>
        <p:sp>
          <p:nvSpPr>
            <p:cNvPr id="36" name="Rectangle 35">
              <a:extLst>
                <a:ext uri="{FF2B5EF4-FFF2-40B4-BE49-F238E27FC236}">
                  <a16:creationId xmlns:a16="http://schemas.microsoft.com/office/drawing/2014/main" id="{C587BA17-7354-80D4-254F-EC6EA8DF096A}"/>
                </a:ext>
              </a:extLst>
            </p:cNvPr>
            <p:cNvSpPr/>
            <p:nvPr/>
          </p:nvSpPr>
          <p:spPr>
            <a:xfrm>
              <a:off x="6459160" y="760070"/>
              <a:ext cx="282644" cy="418441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4E2BD86E-D695-9047-5DFC-47210F15B033}"/>
                </a:ext>
              </a:extLst>
            </p:cNvPr>
            <p:cNvSpPr txBox="1"/>
            <p:nvPr/>
          </p:nvSpPr>
          <p:spPr>
            <a:xfrm>
              <a:off x="7919271" y="454375"/>
              <a:ext cx="2565061" cy="338554"/>
            </a:xfrm>
            <a:prstGeom prst="rect">
              <a:avLst/>
            </a:prstGeom>
            <a:noFill/>
          </p:spPr>
          <p:txBody>
            <a:bodyPr wrap="none" rtlCol="0">
              <a:spAutoFit/>
            </a:bodyPr>
            <a:lstStyle/>
            <a:p>
              <a:r>
                <a:rPr lang="en-GB" sz="1600" dirty="0"/>
                <a:t>Variation of F_x w.r.t Current</a:t>
              </a:r>
            </a:p>
          </p:txBody>
        </p:sp>
        <p:sp>
          <p:nvSpPr>
            <p:cNvPr id="33" name="TextBox 32">
              <a:extLst>
                <a:ext uri="{FF2B5EF4-FFF2-40B4-BE49-F238E27FC236}">
                  <a16:creationId xmlns:a16="http://schemas.microsoft.com/office/drawing/2014/main" id="{8DBBF7FB-D50F-4088-3F75-A063B41764B8}"/>
                </a:ext>
              </a:extLst>
            </p:cNvPr>
            <p:cNvSpPr txBox="1"/>
            <p:nvPr/>
          </p:nvSpPr>
          <p:spPr>
            <a:xfrm>
              <a:off x="8774192" y="4728589"/>
              <a:ext cx="1094787" cy="276999"/>
            </a:xfrm>
            <a:prstGeom prst="rect">
              <a:avLst/>
            </a:prstGeom>
            <a:noFill/>
          </p:spPr>
          <p:txBody>
            <a:bodyPr wrap="none" rtlCol="0">
              <a:spAutoFit/>
            </a:bodyPr>
            <a:lstStyle/>
            <a:p>
              <a:r>
                <a:rPr lang="en-GB" sz="1200" dirty="0"/>
                <a:t>Distance (mm)</a:t>
              </a:r>
            </a:p>
          </p:txBody>
        </p:sp>
        <p:sp>
          <p:nvSpPr>
            <p:cNvPr id="35" name="TextBox 34">
              <a:extLst>
                <a:ext uri="{FF2B5EF4-FFF2-40B4-BE49-F238E27FC236}">
                  <a16:creationId xmlns:a16="http://schemas.microsoft.com/office/drawing/2014/main" id="{3CA10259-620A-129D-285E-1F3EAA80CFD1}"/>
                </a:ext>
              </a:extLst>
            </p:cNvPr>
            <p:cNvSpPr txBox="1"/>
            <p:nvPr/>
          </p:nvSpPr>
          <p:spPr>
            <a:xfrm>
              <a:off x="6513246" y="760070"/>
              <a:ext cx="418704" cy="3739485"/>
            </a:xfrm>
            <a:prstGeom prst="rect">
              <a:avLst/>
            </a:prstGeom>
            <a:noFill/>
          </p:spPr>
          <p:txBody>
            <a:bodyPr wrap="square" rtlCol="0">
              <a:spAutoFit/>
            </a:bodyPr>
            <a:lstStyle/>
            <a:p>
              <a:r>
                <a:rPr lang="en-GB" sz="1100" dirty="0"/>
                <a:t>10</a:t>
              </a:r>
            </a:p>
            <a:p>
              <a:endParaRPr lang="en-GB" sz="400" dirty="0"/>
            </a:p>
            <a:p>
              <a:endParaRPr lang="en-GB" sz="1050" dirty="0"/>
            </a:p>
            <a:p>
              <a:r>
                <a:rPr lang="en-GB" sz="1100" dirty="0"/>
                <a:t>8</a:t>
              </a:r>
            </a:p>
            <a:p>
              <a:endParaRPr lang="en-GB" sz="300" dirty="0"/>
            </a:p>
            <a:p>
              <a:endParaRPr lang="en-GB" sz="1050" dirty="0"/>
            </a:p>
            <a:p>
              <a:r>
                <a:rPr lang="en-GB" sz="1100" dirty="0"/>
                <a:t>6</a:t>
              </a:r>
            </a:p>
            <a:p>
              <a:endParaRPr lang="en-GB" sz="1400" dirty="0"/>
            </a:p>
            <a:p>
              <a:r>
                <a:rPr lang="en-GB" sz="1100" dirty="0"/>
                <a:t>4</a:t>
              </a:r>
            </a:p>
            <a:p>
              <a:endParaRPr lang="en-GB" sz="1400" dirty="0"/>
            </a:p>
            <a:p>
              <a:r>
                <a:rPr lang="en-GB" sz="1100" dirty="0"/>
                <a:t>2</a:t>
              </a:r>
            </a:p>
            <a:p>
              <a:endParaRPr lang="en-GB" sz="1400" dirty="0"/>
            </a:p>
            <a:p>
              <a:r>
                <a:rPr lang="en-GB" sz="1100" dirty="0"/>
                <a:t>0</a:t>
              </a:r>
            </a:p>
            <a:p>
              <a:endParaRPr lang="en-GB" sz="1400" dirty="0"/>
            </a:p>
            <a:p>
              <a:r>
                <a:rPr lang="en-GB" sz="1100" dirty="0"/>
                <a:t>-2</a:t>
              </a:r>
            </a:p>
            <a:p>
              <a:endParaRPr lang="en-GB" sz="1400" dirty="0"/>
            </a:p>
            <a:p>
              <a:r>
                <a:rPr lang="en-GB" sz="1100" dirty="0"/>
                <a:t>-4</a:t>
              </a:r>
            </a:p>
            <a:p>
              <a:endParaRPr lang="en-GB" sz="1200" dirty="0"/>
            </a:p>
            <a:p>
              <a:r>
                <a:rPr lang="en-GB" sz="1100" dirty="0"/>
                <a:t>-6</a:t>
              </a:r>
            </a:p>
            <a:p>
              <a:endParaRPr lang="en-GB" sz="1400" dirty="0"/>
            </a:p>
            <a:p>
              <a:r>
                <a:rPr lang="en-GB" sz="1100" dirty="0"/>
                <a:t>-8</a:t>
              </a:r>
            </a:p>
          </p:txBody>
        </p:sp>
        <p:sp>
          <p:nvSpPr>
            <p:cNvPr id="21" name="TextBox 20">
              <a:extLst>
                <a:ext uri="{FF2B5EF4-FFF2-40B4-BE49-F238E27FC236}">
                  <a16:creationId xmlns:a16="http://schemas.microsoft.com/office/drawing/2014/main" id="{1A5476BE-8A03-45C5-8E7F-8659DE9D6EE0}"/>
                </a:ext>
              </a:extLst>
            </p:cNvPr>
            <p:cNvSpPr txBox="1"/>
            <p:nvPr/>
          </p:nvSpPr>
          <p:spPr>
            <a:xfrm rot="16200000">
              <a:off x="5912468" y="2701733"/>
              <a:ext cx="1169359" cy="276999"/>
            </a:xfrm>
            <a:prstGeom prst="rect">
              <a:avLst/>
            </a:prstGeom>
            <a:noFill/>
          </p:spPr>
          <p:txBody>
            <a:bodyPr wrap="none" rtlCol="0">
              <a:spAutoFit/>
            </a:bodyPr>
            <a:lstStyle/>
            <a:p>
              <a:r>
                <a:rPr lang="en-GB" sz="1200" dirty="0"/>
                <a:t>Force on Bot(N)</a:t>
              </a:r>
            </a:p>
          </p:txBody>
        </p:sp>
        <p:sp>
          <p:nvSpPr>
            <p:cNvPr id="37" name="Rectangle 36">
              <a:extLst>
                <a:ext uri="{FF2B5EF4-FFF2-40B4-BE49-F238E27FC236}">
                  <a16:creationId xmlns:a16="http://schemas.microsoft.com/office/drawing/2014/main" id="{2ADDCE88-AA8E-59A7-622A-BF16D7EF3F38}"/>
                </a:ext>
              </a:extLst>
            </p:cNvPr>
            <p:cNvSpPr/>
            <p:nvPr/>
          </p:nvSpPr>
          <p:spPr>
            <a:xfrm rot="5400000">
              <a:off x="9084367" y="1990825"/>
              <a:ext cx="96580" cy="552346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099AADA5-E220-630A-9CEC-807527A0EEE8}"/>
                </a:ext>
              </a:extLst>
            </p:cNvPr>
            <p:cNvSpPr txBox="1"/>
            <p:nvPr/>
          </p:nvSpPr>
          <p:spPr>
            <a:xfrm>
              <a:off x="6981323" y="4630873"/>
              <a:ext cx="4604146" cy="253916"/>
            </a:xfrm>
            <a:prstGeom prst="rect">
              <a:avLst/>
            </a:prstGeom>
            <a:noFill/>
          </p:spPr>
          <p:txBody>
            <a:bodyPr wrap="none" rtlCol="0">
              <a:spAutoFit/>
            </a:bodyPr>
            <a:lstStyle/>
            <a:p>
              <a:r>
                <a:rPr lang="en-GB" sz="1050" dirty="0"/>
                <a:t>-15.                -10                   -5                     0                     5                    10                   15</a:t>
              </a:r>
            </a:p>
          </p:txBody>
        </p:sp>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F3118451-0416-20BF-74F3-BB0D90B8ACD9}"/>
                    </a:ext>
                  </a:extLst>
                </p14:cNvPr>
                <p14:cNvContentPartPr/>
                <p14:nvPr/>
              </p14:nvContentPartPr>
              <p14:xfrm>
                <a:off x="6705000" y="4845422"/>
                <a:ext cx="248760" cy="11520"/>
              </p14:xfrm>
            </p:contentPart>
          </mc:Choice>
          <mc:Fallback xmlns="">
            <p:pic>
              <p:nvPicPr>
                <p:cNvPr id="39" name="Ink 38">
                  <a:extLst>
                    <a:ext uri="{FF2B5EF4-FFF2-40B4-BE49-F238E27FC236}">
                      <a16:creationId xmlns:a16="http://schemas.microsoft.com/office/drawing/2014/main" id="{F3118451-0416-20BF-74F3-BB0D90B8ACD9}"/>
                    </a:ext>
                  </a:extLst>
                </p:cNvPr>
                <p:cNvPicPr/>
                <p:nvPr/>
              </p:nvPicPr>
              <p:blipFill>
                <a:blip r:embed="rId17"/>
                <a:stretch>
                  <a:fillRect/>
                </a:stretch>
              </p:blipFill>
              <p:spPr>
                <a:xfrm>
                  <a:off x="6669000" y="4809782"/>
                  <a:ext cx="320400" cy="83160"/>
                </a:xfrm>
                <a:prstGeom prst="rect">
                  <a:avLst/>
                </a:prstGeom>
              </p:spPr>
            </p:pic>
          </mc:Fallback>
        </mc:AlternateContent>
      </p:grpSp>
      <p:sp>
        <p:nvSpPr>
          <p:cNvPr id="28" name="TextBox 27">
            <a:extLst>
              <a:ext uri="{FF2B5EF4-FFF2-40B4-BE49-F238E27FC236}">
                <a16:creationId xmlns:a16="http://schemas.microsoft.com/office/drawing/2014/main" id="{22A7BD58-C4DB-CDE1-D3EA-0D391BA94BBB}"/>
              </a:ext>
            </a:extLst>
          </p:cNvPr>
          <p:cNvSpPr txBox="1"/>
          <p:nvPr/>
        </p:nvSpPr>
        <p:spPr>
          <a:xfrm>
            <a:off x="8739471" y="5014711"/>
            <a:ext cx="2178802" cy="415498"/>
          </a:xfrm>
          <a:prstGeom prst="rect">
            <a:avLst/>
          </a:prstGeom>
          <a:noFill/>
        </p:spPr>
        <p:txBody>
          <a:bodyPr wrap="none" rtlCol="0">
            <a:spAutoFit/>
          </a:bodyPr>
          <a:lstStyle/>
          <a:p>
            <a:r>
              <a:rPr lang="en-GB" sz="1050" dirty="0"/>
              <a:t>Fig 16. Analytical Result of Variation </a:t>
            </a:r>
          </a:p>
          <a:p>
            <a:pPr algn="ctr"/>
            <a:r>
              <a:rPr lang="en-GB" sz="1050" dirty="0"/>
              <a:t>        of Force on bot w.r.t Current</a:t>
            </a:r>
            <a:endParaRPr lang="en-GB" sz="800" dirty="0"/>
          </a:p>
        </p:txBody>
      </p:sp>
      <p:sp>
        <p:nvSpPr>
          <p:cNvPr id="41" name="TextBox 40">
            <a:extLst>
              <a:ext uri="{FF2B5EF4-FFF2-40B4-BE49-F238E27FC236}">
                <a16:creationId xmlns:a16="http://schemas.microsoft.com/office/drawing/2014/main" id="{35DBF492-19E1-355A-86E9-74BA33EFA965}"/>
              </a:ext>
            </a:extLst>
          </p:cNvPr>
          <p:cNvSpPr txBox="1"/>
          <p:nvPr/>
        </p:nvSpPr>
        <p:spPr>
          <a:xfrm>
            <a:off x="8589523" y="6444292"/>
            <a:ext cx="702821" cy="307777"/>
          </a:xfrm>
          <a:prstGeom prst="rect">
            <a:avLst/>
          </a:prstGeom>
          <a:noFill/>
        </p:spPr>
        <p:txBody>
          <a:bodyPr wrap="none" rtlCol="0">
            <a:spAutoFit/>
          </a:bodyPr>
          <a:lstStyle/>
          <a:p>
            <a:r>
              <a:rPr lang="en-GB" sz="1400" dirty="0"/>
              <a:t>Table 2</a:t>
            </a:r>
          </a:p>
        </p:txBody>
      </p:sp>
    </p:spTree>
    <p:extLst>
      <p:ext uri="{BB962C8B-B14F-4D97-AF65-F5344CB8AC3E}">
        <p14:creationId xmlns:p14="http://schemas.microsoft.com/office/powerpoint/2010/main" val="44127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2E1A7BF-1B9B-257A-86C4-443C5793666B}"/>
              </a:ext>
            </a:extLst>
          </p:cNvPr>
          <p:cNvGrpSpPr/>
          <p:nvPr/>
        </p:nvGrpSpPr>
        <p:grpSpPr>
          <a:xfrm>
            <a:off x="6335498" y="152494"/>
            <a:ext cx="5683783" cy="4636779"/>
            <a:chOff x="6219748" y="152494"/>
            <a:chExt cx="5683783" cy="4636779"/>
          </a:xfrm>
        </p:grpSpPr>
        <p:sp>
          <p:nvSpPr>
            <p:cNvPr id="28" name="Rectangle 27">
              <a:extLst>
                <a:ext uri="{FF2B5EF4-FFF2-40B4-BE49-F238E27FC236}">
                  <a16:creationId xmlns:a16="http://schemas.microsoft.com/office/drawing/2014/main" id="{62B0A5DA-E10B-7AA8-2876-054D8EE72D2F}"/>
                </a:ext>
              </a:extLst>
            </p:cNvPr>
            <p:cNvSpPr/>
            <p:nvPr/>
          </p:nvSpPr>
          <p:spPr>
            <a:xfrm rot="5400000">
              <a:off x="9073996" y="1966467"/>
              <a:ext cx="96582" cy="554902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17E3F2A1-02F4-2DE3-24D2-6AF5E2014ADE}"/>
                </a:ext>
              </a:extLst>
            </p:cNvPr>
            <p:cNvPicPr>
              <a:picLocks noChangeAspect="1"/>
            </p:cNvPicPr>
            <p:nvPr/>
          </p:nvPicPr>
          <p:blipFill>
            <a:blip r:embed="rId2"/>
            <a:stretch>
              <a:fillRect/>
            </a:stretch>
          </p:blipFill>
          <p:spPr>
            <a:xfrm>
              <a:off x="6354501" y="414961"/>
              <a:ext cx="5549028" cy="4273739"/>
            </a:xfrm>
            <a:prstGeom prst="rect">
              <a:avLst/>
            </a:prstGeom>
          </p:spPr>
        </p:pic>
        <p:sp>
          <p:nvSpPr>
            <p:cNvPr id="22" name="Rectangle 21">
              <a:extLst>
                <a:ext uri="{FF2B5EF4-FFF2-40B4-BE49-F238E27FC236}">
                  <a16:creationId xmlns:a16="http://schemas.microsoft.com/office/drawing/2014/main" id="{1489E3FA-7679-32AF-EC14-75C49B1E1151}"/>
                </a:ext>
              </a:extLst>
            </p:cNvPr>
            <p:cNvSpPr/>
            <p:nvPr/>
          </p:nvSpPr>
          <p:spPr>
            <a:xfrm rot="5400000">
              <a:off x="9036142" y="1884721"/>
              <a:ext cx="96580" cy="552346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A5BCAEE-F90E-2CF3-BE90-43EA929E5038}"/>
                </a:ext>
              </a:extLst>
            </p:cNvPr>
            <p:cNvSpPr/>
            <p:nvPr/>
          </p:nvSpPr>
          <p:spPr>
            <a:xfrm>
              <a:off x="6252507" y="422305"/>
              <a:ext cx="364409" cy="426639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D6C7E9F-0BFD-4908-8CF6-AAA885ACE892}"/>
                </a:ext>
              </a:extLst>
            </p:cNvPr>
            <p:cNvSpPr/>
            <p:nvPr/>
          </p:nvSpPr>
          <p:spPr>
            <a:xfrm rot="5400000">
              <a:off x="8936697" y="-2531696"/>
              <a:ext cx="282644" cy="56510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7172D13-36ED-7965-431E-AC5FBF2262D8}"/>
                </a:ext>
              </a:extLst>
            </p:cNvPr>
            <p:cNvSpPr/>
            <p:nvPr/>
          </p:nvSpPr>
          <p:spPr>
            <a:xfrm rot="5400000">
              <a:off x="9061217" y="1759328"/>
              <a:ext cx="96580" cy="552346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A58E6BF6-3594-0FC9-B648-CB46E7AB90DF}"/>
                </a:ext>
              </a:extLst>
            </p:cNvPr>
            <p:cNvSpPr txBox="1"/>
            <p:nvPr/>
          </p:nvSpPr>
          <p:spPr>
            <a:xfrm>
              <a:off x="8681592" y="4473940"/>
              <a:ext cx="1094787" cy="276999"/>
            </a:xfrm>
            <a:prstGeom prst="rect">
              <a:avLst/>
            </a:prstGeom>
            <a:noFill/>
          </p:spPr>
          <p:txBody>
            <a:bodyPr wrap="none" rtlCol="0">
              <a:spAutoFit/>
            </a:bodyPr>
            <a:lstStyle/>
            <a:p>
              <a:r>
                <a:rPr lang="en-GB" sz="1200" dirty="0"/>
                <a:t>Distance (mm)</a:t>
              </a:r>
            </a:p>
          </p:txBody>
        </p:sp>
        <p:sp>
          <p:nvSpPr>
            <p:cNvPr id="26" name="TextBox 25">
              <a:extLst>
                <a:ext uri="{FF2B5EF4-FFF2-40B4-BE49-F238E27FC236}">
                  <a16:creationId xmlns:a16="http://schemas.microsoft.com/office/drawing/2014/main" id="{D31C7839-8F38-BB48-8E78-E19EC79231EF}"/>
                </a:ext>
              </a:extLst>
            </p:cNvPr>
            <p:cNvSpPr txBox="1"/>
            <p:nvPr/>
          </p:nvSpPr>
          <p:spPr>
            <a:xfrm>
              <a:off x="6888723" y="4387799"/>
              <a:ext cx="4722768" cy="253916"/>
            </a:xfrm>
            <a:prstGeom prst="rect">
              <a:avLst/>
            </a:prstGeom>
            <a:noFill/>
          </p:spPr>
          <p:txBody>
            <a:bodyPr wrap="none" rtlCol="0">
              <a:spAutoFit/>
            </a:bodyPr>
            <a:lstStyle/>
            <a:p>
              <a:r>
                <a:rPr lang="en-GB" sz="1050" dirty="0"/>
                <a:t>-15                 -10                    -5                     0                      5                     10                   15</a:t>
              </a:r>
            </a:p>
          </p:txBody>
        </p:sp>
        <p:sp>
          <p:nvSpPr>
            <p:cNvPr id="30" name="TextBox 29">
              <a:extLst>
                <a:ext uri="{FF2B5EF4-FFF2-40B4-BE49-F238E27FC236}">
                  <a16:creationId xmlns:a16="http://schemas.microsoft.com/office/drawing/2014/main" id="{B6AAF41F-B3F8-FA29-3D37-F1E4130B5DA2}"/>
                </a:ext>
              </a:extLst>
            </p:cNvPr>
            <p:cNvSpPr txBox="1"/>
            <p:nvPr/>
          </p:nvSpPr>
          <p:spPr>
            <a:xfrm rot="16200000">
              <a:off x="5773568" y="2447090"/>
              <a:ext cx="1169359" cy="276999"/>
            </a:xfrm>
            <a:prstGeom prst="rect">
              <a:avLst/>
            </a:prstGeom>
            <a:noFill/>
          </p:spPr>
          <p:txBody>
            <a:bodyPr wrap="none" rtlCol="0">
              <a:spAutoFit/>
            </a:bodyPr>
            <a:lstStyle/>
            <a:p>
              <a:r>
                <a:rPr lang="en-GB" sz="1200" dirty="0"/>
                <a:t>Force on Bot(N)</a:t>
              </a:r>
            </a:p>
          </p:txBody>
        </p:sp>
        <p:grpSp>
          <p:nvGrpSpPr>
            <p:cNvPr id="32" name="Group 31">
              <a:extLst>
                <a:ext uri="{FF2B5EF4-FFF2-40B4-BE49-F238E27FC236}">
                  <a16:creationId xmlns:a16="http://schemas.microsoft.com/office/drawing/2014/main" id="{BED7535D-A5CD-CE5D-4754-62D83D1EB44C}"/>
                </a:ext>
              </a:extLst>
            </p:cNvPr>
            <p:cNvGrpSpPr/>
            <p:nvPr/>
          </p:nvGrpSpPr>
          <p:grpSpPr>
            <a:xfrm>
              <a:off x="8532978" y="459136"/>
              <a:ext cx="1464120" cy="30240"/>
              <a:chOff x="8532978" y="459136"/>
              <a:chExt cx="1464120" cy="3024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42CAEFE-E0C7-B907-A1CE-7331BF4AE118}"/>
                      </a:ext>
                    </a:extLst>
                  </p14:cNvPr>
                  <p14:cNvContentPartPr/>
                  <p14:nvPr/>
                </p14:nvContentPartPr>
                <p14:xfrm>
                  <a:off x="8532978" y="459136"/>
                  <a:ext cx="1464120" cy="30240"/>
                </p14:xfrm>
              </p:contentPart>
            </mc:Choice>
            <mc:Fallback xmlns="">
              <p:pic>
                <p:nvPicPr>
                  <p:cNvPr id="13" name="Ink 12">
                    <a:extLst>
                      <a:ext uri="{FF2B5EF4-FFF2-40B4-BE49-F238E27FC236}">
                        <a16:creationId xmlns:a16="http://schemas.microsoft.com/office/drawing/2014/main" id="{042CAEFE-E0C7-B907-A1CE-7331BF4AE118}"/>
                      </a:ext>
                    </a:extLst>
                  </p:cNvPr>
                  <p:cNvPicPr/>
                  <p:nvPr/>
                </p:nvPicPr>
                <p:blipFill>
                  <a:blip r:embed="rId4"/>
                  <a:stretch>
                    <a:fillRect/>
                  </a:stretch>
                </p:blipFill>
                <p:spPr>
                  <a:xfrm>
                    <a:off x="8497338" y="423136"/>
                    <a:ext cx="1535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9412514C-4420-62C0-8919-DA346DBB2292}"/>
                      </a:ext>
                    </a:extLst>
                  </p14:cNvPr>
                  <p14:cNvContentPartPr/>
                  <p14:nvPr/>
                </p14:nvContentPartPr>
                <p14:xfrm>
                  <a:off x="9039498" y="486136"/>
                  <a:ext cx="360" cy="360"/>
                </p14:xfrm>
              </p:contentPart>
            </mc:Choice>
            <mc:Fallback xmlns="">
              <p:pic>
                <p:nvPicPr>
                  <p:cNvPr id="31" name="Ink 30">
                    <a:extLst>
                      <a:ext uri="{FF2B5EF4-FFF2-40B4-BE49-F238E27FC236}">
                        <a16:creationId xmlns:a16="http://schemas.microsoft.com/office/drawing/2014/main" id="{9412514C-4420-62C0-8919-DA346DBB2292}"/>
                      </a:ext>
                    </a:extLst>
                  </p:cNvPr>
                  <p:cNvPicPr/>
                  <p:nvPr/>
                </p:nvPicPr>
                <p:blipFill>
                  <a:blip r:embed="rId6"/>
                  <a:stretch>
                    <a:fillRect/>
                  </a:stretch>
                </p:blipFill>
                <p:spPr>
                  <a:xfrm>
                    <a:off x="9003858" y="450136"/>
                    <a:ext cx="72000" cy="72000"/>
                  </a:xfrm>
                  <a:prstGeom prst="rect">
                    <a:avLst/>
                  </a:prstGeom>
                </p:spPr>
              </p:pic>
            </mc:Fallback>
          </mc:AlternateContent>
        </p:grpSp>
        <p:sp>
          <p:nvSpPr>
            <p:cNvPr id="29" name="TextBox 28">
              <a:extLst>
                <a:ext uri="{FF2B5EF4-FFF2-40B4-BE49-F238E27FC236}">
                  <a16:creationId xmlns:a16="http://schemas.microsoft.com/office/drawing/2014/main" id="{FC85C970-8068-F14F-928C-3C46524A876A}"/>
                </a:ext>
              </a:extLst>
            </p:cNvPr>
            <p:cNvSpPr txBox="1"/>
            <p:nvPr/>
          </p:nvSpPr>
          <p:spPr>
            <a:xfrm>
              <a:off x="7919271" y="195419"/>
              <a:ext cx="2946512" cy="338554"/>
            </a:xfrm>
            <a:prstGeom prst="rect">
              <a:avLst/>
            </a:prstGeom>
            <a:noFill/>
          </p:spPr>
          <p:txBody>
            <a:bodyPr wrap="none" rtlCol="0">
              <a:spAutoFit/>
            </a:bodyPr>
            <a:lstStyle/>
            <a:p>
              <a:r>
                <a:rPr lang="en-GB" sz="1600" dirty="0"/>
                <a:t>Variation of F_y w.r.t No. of Turns</a:t>
              </a:r>
            </a:p>
          </p:txBody>
        </p:sp>
        <p:sp>
          <p:nvSpPr>
            <p:cNvPr id="33" name="TextBox 32">
              <a:extLst>
                <a:ext uri="{FF2B5EF4-FFF2-40B4-BE49-F238E27FC236}">
                  <a16:creationId xmlns:a16="http://schemas.microsoft.com/office/drawing/2014/main" id="{6AD02DD7-F681-3CAC-CACB-5E9EAA0B8B1F}"/>
                </a:ext>
              </a:extLst>
            </p:cNvPr>
            <p:cNvSpPr txBox="1"/>
            <p:nvPr/>
          </p:nvSpPr>
          <p:spPr>
            <a:xfrm>
              <a:off x="6347772" y="529057"/>
              <a:ext cx="457237" cy="4008790"/>
            </a:xfrm>
            <a:prstGeom prst="rect">
              <a:avLst/>
            </a:prstGeom>
            <a:noFill/>
          </p:spPr>
          <p:txBody>
            <a:bodyPr wrap="square" rtlCol="0">
              <a:spAutoFit/>
            </a:bodyPr>
            <a:lstStyle/>
            <a:p>
              <a:r>
                <a:rPr lang="en-GB" sz="1050" dirty="0"/>
                <a:t>1</a:t>
              </a:r>
            </a:p>
            <a:p>
              <a:endParaRPr lang="en-GB" sz="1100" dirty="0"/>
            </a:p>
            <a:p>
              <a:r>
                <a:rPr lang="en-GB" sz="1050" dirty="0"/>
                <a:t>0.8</a:t>
              </a:r>
            </a:p>
            <a:p>
              <a:endParaRPr lang="en-GB" sz="200" dirty="0"/>
            </a:p>
            <a:p>
              <a:endParaRPr lang="en-GB" sz="1200" dirty="0"/>
            </a:p>
            <a:p>
              <a:r>
                <a:rPr lang="en-GB" sz="1050" dirty="0"/>
                <a:t>0.6</a:t>
              </a:r>
            </a:p>
            <a:p>
              <a:endParaRPr lang="en-GB" sz="1400" dirty="0"/>
            </a:p>
            <a:p>
              <a:r>
                <a:rPr lang="en-GB" sz="1050" dirty="0"/>
                <a:t>0.4</a:t>
              </a:r>
            </a:p>
            <a:p>
              <a:endParaRPr lang="en-GB" sz="1400" dirty="0"/>
            </a:p>
            <a:p>
              <a:r>
                <a:rPr lang="en-GB" sz="1050" dirty="0"/>
                <a:t>0.2</a:t>
              </a:r>
            </a:p>
            <a:p>
              <a:endParaRPr lang="en-GB" sz="1600" dirty="0"/>
            </a:p>
            <a:p>
              <a:r>
                <a:rPr lang="en-GB" sz="1050" dirty="0"/>
                <a:t>0</a:t>
              </a:r>
            </a:p>
            <a:p>
              <a:endParaRPr lang="en-GB" sz="1400" dirty="0"/>
            </a:p>
            <a:p>
              <a:r>
                <a:rPr lang="en-GB" sz="1050" dirty="0"/>
                <a:t>-0.2</a:t>
              </a:r>
            </a:p>
            <a:p>
              <a:endParaRPr lang="en-GB" sz="1400" dirty="0"/>
            </a:p>
            <a:p>
              <a:r>
                <a:rPr lang="en-GB" sz="1050" dirty="0"/>
                <a:t>-0.4</a:t>
              </a:r>
            </a:p>
            <a:p>
              <a:endParaRPr lang="en-GB" sz="1400" dirty="0"/>
            </a:p>
            <a:p>
              <a:r>
                <a:rPr lang="en-GB" sz="1050" dirty="0"/>
                <a:t>-0.6</a:t>
              </a:r>
            </a:p>
            <a:p>
              <a:endParaRPr lang="en-GB" sz="1400" dirty="0"/>
            </a:p>
            <a:p>
              <a:r>
                <a:rPr lang="en-GB" sz="1050" dirty="0"/>
                <a:t>-0.8</a:t>
              </a:r>
            </a:p>
            <a:p>
              <a:endParaRPr lang="en-GB" sz="1400" dirty="0"/>
            </a:p>
            <a:p>
              <a:r>
                <a:rPr lang="en-GB" sz="1050" dirty="0"/>
                <a:t>-1</a:t>
              </a:r>
            </a:p>
          </p:txBody>
        </p:sp>
      </p:grpSp>
      <p:graphicFrame>
        <p:nvGraphicFramePr>
          <p:cNvPr id="6" name="Table 6">
            <a:extLst>
              <a:ext uri="{FF2B5EF4-FFF2-40B4-BE49-F238E27FC236}">
                <a16:creationId xmlns:a16="http://schemas.microsoft.com/office/drawing/2014/main" id="{97623E91-853A-9E1C-16FE-61FBE420DFE0}"/>
              </a:ext>
            </a:extLst>
          </p:cNvPr>
          <p:cNvGraphicFramePr>
            <a:graphicFrameLocks noGrp="1"/>
          </p:cNvGraphicFramePr>
          <p:nvPr>
            <p:extLst>
              <p:ext uri="{D42A27DB-BD31-4B8C-83A1-F6EECF244321}">
                <p14:modId xmlns:p14="http://schemas.microsoft.com/office/powerpoint/2010/main" val="1822542742"/>
              </p:ext>
            </p:extLst>
          </p:nvPr>
        </p:nvGraphicFramePr>
        <p:xfrm>
          <a:off x="2292414" y="4709795"/>
          <a:ext cx="6173725" cy="2011680"/>
        </p:xfrm>
        <a:graphic>
          <a:graphicData uri="http://schemas.openxmlformats.org/drawingml/2006/table">
            <a:tbl>
              <a:tblPr firstRow="1" bandRow="1">
                <a:tableStyleId>{21E4AEA4-8DFA-4A89-87EB-49C32662AFE0}</a:tableStyleId>
              </a:tblPr>
              <a:tblGrid>
                <a:gridCol w="912282">
                  <a:extLst>
                    <a:ext uri="{9D8B030D-6E8A-4147-A177-3AD203B41FA5}">
                      <a16:colId xmlns:a16="http://schemas.microsoft.com/office/drawing/2014/main" val="3821282862"/>
                    </a:ext>
                  </a:extLst>
                </a:gridCol>
                <a:gridCol w="1433129">
                  <a:extLst>
                    <a:ext uri="{9D8B030D-6E8A-4147-A177-3AD203B41FA5}">
                      <a16:colId xmlns:a16="http://schemas.microsoft.com/office/drawing/2014/main" val="1691428099"/>
                    </a:ext>
                  </a:extLst>
                </a:gridCol>
                <a:gridCol w="1442172">
                  <a:extLst>
                    <a:ext uri="{9D8B030D-6E8A-4147-A177-3AD203B41FA5}">
                      <a16:colId xmlns:a16="http://schemas.microsoft.com/office/drawing/2014/main" val="3742986177"/>
                    </a:ext>
                  </a:extLst>
                </a:gridCol>
                <a:gridCol w="1021294">
                  <a:extLst>
                    <a:ext uri="{9D8B030D-6E8A-4147-A177-3AD203B41FA5}">
                      <a16:colId xmlns:a16="http://schemas.microsoft.com/office/drawing/2014/main" val="1801413434"/>
                    </a:ext>
                  </a:extLst>
                </a:gridCol>
                <a:gridCol w="1364848">
                  <a:extLst>
                    <a:ext uri="{9D8B030D-6E8A-4147-A177-3AD203B41FA5}">
                      <a16:colId xmlns:a16="http://schemas.microsoft.com/office/drawing/2014/main" val="1563632742"/>
                    </a:ext>
                  </a:extLst>
                </a:gridCol>
              </a:tblGrid>
              <a:tr h="390141">
                <a:tc>
                  <a:txBody>
                    <a:bodyPr/>
                    <a:lstStyle/>
                    <a:p>
                      <a:pPr algn="ctr"/>
                      <a:r>
                        <a:rPr lang="en-GB" sz="1200" spc="0" dirty="0"/>
                        <a:t>No. of Turns</a:t>
                      </a:r>
                    </a:p>
                  </a:txBody>
                  <a:tcPr anchor="ctr"/>
                </a:tc>
                <a:tc>
                  <a:txBody>
                    <a:bodyPr/>
                    <a:lstStyle/>
                    <a:p>
                      <a:pPr algn="ctr"/>
                      <a:r>
                        <a:rPr lang="en-GB" sz="1200" spc="0" dirty="0"/>
                        <a:t>Peak Magnitude(</a:t>
                      </a:r>
                      <a:r>
                        <a:rPr lang="en-GB" sz="1200" spc="0" dirty="0" err="1"/>
                        <a:t>mN</a:t>
                      </a:r>
                      <a:r>
                        <a:rPr lang="en-GB" sz="1200" spc="0" dirty="0"/>
                        <a:t>)</a:t>
                      </a:r>
                    </a:p>
                  </a:txBody>
                  <a:tcPr anchor="ctr"/>
                </a:tc>
                <a:tc>
                  <a:txBody>
                    <a:bodyPr/>
                    <a:lstStyle/>
                    <a:p>
                      <a:pPr algn="ctr"/>
                      <a:r>
                        <a:rPr lang="en-GB" sz="1200" spc="0" dirty="0"/>
                        <a:t>%Improvement</a:t>
                      </a:r>
                    </a:p>
                  </a:txBody>
                  <a:tcPr anchor="ctr"/>
                </a:tc>
                <a:tc>
                  <a:txBody>
                    <a:bodyPr/>
                    <a:lstStyle/>
                    <a:p>
                      <a:pPr algn="ctr"/>
                      <a:r>
                        <a:rPr lang="en-GB" sz="1200" spc="0" dirty="0"/>
                        <a:t>Influencing Distance (mm)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spc="0" dirty="0"/>
                        <a:t>%Improvement</a:t>
                      </a:r>
                    </a:p>
                  </a:txBody>
                  <a:tcPr anchor="ctr"/>
                </a:tc>
                <a:extLst>
                  <a:ext uri="{0D108BD9-81ED-4DB2-BD59-A6C34878D82A}">
                    <a16:rowId xmlns:a16="http://schemas.microsoft.com/office/drawing/2014/main" val="3357526909"/>
                  </a:ext>
                </a:extLst>
              </a:tr>
              <a:tr h="167203">
                <a:tc>
                  <a:txBody>
                    <a:bodyPr/>
                    <a:lstStyle/>
                    <a:p>
                      <a:pPr algn="ctr"/>
                      <a:r>
                        <a:rPr lang="en-GB" sz="1200" dirty="0"/>
                        <a:t>1</a:t>
                      </a:r>
                    </a:p>
                  </a:txBody>
                  <a:tcPr anchor="ctr"/>
                </a:tc>
                <a:tc>
                  <a:txBody>
                    <a:bodyPr/>
                    <a:lstStyle/>
                    <a:p>
                      <a:pPr algn="ctr"/>
                      <a:r>
                        <a:rPr lang="en-GB" sz="1200" dirty="0"/>
                        <a:t>-4.064</a:t>
                      </a:r>
                    </a:p>
                  </a:txBody>
                  <a:tcPr anchor="ctr"/>
                </a:tc>
                <a:tc>
                  <a:txBody>
                    <a:bodyPr/>
                    <a:lstStyle/>
                    <a:p>
                      <a:pPr algn="ctr"/>
                      <a:endParaRPr lang="en-GB" sz="1200" dirty="0"/>
                    </a:p>
                  </a:txBody>
                  <a:tcPr anchor="ctr"/>
                </a:tc>
                <a:tc>
                  <a:txBody>
                    <a:bodyPr/>
                    <a:lstStyle/>
                    <a:p>
                      <a:pPr algn="ctr"/>
                      <a:r>
                        <a:rPr lang="en-GB" sz="1200" dirty="0"/>
                        <a:t>4</a:t>
                      </a:r>
                    </a:p>
                  </a:txBody>
                  <a:tcPr anchor="ctr"/>
                </a:tc>
                <a:tc>
                  <a:txBody>
                    <a:bodyPr/>
                    <a:lstStyle/>
                    <a:p>
                      <a:pPr algn="ctr"/>
                      <a:endParaRPr lang="en-GB" sz="1200" dirty="0"/>
                    </a:p>
                  </a:txBody>
                  <a:tcPr anchor="ctr"/>
                </a:tc>
                <a:extLst>
                  <a:ext uri="{0D108BD9-81ED-4DB2-BD59-A6C34878D82A}">
                    <a16:rowId xmlns:a16="http://schemas.microsoft.com/office/drawing/2014/main" val="1360261868"/>
                  </a:ext>
                </a:extLst>
              </a:tr>
              <a:tr h="167203">
                <a:tc>
                  <a:txBody>
                    <a:bodyPr/>
                    <a:lstStyle/>
                    <a:p>
                      <a:pPr algn="ctr"/>
                      <a:r>
                        <a:rPr lang="en-GB" sz="1200" dirty="0"/>
                        <a:t>2</a:t>
                      </a:r>
                    </a:p>
                  </a:txBody>
                  <a:tcPr anchor="ctr"/>
                </a:tc>
                <a:tc>
                  <a:txBody>
                    <a:bodyPr/>
                    <a:lstStyle/>
                    <a:p>
                      <a:pPr algn="ctr"/>
                      <a:r>
                        <a:rPr lang="en-GB" sz="1200" dirty="0"/>
                        <a:t>-6.747</a:t>
                      </a:r>
                    </a:p>
                  </a:txBody>
                  <a:tcPr anchor="ctr"/>
                </a:tc>
                <a:tc>
                  <a:txBody>
                    <a:bodyPr/>
                    <a:lstStyle/>
                    <a:p>
                      <a:pPr algn="ctr" fontAlgn="b"/>
                      <a:r>
                        <a:rPr lang="en-IN" sz="1200" b="0" u="none" strike="noStrike" dirty="0">
                          <a:solidFill>
                            <a:srgbClr val="000000"/>
                          </a:solidFill>
                          <a:effectLst/>
                        </a:rPr>
                        <a:t>66.01</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a:r>
                        <a:rPr lang="en-GB" sz="1200" dirty="0"/>
                        <a:t>4.8</a:t>
                      </a:r>
                    </a:p>
                  </a:txBody>
                  <a:tcPr anchor="ctr"/>
                </a:tc>
                <a:tc>
                  <a:txBody>
                    <a:bodyPr/>
                    <a:lstStyle/>
                    <a:p>
                      <a:pPr algn="ctr" fontAlgn="b"/>
                      <a:r>
                        <a:rPr lang="en-IN" sz="1200" b="0" u="none" strike="noStrike" dirty="0">
                          <a:solidFill>
                            <a:srgbClr val="000000"/>
                          </a:solidFill>
                          <a:effectLst/>
                        </a:rPr>
                        <a:t>20</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3826535"/>
                  </a:ext>
                </a:extLst>
              </a:tr>
              <a:tr h="167203">
                <a:tc>
                  <a:txBody>
                    <a:bodyPr/>
                    <a:lstStyle/>
                    <a:p>
                      <a:pPr algn="ctr"/>
                      <a:r>
                        <a:rPr lang="en-GB" sz="1200" dirty="0"/>
                        <a:t>3</a:t>
                      </a:r>
                    </a:p>
                  </a:txBody>
                  <a:tcPr anchor="ctr"/>
                </a:tc>
                <a:tc>
                  <a:txBody>
                    <a:bodyPr/>
                    <a:lstStyle/>
                    <a:p>
                      <a:pPr algn="ctr"/>
                      <a:r>
                        <a:rPr lang="en-GB" sz="1200" dirty="0"/>
                        <a:t>-7.982</a:t>
                      </a:r>
                    </a:p>
                  </a:txBody>
                  <a:tcPr anchor="ctr"/>
                </a:tc>
                <a:tc>
                  <a:txBody>
                    <a:bodyPr/>
                    <a:lstStyle/>
                    <a:p>
                      <a:pPr algn="ctr" fontAlgn="b"/>
                      <a:r>
                        <a:rPr lang="en-IN" sz="1200" b="0" u="none" strike="noStrike" dirty="0">
                          <a:solidFill>
                            <a:srgbClr val="000000"/>
                          </a:solidFill>
                          <a:effectLst/>
                        </a:rPr>
                        <a:t>96.40</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a:r>
                        <a:rPr lang="en-GB" sz="1200" dirty="0"/>
                        <a:t>6.1</a:t>
                      </a:r>
                    </a:p>
                  </a:txBody>
                  <a:tcPr anchor="ctr"/>
                </a:tc>
                <a:tc>
                  <a:txBody>
                    <a:bodyPr/>
                    <a:lstStyle/>
                    <a:p>
                      <a:pPr algn="ctr" fontAlgn="b"/>
                      <a:r>
                        <a:rPr lang="en-IN" sz="1200" b="0" u="none" strike="noStrike" dirty="0">
                          <a:solidFill>
                            <a:srgbClr val="000000"/>
                          </a:solidFill>
                          <a:effectLst/>
                        </a:rPr>
                        <a:t>52.5</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3562544"/>
                  </a:ext>
                </a:extLst>
              </a:tr>
              <a:tr h="167203">
                <a:tc>
                  <a:txBody>
                    <a:bodyPr/>
                    <a:lstStyle/>
                    <a:p>
                      <a:pPr algn="ctr"/>
                      <a:r>
                        <a:rPr lang="en-GB" sz="1200" dirty="0"/>
                        <a:t>4</a:t>
                      </a:r>
                    </a:p>
                  </a:txBody>
                  <a:tcPr anchor="ctr"/>
                </a:tc>
                <a:tc>
                  <a:txBody>
                    <a:bodyPr/>
                    <a:lstStyle/>
                    <a:p>
                      <a:pPr algn="ctr"/>
                      <a:r>
                        <a:rPr lang="en-GB" sz="1200" dirty="0"/>
                        <a:t>-8.277</a:t>
                      </a:r>
                    </a:p>
                  </a:txBody>
                  <a:tcPr anchor="ctr"/>
                </a:tc>
                <a:tc>
                  <a:txBody>
                    <a:bodyPr/>
                    <a:lstStyle/>
                    <a:p>
                      <a:pPr algn="ctr" fontAlgn="b"/>
                      <a:r>
                        <a:rPr lang="en-IN" sz="1200" b="0" u="none" strike="noStrike" dirty="0">
                          <a:solidFill>
                            <a:srgbClr val="000000"/>
                          </a:solidFill>
                          <a:effectLst/>
                        </a:rPr>
                        <a:t>103.66</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a:r>
                        <a:rPr lang="en-GB" sz="1200" dirty="0"/>
                        <a:t>7.8</a:t>
                      </a:r>
                    </a:p>
                  </a:txBody>
                  <a:tcPr anchor="ctr"/>
                </a:tc>
                <a:tc>
                  <a:txBody>
                    <a:bodyPr/>
                    <a:lstStyle/>
                    <a:p>
                      <a:pPr algn="ctr" fontAlgn="b"/>
                      <a:r>
                        <a:rPr lang="en-IN" sz="1200" b="0" u="none" strike="noStrike" dirty="0">
                          <a:solidFill>
                            <a:srgbClr val="000000"/>
                          </a:solidFill>
                          <a:effectLst/>
                        </a:rPr>
                        <a:t>95</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3020915"/>
                  </a:ext>
                </a:extLst>
              </a:tr>
              <a:tr h="167203">
                <a:tc>
                  <a:txBody>
                    <a:bodyPr/>
                    <a:lstStyle/>
                    <a:p>
                      <a:pPr algn="ctr"/>
                      <a:r>
                        <a:rPr lang="en-GB" sz="1200" dirty="0"/>
                        <a:t>5</a:t>
                      </a:r>
                    </a:p>
                  </a:txBody>
                  <a:tcPr anchor="ctr"/>
                </a:tc>
                <a:tc>
                  <a:txBody>
                    <a:bodyPr/>
                    <a:lstStyle/>
                    <a:p>
                      <a:pPr algn="ctr"/>
                      <a:r>
                        <a:rPr lang="en-GB" sz="1200" dirty="0"/>
                        <a:t>-8.146</a:t>
                      </a:r>
                    </a:p>
                  </a:txBody>
                  <a:tcPr anchor="ctr"/>
                </a:tc>
                <a:tc>
                  <a:txBody>
                    <a:bodyPr/>
                    <a:lstStyle/>
                    <a:p>
                      <a:pPr algn="ctr" fontAlgn="b"/>
                      <a:r>
                        <a:rPr lang="en-IN" sz="1200" b="0" u="none" strike="noStrike" dirty="0">
                          <a:solidFill>
                            <a:srgbClr val="000000"/>
                          </a:solidFill>
                          <a:effectLst/>
                        </a:rPr>
                        <a:t>100.44</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a:r>
                        <a:rPr lang="en-GB" sz="1200" dirty="0"/>
                        <a:t>9.3</a:t>
                      </a:r>
                    </a:p>
                  </a:txBody>
                  <a:tcPr anchor="ctr"/>
                </a:tc>
                <a:tc>
                  <a:txBody>
                    <a:bodyPr/>
                    <a:lstStyle/>
                    <a:p>
                      <a:pPr algn="ctr" fontAlgn="b"/>
                      <a:r>
                        <a:rPr lang="en-IN" sz="1200" b="0" u="none" strike="noStrike" dirty="0">
                          <a:solidFill>
                            <a:srgbClr val="000000"/>
                          </a:solidFill>
                          <a:effectLst/>
                        </a:rPr>
                        <a:t>132.5</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81455083"/>
                  </a:ext>
                </a:extLst>
              </a:tr>
            </a:tbl>
          </a:graphicData>
        </a:graphic>
      </p:graphicFrame>
      <p:sp>
        <p:nvSpPr>
          <p:cNvPr id="2" name="TextBox 1">
            <a:extLst>
              <a:ext uri="{FF2B5EF4-FFF2-40B4-BE49-F238E27FC236}">
                <a16:creationId xmlns:a16="http://schemas.microsoft.com/office/drawing/2014/main" id="{43017756-D725-D24A-8B02-A139C0088455}"/>
              </a:ext>
            </a:extLst>
          </p:cNvPr>
          <p:cNvSpPr txBox="1"/>
          <p:nvPr/>
        </p:nvSpPr>
        <p:spPr>
          <a:xfrm>
            <a:off x="2359033" y="1003967"/>
            <a:ext cx="4292600" cy="1051062"/>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Variation of Force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900" b="1" i="1" dirty="0">
                <a:latin typeface="Times New Roman" panose="02020603050405020304" pitchFamily="18" charset="0"/>
                <a:cs typeface="Times New Roman" panose="02020603050405020304" pitchFamily="18" charset="0"/>
              </a:rPr>
              <a:t>b</a:t>
            </a:r>
            <a:r>
              <a:rPr kumimoji="0" lang="en-US" sz="1900" b="1" i="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Multiple Turns in same plane.</a:t>
            </a:r>
          </a:p>
        </p:txBody>
      </p:sp>
      <p:sp>
        <p:nvSpPr>
          <p:cNvPr id="19" name="TextBox 18">
            <a:extLst>
              <a:ext uri="{FF2B5EF4-FFF2-40B4-BE49-F238E27FC236}">
                <a16:creationId xmlns:a16="http://schemas.microsoft.com/office/drawing/2014/main" id="{8F051EB8-68AE-F741-BC05-05AEC3D7931E}"/>
              </a:ext>
            </a:extLst>
          </p:cNvPr>
          <p:cNvSpPr txBox="1"/>
          <p:nvPr/>
        </p:nvSpPr>
        <p:spPr>
          <a:xfrm>
            <a:off x="2436875" y="2551831"/>
            <a:ext cx="3917626"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Observation: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effectLst/>
                <a:uLnTx/>
                <a:uFillTx/>
                <a:latin typeface="Calibri" panose="020F0502020204030204"/>
                <a:ea typeface="+mn-ea"/>
                <a:cs typeface="+mn-cs"/>
              </a:rPr>
              <a:t>As the no. of Turns Increase – </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effectLst/>
                <a:uLnTx/>
                <a:uFillTx/>
                <a:latin typeface="Calibri" panose="020F0502020204030204"/>
                <a:ea typeface="+mn-ea"/>
                <a:cs typeface="+mn-cs"/>
              </a:rPr>
              <a:t>The </a:t>
            </a:r>
            <a:r>
              <a:rPr lang="en-GB" sz="1600" dirty="0">
                <a:latin typeface="Calibri" panose="020F0502020204030204"/>
              </a:rPr>
              <a:t>Influencing Distance</a:t>
            </a:r>
            <a:r>
              <a:rPr kumimoji="0" lang="en-GB" sz="1600" b="0" i="0" u="none" strike="noStrike" kern="1200" cap="none" spc="0" normalizeH="0" baseline="0" noProof="0" dirty="0">
                <a:ln>
                  <a:noFill/>
                </a:ln>
                <a:effectLst/>
                <a:uLnTx/>
                <a:uFillTx/>
                <a:latin typeface="Calibri" panose="020F0502020204030204"/>
                <a:ea typeface="+mn-ea"/>
                <a:cs typeface="+mn-cs"/>
              </a:rPr>
              <a:t> of Force on Bot increases.</a:t>
            </a: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effectLst/>
                <a:uLnTx/>
                <a:uFillTx/>
                <a:latin typeface="Calibri" panose="020F0502020204030204"/>
                <a:ea typeface="+mn-ea"/>
                <a:cs typeface="+mn-cs"/>
              </a:rPr>
              <a:t>The peak force value increases as no. of turns in the coil increase.</a:t>
            </a:r>
          </a:p>
        </p:txBody>
      </p:sp>
      <p:sp>
        <p:nvSpPr>
          <p:cNvPr id="14" name="Rounded Rectangle 13">
            <a:extLst>
              <a:ext uri="{FF2B5EF4-FFF2-40B4-BE49-F238E27FC236}">
                <a16:creationId xmlns:a16="http://schemas.microsoft.com/office/drawing/2014/main" id="{14B7949E-9646-71EE-CA1C-4F01C3B14D5C}"/>
              </a:ext>
            </a:extLst>
          </p:cNvPr>
          <p:cNvSpPr/>
          <p:nvPr/>
        </p:nvSpPr>
        <p:spPr>
          <a:xfrm>
            <a:off x="-2009876" y="-4244"/>
            <a:ext cx="4372480" cy="6898215"/>
          </a:xfrm>
          <a:prstGeom prst="roundRect">
            <a:avLst>
              <a:gd name="adj"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innerShdw blurRad="63500" dist="50800" dir="2700000">
              <a:prstClr val="black">
                <a:alpha val="50000"/>
              </a:prstClr>
            </a:inn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dirty="0"/>
              <a:t>	</a:t>
            </a:r>
          </a:p>
        </p:txBody>
      </p:sp>
      <p:sp>
        <p:nvSpPr>
          <p:cNvPr id="16" name="TextBox 15">
            <a:extLst>
              <a:ext uri="{FF2B5EF4-FFF2-40B4-BE49-F238E27FC236}">
                <a16:creationId xmlns:a16="http://schemas.microsoft.com/office/drawing/2014/main" id="{58FE2E6A-8EF6-B19B-28B7-9F3473D57AB4}"/>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accent1">
                    <a:lumMod val="40000"/>
                    <a:lumOff val="60000"/>
                  </a:schemeClr>
                </a:solidFill>
                <a:hlinkClick r:id="rId7" action="ppaction://hlinksldjump">
                  <a:extLst>
                    <a:ext uri="{A12FA001-AC4F-418D-AE19-62706E023703}">
                      <ahyp:hlinkClr xmlns:ahyp="http://schemas.microsoft.com/office/drawing/2018/hyperlinkcolor" val="tx"/>
                    </a:ext>
                  </a:extLst>
                </a:hlinkClick>
              </a:rPr>
              <a:t>Field due to Coil</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bg1"/>
                </a:solidFill>
              </a:rPr>
              <a:t>Variation of Force due to</a:t>
            </a:r>
          </a:p>
          <a:p>
            <a:pPr marL="800100" lvl="1" indent="-342900">
              <a:buFont typeface="+mj-lt"/>
              <a:buAutoNum type="alphaLcParenR"/>
            </a:pPr>
            <a:r>
              <a:rPr lang="en-GB" sz="1600" dirty="0">
                <a:solidFill>
                  <a:schemeClr val="accent1">
                    <a:lumMod val="40000"/>
                    <a:lumOff val="60000"/>
                  </a:schemeClr>
                </a:solidFill>
                <a:hlinkClick r:id="rId8" action="ppaction://hlinksldjump">
                  <a:extLst>
                    <a:ext uri="{A12FA001-AC4F-418D-AE19-62706E023703}">
                      <ahyp:hlinkClr xmlns:ahyp="http://schemas.microsoft.com/office/drawing/2018/hyperlinkcolor" val="tx"/>
                    </a:ext>
                  </a:extLst>
                </a:hlinkClick>
              </a:rPr>
              <a:t>Magnitude of Current</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bg1"/>
                </a:solidFill>
              </a:rPr>
              <a:t>Multiple Turns in same Plane</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9" action="ppaction://hlinksldjump">
                  <a:extLst>
                    <a:ext uri="{A12FA001-AC4F-418D-AE19-62706E023703}">
                      <ahyp:hlinkClr xmlns:ahyp="http://schemas.microsoft.com/office/drawing/2018/hyperlinkcolor" val="tx"/>
                    </a:ext>
                  </a:extLst>
                </a:hlinkClick>
              </a:rPr>
              <a:t>No. of PCB Layers</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10" action="ppaction://hlinksldjump">
                  <a:extLst>
                    <a:ext uri="{A12FA001-AC4F-418D-AE19-62706E023703}">
                      <ahyp:hlinkClr xmlns:ahyp="http://schemas.microsoft.com/office/drawing/2018/hyperlinkcolor" val="tx"/>
                    </a:ext>
                  </a:extLst>
                </a:hlinkClick>
              </a:rPr>
              <a:t>Height Variation</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accent1">
                    <a:lumMod val="40000"/>
                    <a:lumOff val="60000"/>
                  </a:schemeClr>
                </a:solidFill>
                <a:hlinkClick r:id="rId11" action="ppaction://hlinksldjump">
                  <a:extLst>
                    <a:ext uri="{A12FA001-AC4F-418D-AE19-62706E023703}">
                      <ahyp:hlinkClr xmlns:ahyp="http://schemas.microsoft.com/office/drawing/2018/hyperlinkcolor" val="tx"/>
                    </a:ext>
                  </a:extLst>
                </a:hlinkClick>
              </a:rPr>
              <a:t>Comparison of Force acting on Permanent Magnet and Ferro Magnet.</a:t>
            </a:r>
            <a:endParaRPr lang="en-GB" sz="1600" dirty="0">
              <a:solidFill>
                <a:schemeClr val="accent1">
                  <a:lumMod val="40000"/>
                  <a:lumOff val="60000"/>
                </a:schemeClr>
              </a:solidFill>
            </a:endParaRPr>
          </a:p>
          <a:p>
            <a:endParaRPr lang="en-GB" sz="1600" dirty="0">
              <a:solidFill>
                <a:schemeClr val="bg1"/>
              </a:solidFill>
            </a:endParaRPr>
          </a:p>
        </p:txBody>
      </p:sp>
      <p:sp>
        <p:nvSpPr>
          <p:cNvPr id="4" name="Date Placeholder 3">
            <a:extLst>
              <a:ext uri="{FF2B5EF4-FFF2-40B4-BE49-F238E27FC236}">
                <a16:creationId xmlns:a16="http://schemas.microsoft.com/office/drawing/2014/main" id="{CE6EDE38-F354-727C-5583-ADCC59C8AFC7}"/>
              </a:ext>
            </a:extLst>
          </p:cNvPr>
          <p:cNvSpPr>
            <a:spLocks noGrp="1"/>
          </p:cNvSpPr>
          <p:nvPr>
            <p:ph type="dt" sz="half" idx="10"/>
          </p:nvPr>
        </p:nvSpPr>
        <p:spPr/>
        <p:txBody>
          <a:bodyPr/>
          <a:lstStyle/>
          <a:p>
            <a:fld id="{907B9325-35F2-E04D-98A6-F68C22875B20}" type="datetime1">
              <a:rPr lang="en-IN" smtClean="0"/>
              <a:t>23-06-2022</a:t>
            </a:fld>
            <a:endParaRPr lang="en-GB"/>
          </a:p>
        </p:txBody>
      </p:sp>
      <p:sp>
        <p:nvSpPr>
          <p:cNvPr id="7" name="Slide Number Placeholder 6">
            <a:extLst>
              <a:ext uri="{FF2B5EF4-FFF2-40B4-BE49-F238E27FC236}">
                <a16:creationId xmlns:a16="http://schemas.microsoft.com/office/drawing/2014/main" id="{056BF35E-2EB1-64EC-ECCD-44A827073164}"/>
              </a:ext>
            </a:extLst>
          </p:cNvPr>
          <p:cNvSpPr>
            <a:spLocks noGrp="1"/>
          </p:cNvSpPr>
          <p:nvPr>
            <p:ph type="sldNum" sz="quarter" idx="12"/>
          </p:nvPr>
        </p:nvSpPr>
        <p:spPr/>
        <p:txBody>
          <a:bodyPr/>
          <a:lstStyle/>
          <a:p>
            <a:fld id="{E14DAB84-8963-A547-9D4F-464A7C6416BD}" type="slidenum">
              <a:rPr lang="en-GB" smtClean="0"/>
              <a:t>23</a:t>
            </a:fld>
            <a:endParaRPr lang="en-GB"/>
          </a:p>
        </p:txBody>
      </p:sp>
      <p:sp>
        <p:nvSpPr>
          <p:cNvPr id="35" name="TextBox 34">
            <a:extLst>
              <a:ext uri="{FF2B5EF4-FFF2-40B4-BE49-F238E27FC236}">
                <a16:creationId xmlns:a16="http://schemas.microsoft.com/office/drawing/2014/main" id="{2C9EA448-1789-7F93-96BC-4DE2169272DD}"/>
              </a:ext>
            </a:extLst>
          </p:cNvPr>
          <p:cNvSpPr txBox="1"/>
          <p:nvPr/>
        </p:nvSpPr>
        <p:spPr>
          <a:xfrm>
            <a:off x="8496351" y="4848991"/>
            <a:ext cx="2249334" cy="415498"/>
          </a:xfrm>
          <a:prstGeom prst="rect">
            <a:avLst/>
          </a:prstGeom>
          <a:noFill/>
        </p:spPr>
        <p:txBody>
          <a:bodyPr wrap="none" rtlCol="0">
            <a:spAutoFit/>
          </a:bodyPr>
          <a:lstStyle/>
          <a:p>
            <a:r>
              <a:rPr lang="en-GB" sz="1050" dirty="0"/>
              <a:t>Fig 17. Analytical Result of Variation </a:t>
            </a:r>
          </a:p>
          <a:p>
            <a:pPr algn="ctr"/>
            <a:r>
              <a:rPr lang="en-GB" sz="1050" dirty="0"/>
              <a:t>        of Force on bot w.r.t No. of Turns</a:t>
            </a:r>
            <a:endParaRPr lang="en-GB" sz="800" dirty="0"/>
          </a:p>
        </p:txBody>
      </p:sp>
      <p:sp>
        <p:nvSpPr>
          <p:cNvPr id="36" name="TextBox 35">
            <a:extLst>
              <a:ext uri="{FF2B5EF4-FFF2-40B4-BE49-F238E27FC236}">
                <a16:creationId xmlns:a16="http://schemas.microsoft.com/office/drawing/2014/main" id="{244E62CC-A2A8-2CA9-85D1-13492B338309}"/>
              </a:ext>
            </a:extLst>
          </p:cNvPr>
          <p:cNvSpPr txBox="1"/>
          <p:nvPr/>
        </p:nvSpPr>
        <p:spPr>
          <a:xfrm>
            <a:off x="8445931" y="6398864"/>
            <a:ext cx="702821" cy="307777"/>
          </a:xfrm>
          <a:prstGeom prst="rect">
            <a:avLst/>
          </a:prstGeom>
          <a:noFill/>
        </p:spPr>
        <p:txBody>
          <a:bodyPr wrap="none" rtlCol="0">
            <a:spAutoFit/>
          </a:bodyPr>
          <a:lstStyle/>
          <a:p>
            <a:r>
              <a:rPr lang="en-GB" sz="1400" dirty="0"/>
              <a:t>Table 3</a:t>
            </a:r>
          </a:p>
        </p:txBody>
      </p:sp>
    </p:spTree>
    <p:extLst>
      <p:ext uri="{BB962C8B-B14F-4D97-AF65-F5344CB8AC3E}">
        <p14:creationId xmlns:p14="http://schemas.microsoft.com/office/powerpoint/2010/main" val="46208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9C00F8A-29C0-EEB3-38F4-54FB01631731}"/>
              </a:ext>
            </a:extLst>
          </p:cNvPr>
          <p:cNvGrpSpPr/>
          <p:nvPr/>
        </p:nvGrpSpPr>
        <p:grpSpPr>
          <a:xfrm>
            <a:off x="6578982" y="347336"/>
            <a:ext cx="5565407" cy="4749673"/>
            <a:chOff x="6578982" y="347336"/>
            <a:chExt cx="5565407" cy="4749673"/>
          </a:xfrm>
        </p:grpSpPr>
        <p:pic>
          <p:nvPicPr>
            <p:cNvPr id="12" name="Picture 11">
              <a:extLst>
                <a:ext uri="{FF2B5EF4-FFF2-40B4-BE49-F238E27FC236}">
                  <a16:creationId xmlns:a16="http://schemas.microsoft.com/office/drawing/2014/main" id="{2F7E16FB-6D49-6D80-76A1-7C6033FEF358}"/>
                </a:ext>
              </a:extLst>
            </p:cNvPr>
            <p:cNvPicPr>
              <a:picLocks noChangeAspect="1"/>
            </p:cNvPicPr>
            <p:nvPr/>
          </p:nvPicPr>
          <p:blipFill>
            <a:blip r:embed="rId2"/>
            <a:stretch>
              <a:fillRect/>
            </a:stretch>
          </p:blipFill>
          <p:spPr>
            <a:xfrm>
              <a:off x="6912632" y="613280"/>
              <a:ext cx="5231757" cy="4370835"/>
            </a:xfrm>
            <a:prstGeom prst="rect">
              <a:avLst/>
            </a:prstGeom>
          </p:spPr>
        </p:pic>
        <p:sp>
          <p:nvSpPr>
            <p:cNvPr id="13" name="Rectangle 12">
              <a:extLst>
                <a:ext uri="{FF2B5EF4-FFF2-40B4-BE49-F238E27FC236}">
                  <a16:creationId xmlns:a16="http://schemas.microsoft.com/office/drawing/2014/main" id="{A138DCBB-4E4F-30C6-D78F-142A8DC36B07}"/>
                </a:ext>
              </a:extLst>
            </p:cNvPr>
            <p:cNvSpPr/>
            <p:nvPr/>
          </p:nvSpPr>
          <p:spPr>
            <a:xfrm rot="5400000">
              <a:off x="9314854" y="2161309"/>
              <a:ext cx="96582" cy="554902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768390-F36C-A5CB-26EB-A1916A0C44FC}"/>
                </a:ext>
              </a:extLst>
            </p:cNvPr>
            <p:cNvSpPr/>
            <p:nvPr/>
          </p:nvSpPr>
          <p:spPr>
            <a:xfrm>
              <a:off x="6597540" y="617147"/>
              <a:ext cx="472355" cy="426639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E85498D-6D30-1E57-AA87-1CD78457E102}"/>
                </a:ext>
              </a:extLst>
            </p:cNvPr>
            <p:cNvSpPr/>
            <p:nvPr/>
          </p:nvSpPr>
          <p:spPr>
            <a:xfrm rot="5400000">
              <a:off x="9223855" y="-2290554"/>
              <a:ext cx="282644" cy="555842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F6279A0-451E-060F-7E89-038A73479D7C}"/>
                </a:ext>
              </a:extLst>
            </p:cNvPr>
            <p:cNvSpPr/>
            <p:nvPr/>
          </p:nvSpPr>
          <p:spPr>
            <a:xfrm rot="5400000">
              <a:off x="9316782" y="2093787"/>
              <a:ext cx="96582" cy="554902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70373B37-56B1-2227-0E4A-4396799D21F4}"/>
                </a:ext>
              </a:extLst>
            </p:cNvPr>
            <p:cNvSpPr txBox="1"/>
            <p:nvPr/>
          </p:nvSpPr>
          <p:spPr>
            <a:xfrm>
              <a:off x="6782222" y="979057"/>
              <a:ext cx="456511" cy="3585597"/>
            </a:xfrm>
            <a:prstGeom prst="rect">
              <a:avLst/>
            </a:prstGeom>
            <a:noFill/>
          </p:spPr>
          <p:txBody>
            <a:bodyPr wrap="square" rtlCol="0">
              <a:spAutoFit/>
            </a:bodyPr>
            <a:lstStyle/>
            <a:p>
              <a:r>
                <a:rPr lang="en-GB" sz="1000" dirty="0"/>
                <a:t>1.5</a:t>
              </a:r>
            </a:p>
            <a:p>
              <a:endParaRPr lang="en-GB" sz="1050" dirty="0"/>
            </a:p>
            <a:p>
              <a:endParaRPr lang="en-GB" sz="1400" dirty="0"/>
            </a:p>
            <a:p>
              <a:r>
                <a:rPr lang="en-GB" sz="1000" dirty="0"/>
                <a:t>1</a:t>
              </a:r>
            </a:p>
            <a:p>
              <a:endParaRPr lang="en-GB" sz="100" dirty="0"/>
            </a:p>
            <a:p>
              <a:endParaRPr lang="en-GB" sz="1100" dirty="0"/>
            </a:p>
            <a:p>
              <a:endParaRPr lang="en-GB" sz="1600" dirty="0"/>
            </a:p>
            <a:p>
              <a:r>
                <a:rPr lang="en-GB" sz="1000" dirty="0"/>
                <a:t>0.5</a:t>
              </a:r>
            </a:p>
            <a:p>
              <a:endParaRPr lang="en-GB" sz="1200" dirty="0"/>
            </a:p>
            <a:p>
              <a:endParaRPr lang="en-GB" sz="1400" dirty="0"/>
            </a:p>
            <a:p>
              <a:r>
                <a:rPr lang="en-GB" sz="1000" dirty="0"/>
                <a:t>0</a:t>
              </a:r>
            </a:p>
            <a:p>
              <a:endParaRPr lang="en-GB" sz="1200" dirty="0"/>
            </a:p>
            <a:p>
              <a:endParaRPr lang="en-GB" sz="1400" dirty="0"/>
            </a:p>
            <a:p>
              <a:r>
                <a:rPr lang="en-GB" sz="1000" dirty="0"/>
                <a:t>-0.5</a:t>
              </a:r>
            </a:p>
            <a:p>
              <a:endParaRPr lang="en-GB" sz="1050" dirty="0"/>
            </a:p>
            <a:p>
              <a:endParaRPr lang="en-GB" dirty="0"/>
            </a:p>
            <a:p>
              <a:r>
                <a:rPr lang="en-GB" sz="1000" dirty="0"/>
                <a:t>-1</a:t>
              </a:r>
            </a:p>
            <a:p>
              <a:endParaRPr lang="en-GB" sz="1200" dirty="0"/>
            </a:p>
            <a:p>
              <a:endParaRPr lang="en-GB" sz="1400" dirty="0"/>
            </a:p>
            <a:p>
              <a:r>
                <a:rPr lang="en-GB" sz="1000" dirty="0"/>
                <a:t>-1.5</a:t>
              </a:r>
            </a:p>
          </p:txBody>
        </p:sp>
        <p:sp>
          <p:nvSpPr>
            <p:cNvPr id="18" name="TextBox 17">
              <a:extLst>
                <a:ext uri="{FF2B5EF4-FFF2-40B4-BE49-F238E27FC236}">
                  <a16:creationId xmlns:a16="http://schemas.microsoft.com/office/drawing/2014/main" id="{8433D864-964D-E326-6A57-B01992783A9F}"/>
                </a:ext>
              </a:extLst>
            </p:cNvPr>
            <p:cNvSpPr txBox="1"/>
            <p:nvPr/>
          </p:nvSpPr>
          <p:spPr>
            <a:xfrm rot="16200000">
              <a:off x="6159114" y="2466362"/>
              <a:ext cx="1169359" cy="276999"/>
            </a:xfrm>
            <a:prstGeom prst="rect">
              <a:avLst/>
            </a:prstGeom>
            <a:noFill/>
          </p:spPr>
          <p:txBody>
            <a:bodyPr wrap="none" rtlCol="0">
              <a:spAutoFit/>
            </a:bodyPr>
            <a:lstStyle/>
            <a:p>
              <a:r>
                <a:rPr lang="en-GB" sz="1200" dirty="0"/>
                <a:t>Force on Bot(N)</a:t>
              </a:r>
            </a:p>
          </p:txBody>
        </p:sp>
        <p:sp>
          <p:nvSpPr>
            <p:cNvPr id="20" name="TextBox 19">
              <a:extLst>
                <a:ext uri="{FF2B5EF4-FFF2-40B4-BE49-F238E27FC236}">
                  <a16:creationId xmlns:a16="http://schemas.microsoft.com/office/drawing/2014/main" id="{C7F39BB3-4C1B-7858-62C8-B5559C52CEA7}"/>
                </a:ext>
              </a:extLst>
            </p:cNvPr>
            <p:cNvSpPr txBox="1"/>
            <p:nvPr/>
          </p:nvSpPr>
          <p:spPr>
            <a:xfrm>
              <a:off x="7325075" y="4728204"/>
              <a:ext cx="4722768" cy="253916"/>
            </a:xfrm>
            <a:prstGeom prst="rect">
              <a:avLst/>
            </a:prstGeom>
            <a:noFill/>
          </p:spPr>
          <p:txBody>
            <a:bodyPr wrap="none" rtlCol="0">
              <a:spAutoFit/>
            </a:bodyPr>
            <a:lstStyle/>
            <a:p>
              <a:r>
                <a:rPr lang="en-GB" sz="1050" dirty="0"/>
                <a:t>-15                 -10                  -5                     0                    5                    10                   15</a:t>
              </a:r>
            </a:p>
          </p:txBody>
        </p:sp>
        <p:sp>
          <p:nvSpPr>
            <p:cNvPr id="21" name="Rectangle 20">
              <a:extLst>
                <a:ext uri="{FF2B5EF4-FFF2-40B4-BE49-F238E27FC236}">
                  <a16:creationId xmlns:a16="http://schemas.microsoft.com/office/drawing/2014/main" id="{16100D67-2103-34A1-B06F-9A5CAF0B2B5B}"/>
                </a:ext>
              </a:extLst>
            </p:cNvPr>
            <p:cNvSpPr/>
            <p:nvPr/>
          </p:nvSpPr>
          <p:spPr>
            <a:xfrm rot="5400000">
              <a:off x="9305206" y="2255834"/>
              <a:ext cx="96582" cy="554902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DCF36841-128C-62B0-A3DD-629C11F741A9}"/>
                </a:ext>
              </a:extLst>
            </p:cNvPr>
            <p:cNvSpPr txBox="1"/>
            <p:nvPr/>
          </p:nvSpPr>
          <p:spPr>
            <a:xfrm>
              <a:off x="9059748" y="4820010"/>
              <a:ext cx="1094787" cy="276999"/>
            </a:xfrm>
            <a:prstGeom prst="rect">
              <a:avLst/>
            </a:prstGeom>
            <a:noFill/>
          </p:spPr>
          <p:txBody>
            <a:bodyPr wrap="none" rtlCol="0">
              <a:spAutoFit/>
            </a:bodyPr>
            <a:lstStyle/>
            <a:p>
              <a:r>
                <a:rPr lang="en-GB" sz="1200" dirty="0"/>
                <a:t>Distance (mm)</a:t>
              </a:r>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F028545-0AAD-71EB-39C8-EB1CDFE9AF79}"/>
                    </a:ext>
                  </a:extLst>
                </p14:cNvPr>
                <p14:cNvContentPartPr/>
                <p14:nvPr/>
              </p14:nvContentPartPr>
              <p14:xfrm>
                <a:off x="9493236" y="651262"/>
                <a:ext cx="204120" cy="5040"/>
              </p14:xfrm>
            </p:contentPart>
          </mc:Choice>
          <mc:Fallback xmlns="">
            <p:pic>
              <p:nvPicPr>
                <p:cNvPr id="23" name="Ink 22">
                  <a:extLst>
                    <a:ext uri="{FF2B5EF4-FFF2-40B4-BE49-F238E27FC236}">
                      <a16:creationId xmlns:a16="http://schemas.microsoft.com/office/drawing/2014/main" id="{1F028545-0AAD-71EB-39C8-EB1CDFE9AF79}"/>
                    </a:ext>
                  </a:extLst>
                </p:cNvPr>
                <p:cNvPicPr/>
                <p:nvPr/>
              </p:nvPicPr>
              <p:blipFill>
                <a:blip r:embed="rId4"/>
                <a:stretch>
                  <a:fillRect/>
                </a:stretch>
              </p:blipFill>
              <p:spPr>
                <a:xfrm>
                  <a:off x="9457236" y="615262"/>
                  <a:ext cx="275760" cy="76680"/>
                </a:xfrm>
                <a:prstGeom prst="rect">
                  <a:avLst/>
                </a:prstGeom>
              </p:spPr>
            </p:pic>
          </mc:Fallback>
        </mc:AlternateContent>
        <p:sp>
          <p:nvSpPr>
            <p:cNvPr id="22" name="TextBox 21">
              <a:extLst>
                <a:ext uri="{FF2B5EF4-FFF2-40B4-BE49-F238E27FC236}">
                  <a16:creationId xmlns:a16="http://schemas.microsoft.com/office/drawing/2014/main" id="{9E9B70FE-0C0F-1859-62AC-9C4A011339B1}"/>
                </a:ext>
              </a:extLst>
            </p:cNvPr>
            <p:cNvSpPr txBox="1"/>
            <p:nvPr/>
          </p:nvSpPr>
          <p:spPr>
            <a:xfrm>
              <a:off x="8213203" y="359272"/>
              <a:ext cx="3010311" cy="338554"/>
            </a:xfrm>
            <a:prstGeom prst="rect">
              <a:avLst/>
            </a:prstGeom>
            <a:noFill/>
          </p:spPr>
          <p:txBody>
            <a:bodyPr wrap="none" rtlCol="0">
              <a:spAutoFit/>
            </a:bodyPr>
            <a:lstStyle/>
            <a:p>
              <a:r>
                <a:rPr lang="en-GB" sz="1600" dirty="0"/>
                <a:t>Variation of F_x w.r.t No. of Layers</a:t>
              </a:r>
            </a:p>
          </p:txBody>
        </p:sp>
      </p:grpSp>
      <p:graphicFrame>
        <p:nvGraphicFramePr>
          <p:cNvPr id="10" name="Table 6">
            <a:extLst>
              <a:ext uri="{FF2B5EF4-FFF2-40B4-BE49-F238E27FC236}">
                <a16:creationId xmlns:a16="http://schemas.microsoft.com/office/drawing/2014/main" id="{8171C928-AE93-E785-FF95-51193B89A445}"/>
              </a:ext>
            </a:extLst>
          </p:cNvPr>
          <p:cNvGraphicFramePr>
            <a:graphicFrameLocks noGrp="1"/>
          </p:cNvGraphicFramePr>
          <p:nvPr>
            <p:extLst>
              <p:ext uri="{D42A27DB-BD31-4B8C-83A1-F6EECF244321}">
                <p14:modId xmlns:p14="http://schemas.microsoft.com/office/powerpoint/2010/main" val="2278359034"/>
              </p:ext>
            </p:extLst>
          </p:nvPr>
        </p:nvGraphicFramePr>
        <p:xfrm>
          <a:off x="2209800" y="4984115"/>
          <a:ext cx="6105059" cy="1737360"/>
        </p:xfrm>
        <a:graphic>
          <a:graphicData uri="http://schemas.openxmlformats.org/drawingml/2006/table">
            <a:tbl>
              <a:tblPr firstRow="1" bandRow="1">
                <a:tableStyleId>{00A15C55-8517-42AA-B614-E9B94910E393}</a:tableStyleId>
              </a:tblPr>
              <a:tblGrid>
                <a:gridCol w="1065022">
                  <a:extLst>
                    <a:ext uri="{9D8B030D-6E8A-4147-A177-3AD203B41FA5}">
                      <a16:colId xmlns:a16="http://schemas.microsoft.com/office/drawing/2014/main" val="3821282862"/>
                    </a:ext>
                  </a:extLst>
                </a:gridCol>
                <a:gridCol w="1230550">
                  <a:extLst>
                    <a:ext uri="{9D8B030D-6E8A-4147-A177-3AD203B41FA5}">
                      <a16:colId xmlns:a16="http://schemas.microsoft.com/office/drawing/2014/main" val="1691428099"/>
                    </a:ext>
                  </a:extLst>
                </a:gridCol>
                <a:gridCol w="1350629">
                  <a:extLst>
                    <a:ext uri="{9D8B030D-6E8A-4147-A177-3AD203B41FA5}">
                      <a16:colId xmlns:a16="http://schemas.microsoft.com/office/drawing/2014/main" val="2398004448"/>
                    </a:ext>
                  </a:extLst>
                </a:gridCol>
                <a:gridCol w="1030147">
                  <a:extLst>
                    <a:ext uri="{9D8B030D-6E8A-4147-A177-3AD203B41FA5}">
                      <a16:colId xmlns:a16="http://schemas.microsoft.com/office/drawing/2014/main" val="1801413434"/>
                    </a:ext>
                  </a:extLst>
                </a:gridCol>
                <a:gridCol w="1428711">
                  <a:extLst>
                    <a:ext uri="{9D8B030D-6E8A-4147-A177-3AD203B41FA5}">
                      <a16:colId xmlns:a16="http://schemas.microsoft.com/office/drawing/2014/main" val="1573548644"/>
                    </a:ext>
                  </a:extLst>
                </a:gridCol>
              </a:tblGrid>
              <a:tr h="385572">
                <a:tc>
                  <a:txBody>
                    <a:bodyPr/>
                    <a:lstStyle/>
                    <a:p>
                      <a:pPr algn="ctr"/>
                      <a:r>
                        <a:rPr lang="en-GB" sz="1200" dirty="0">
                          <a:solidFill>
                            <a:schemeClr val="tx1"/>
                          </a:solidFill>
                        </a:rPr>
                        <a:t>No. of Layers</a:t>
                      </a:r>
                    </a:p>
                  </a:txBody>
                  <a:tcPr anchor="ctr">
                    <a:solidFill>
                      <a:schemeClr val="accent4">
                        <a:lumMod val="60000"/>
                        <a:lumOff val="40000"/>
                      </a:schemeClr>
                    </a:solidFill>
                  </a:tcPr>
                </a:tc>
                <a:tc>
                  <a:txBody>
                    <a:bodyPr/>
                    <a:lstStyle/>
                    <a:p>
                      <a:pPr algn="ctr"/>
                      <a:r>
                        <a:rPr lang="en-GB" sz="1200" dirty="0">
                          <a:solidFill>
                            <a:schemeClr val="tx1"/>
                          </a:solidFill>
                        </a:rPr>
                        <a:t>Peak-Peak Magnitude (</a:t>
                      </a:r>
                      <a:r>
                        <a:rPr lang="en-GB" sz="1200" dirty="0" err="1">
                          <a:solidFill>
                            <a:schemeClr val="tx1"/>
                          </a:solidFill>
                        </a:rPr>
                        <a:t>mN</a:t>
                      </a:r>
                      <a:r>
                        <a:rPr lang="en-GB" sz="1200" dirty="0">
                          <a:solidFill>
                            <a:schemeClr val="tx1"/>
                          </a:solidFill>
                        </a:rPr>
                        <a:t>)</a:t>
                      </a:r>
                    </a:p>
                  </a:txBody>
                  <a:tcPr anchor="ctr">
                    <a:solidFill>
                      <a:schemeClr val="accent4">
                        <a:lumMod val="60000"/>
                        <a:lumOff val="40000"/>
                      </a:schemeClr>
                    </a:solidFill>
                  </a:tcPr>
                </a:tc>
                <a:tc>
                  <a:txBody>
                    <a:bodyPr/>
                    <a:lstStyle/>
                    <a:p>
                      <a:pPr algn="ctr"/>
                      <a:r>
                        <a:rPr lang="en-GB" sz="1200" dirty="0">
                          <a:solidFill>
                            <a:schemeClr val="tx1"/>
                          </a:solidFill>
                        </a:rPr>
                        <a:t>%Improvement</a:t>
                      </a:r>
                    </a:p>
                  </a:txBody>
                  <a:tcPr anchor="ctr">
                    <a:solidFill>
                      <a:schemeClr val="accent4">
                        <a:lumMod val="60000"/>
                        <a:lumOff val="40000"/>
                      </a:schemeClr>
                    </a:solidFill>
                  </a:tcPr>
                </a:tc>
                <a:tc>
                  <a:txBody>
                    <a:bodyPr/>
                    <a:lstStyle/>
                    <a:p>
                      <a:pPr algn="ctr"/>
                      <a:r>
                        <a:rPr lang="en-GB" sz="1200" dirty="0">
                          <a:solidFill>
                            <a:schemeClr val="tx1"/>
                          </a:solidFill>
                        </a:rPr>
                        <a:t>Influencing Distance (mm)</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%Improvement</a:t>
                      </a:r>
                    </a:p>
                  </a:txBody>
                  <a:tcPr anchor="ctr">
                    <a:solidFill>
                      <a:schemeClr val="accent4">
                        <a:lumMod val="60000"/>
                        <a:lumOff val="40000"/>
                      </a:schemeClr>
                    </a:solidFill>
                  </a:tcPr>
                </a:tc>
                <a:extLst>
                  <a:ext uri="{0D108BD9-81ED-4DB2-BD59-A6C34878D82A}">
                    <a16:rowId xmlns:a16="http://schemas.microsoft.com/office/drawing/2014/main" val="3357526909"/>
                  </a:ext>
                </a:extLst>
              </a:tr>
              <a:tr h="165245">
                <a:tc>
                  <a:txBody>
                    <a:bodyPr/>
                    <a:lstStyle/>
                    <a:p>
                      <a:pPr algn="ctr"/>
                      <a:r>
                        <a:rPr lang="en-GB" sz="1200" dirty="0"/>
                        <a:t>1</a:t>
                      </a:r>
                    </a:p>
                  </a:txBody>
                  <a:tcPr anchor="ctr"/>
                </a:tc>
                <a:tc>
                  <a:txBody>
                    <a:bodyPr/>
                    <a:lstStyle/>
                    <a:p>
                      <a:pPr algn="ctr" rtl="0" fontAlgn="ctr"/>
                      <a:r>
                        <a:rPr lang="en-IN" sz="1200" b="0" i="0" u="none" strike="noStrike" dirty="0">
                          <a:solidFill>
                            <a:schemeClr val="tx1"/>
                          </a:solidFill>
                          <a:effectLst/>
                          <a:latin typeface="Calibri" panose="020F0502020204030204" pitchFamily="34" charset="0"/>
                        </a:rPr>
                        <a:t>1.426</a:t>
                      </a:r>
                    </a:p>
                  </a:txBody>
                  <a:tcPr marL="9525" marR="9525" marT="9525" marB="0" anchor="ctr"/>
                </a:tc>
                <a:tc>
                  <a:txBody>
                    <a:bodyPr/>
                    <a:lstStyle/>
                    <a:p>
                      <a:pPr algn="ctr" fontAlgn="b"/>
                      <a:endParaRPr lang="en-IN"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rtl="0" fontAlgn="ctr"/>
                      <a:r>
                        <a:rPr lang="en-IN" sz="1200" b="0" i="0" u="none" strike="noStrike">
                          <a:solidFill>
                            <a:schemeClr val="tx1"/>
                          </a:solidFill>
                          <a:effectLst/>
                          <a:latin typeface="Calibri" panose="020F0502020204030204" pitchFamily="34" charset="0"/>
                        </a:rPr>
                        <a:t>15.4</a:t>
                      </a:r>
                    </a:p>
                  </a:txBody>
                  <a:tcPr marL="9525" marR="9525" marT="9525" marB="0" anchor="ctr"/>
                </a:tc>
                <a:tc>
                  <a:txBody>
                    <a:bodyPr/>
                    <a:lstStyle/>
                    <a:p>
                      <a:pPr algn="ctr" fontAlgn="b"/>
                      <a:endParaRPr lang="en-IN" sz="1200" b="0" i="0" u="none" strike="noStrike">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60261868"/>
                  </a:ext>
                </a:extLst>
              </a:tr>
              <a:tr h="165245">
                <a:tc>
                  <a:txBody>
                    <a:bodyPr/>
                    <a:lstStyle/>
                    <a:p>
                      <a:pPr algn="ctr"/>
                      <a:r>
                        <a:rPr lang="en-GB" sz="1200" dirty="0"/>
                        <a:t>2</a:t>
                      </a:r>
                    </a:p>
                  </a:txBody>
                  <a:tcPr anchor="ctr"/>
                </a:tc>
                <a:tc>
                  <a:txBody>
                    <a:bodyPr/>
                    <a:lstStyle/>
                    <a:p>
                      <a:pPr algn="ctr" rtl="0" fontAlgn="ctr"/>
                      <a:r>
                        <a:rPr lang="en-IN" sz="1200" b="0" i="0" u="none" strike="noStrike">
                          <a:solidFill>
                            <a:schemeClr val="tx1"/>
                          </a:solidFill>
                          <a:effectLst/>
                          <a:latin typeface="Calibri" panose="020F0502020204030204" pitchFamily="34" charset="0"/>
                        </a:rPr>
                        <a:t>2.011</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41.23</a:t>
                      </a:r>
                    </a:p>
                  </a:txBody>
                  <a:tcPr marL="9525" marR="9525" marT="9525" marB="0" anchor="ctr"/>
                </a:tc>
                <a:tc>
                  <a:txBody>
                    <a:bodyPr/>
                    <a:lstStyle/>
                    <a:p>
                      <a:pPr algn="ctr" rtl="0" fontAlgn="ctr"/>
                      <a:r>
                        <a:rPr lang="en-IN" sz="1200" b="0" i="0" u="none" strike="noStrike">
                          <a:solidFill>
                            <a:schemeClr val="tx1"/>
                          </a:solidFill>
                          <a:effectLst/>
                          <a:latin typeface="Calibri" panose="020F0502020204030204" pitchFamily="34" charset="0"/>
                        </a:rPr>
                        <a:t>17.2</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11.68</a:t>
                      </a:r>
                    </a:p>
                  </a:txBody>
                  <a:tcPr marL="9525" marR="9525" marT="9525" marB="0" anchor="ctr"/>
                </a:tc>
                <a:extLst>
                  <a:ext uri="{0D108BD9-81ED-4DB2-BD59-A6C34878D82A}">
                    <a16:rowId xmlns:a16="http://schemas.microsoft.com/office/drawing/2014/main" val="603826535"/>
                  </a:ext>
                </a:extLst>
              </a:tr>
              <a:tr h="165245">
                <a:tc>
                  <a:txBody>
                    <a:bodyPr/>
                    <a:lstStyle/>
                    <a:p>
                      <a:pPr algn="ctr"/>
                      <a:r>
                        <a:rPr lang="en-GB" sz="1200" dirty="0"/>
                        <a:t>3</a:t>
                      </a:r>
                    </a:p>
                  </a:txBody>
                  <a:tcPr anchor="ctr"/>
                </a:tc>
                <a:tc>
                  <a:txBody>
                    <a:bodyPr/>
                    <a:lstStyle/>
                    <a:p>
                      <a:pPr algn="ctr" rtl="0" fontAlgn="ctr"/>
                      <a:r>
                        <a:rPr lang="en-IN" sz="1200" b="0" i="0" u="none" strike="noStrike">
                          <a:solidFill>
                            <a:schemeClr val="tx1"/>
                          </a:solidFill>
                          <a:effectLst/>
                          <a:latin typeface="Calibri" panose="020F0502020204030204" pitchFamily="34" charset="0"/>
                        </a:rPr>
                        <a:t>2.575</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80.57</a:t>
                      </a:r>
                    </a:p>
                  </a:txBody>
                  <a:tcPr marL="9525" marR="9525" marT="9525" marB="0" anchor="ctr"/>
                </a:tc>
                <a:tc>
                  <a:txBody>
                    <a:bodyPr/>
                    <a:lstStyle/>
                    <a:p>
                      <a:pPr algn="ctr" rtl="0" fontAlgn="ctr"/>
                      <a:r>
                        <a:rPr lang="en-IN" sz="1200" b="0" i="0" u="none" strike="noStrike" dirty="0">
                          <a:solidFill>
                            <a:schemeClr val="tx1"/>
                          </a:solidFill>
                          <a:effectLst/>
                          <a:latin typeface="Calibri" panose="020F0502020204030204" pitchFamily="34" charset="0"/>
                        </a:rPr>
                        <a:t>18.5</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20.12</a:t>
                      </a:r>
                    </a:p>
                  </a:txBody>
                  <a:tcPr marL="9525" marR="9525" marT="9525" marB="0" anchor="ctr"/>
                </a:tc>
                <a:extLst>
                  <a:ext uri="{0D108BD9-81ED-4DB2-BD59-A6C34878D82A}">
                    <a16:rowId xmlns:a16="http://schemas.microsoft.com/office/drawing/2014/main" val="3812920410"/>
                  </a:ext>
                </a:extLst>
              </a:tr>
              <a:tr h="165245">
                <a:tc>
                  <a:txBody>
                    <a:bodyPr/>
                    <a:lstStyle/>
                    <a:p>
                      <a:pPr algn="ctr"/>
                      <a:r>
                        <a:rPr lang="en-GB" sz="1200" dirty="0"/>
                        <a:t>4</a:t>
                      </a:r>
                    </a:p>
                  </a:txBody>
                  <a:tcPr anchor="ctr"/>
                </a:tc>
                <a:tc>
                  <a:txBody>
                    <a:bodyPr/>
                    <a:lstStyle/>
                    <a:p>
                      <a:pPr algn="ctr" rtl="0" fontAlgn="ctr"/>
                      <a:r>
                        <a:rPr lang="en-IN" sz="1200" b="0" i="0" u="none" strike="noStrike">
                          <a:solidFill>
                            <a:schemeClr val="tx1"/>
                          </a:solidFill>
                          <a:effectLst/>
                          <a:latin typeface="Calibri" panose="020F0502020204030204" pitchFamily="34" charset="0"/>
                        </a:rPr>
                        <a:t>2.886</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102.38</a:t>
                      </a:r>
                    </a:p>
                  </a:txBody>
                  <a:tcPr marL="9525" marR="9525" marT="9525" marB="0" anchor="ctr"/>
                </a:tc>
                <a:tc>
                  <a:txBody>
                    <a:bodyPr/>
                    <a:lstStyle/>
                    <a:p>
                      <a:pPr algn="ctr" rtl="0" fontAlgn="ctr"/>
                      <a:r>
                        <a:rPr lang="en-IN" sz="1200" b="0" i="0" u="none" strike="noStrike" dirty="0">
                          <a:solidFill>
                            <a:schemeClr val="tx1"/>
                          </a:solidFill>
                          <a:effectLst/>
                          <a:latin typeface="Calibri" panose="020F0502020204030204" pitchFamily="34" charset="0"/>
                        </a:rPr>
                        <a:t>19.1</a:t>
                      </a:r>
                    </a:p>
                  </a:txBody>
                  <a:tcPr marL="9525" marR="9525" marT="9525" marB="0" anchor="ctr"/>
                </a:tc>
                <a:tc>
                  <a:txBody>
                    <a:bodyPr/>
                    <a:lstStyle/>
                    <a:p>
                      <a:pPr algn="ctr" fontAlgn="b"/>
                      <a:r>
                        <a:rPr lang="en-IN" sz="1200" b="0" i="0" u="none" strike="noStrike" dirty="0">
                          <a:solidFill>
                            <a:schemeClr val="tx1"/>
                          </a:solidFill>
                          <a:effectLst/>
                          <a:latin typeface="Calibri" panose="020F0502020204030204" pitchFamily="34" charset="0"/>
                        </a:rPr>
                        <a:t>24.02</a:t>
                      </a:r>
                    </a:p>
                  </a:txBody>
                  <a:tcPr marL="9525" marR="9525" marT="9525" marB="0" anchor="ctr"/>
                </a:tc>
                <a:extLst>
                  <a:ext uri="{0D108BD9-81ED-4DB2-BD59-A6C34878D82A}">
                    <a16:rowId xmlns:a16="http://schemas.microsoft.com/office/drawing/2014/main" val="2104718826"/>
                  </a:ext>
                </a:extLst>
              </a:tr>
            </a:tbl>
          </a:graphicData>
        </a:graphic>
      </p:graphicFrame>
      <p:sp>
        <p:nvSpPr>
          <p:cNvPr id="2" name="TextBox 1">
            <a:extLst>
              <a:ext uri="{FF2B5EF4-FFF2-40B4-BE49-F238E27FC236}">
                <a16:creationId xmlns:a16="http://schemas.microsoft.com/office/drawing/2014/main" id="{0EC60304-2811-8142-8B4E-1B1993523E25}"/>
              </a:ext>
            </a:extLst>
          </p:cNvPr>
          <p:cNvSpPr txBox="1"/>
          <p:nvPr/>
        </p:nvSpPr>
        <p:spPr>
          <a:xfrm>
            <a:off x="2519867" y="528644"/>
            <a:ext cx="5084699" cy="1607060"/>
          </a:xfrm>
          <a:prstGeom prst="rect">
            <a:avLst/>
          </a:prstGeom>
          <a:noFill/>
          <a:ln w="19050">
            <a:noFill/>
          </a:ln>
        </p:spPr>
        <p:txBody>
          <a:bodyPr vert="horz" wrap="square" lIns="91440" tIns="45720" rIns="91440" bIns="45720" rtlCol="0" anchor="ctr">
            <a:norm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Variation of Force</a:t>
            </a:r>
          </a:p>
          <a:p>
            <a:pPr marL="0" marR="0" lvl="0" indent="0" defTabSz="914400" rtl="0" eaLnBrk="1" fontAlgn="auto" latinLnBrk="0" hangingPunct="1">
              <a:lnSpc>
                <a:spcPct val="90000"/>
              </a:lnSpc>
              <a:spcBef>
                <a:spcPct val="0"/>
              </a:spcBef>
              <a:spcAft>
                <a:spcPts val="600"/>
              </a:spcAft>
              <a:buClrTx/>
              <a:buSzTx/>
              <a:buFontTx/>
              <a:buNone/>
              <a:tabLst/>
              <a:defRPr/>
            </a:pPr>
            <a:r>
              <a:rPr lang="en-US" sz="2400" i="1" dirty="0">
                <a:latin typeface="Times New Roman" panose="02020603050405020304" pitchFamily="18" charset="0"/>
                <a:cs typeface="Times New Roman" panose="02020603050405020304" pitchFamily="18" charset="0"/>
              </a:rPr>
              <a:t>c</a:t>
            </a:r>
            <a:r>
              <a:rPr kumimoji="0" lang="en-US" b="0" i="1"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)Variation in Layers between Coils:</a:t>
            </a:r>
          </a:p>
        </p:txBody>
      </p:sp>
      <p:sp>
        <p:nvSpPr>
          <p:cNvPr id="3" name="TextBox 2">
            <a:extLst>
              <a:ext uri="{FF2B5EF4-FFF2-40B4-BE49-F238E27FC236}">
                <a16:creationId xmlns:a16="http://schemas.microsoft.com/office/drawing/2014/main" id="{70A30EA7-FDB0-F641-9A9A-462E86ACB2B1}"/>
              </a:ext>
            </a:extLst>
          </p:cNvPr>
          <p:cNvSpPr txBox="1"/>
          <p:nvPr/>
        </p:nvSpPr>
        <p:spPr>
          <a:xfrm>
            <a:off x="2519867" y="2353087"/>
            <a:ext cx="4047334" cy="1607061"/>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Observation: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a:ea typeface="+mn-ea"/>
                <a:cs typeface="+mn-cs"/>
              </a:rPr>
              <a:t>As the PCB layers Increase – </a:t>
            </a:r>
          </a:p>
          <a:p>
            <a:pPr marL="342900" lvl="0" indent="-228600">
              <a:lnSpc>
                <a:spcPct val="90000"/>
              </a:lnSpc>
              <a:spcAft>
                <a:spcPts val="600"/>
              </a:spcAft>
              <a:buFont typeface="Arial" panose="020B0604020202020204" pitchFamily="34" charset="0"/>
              <a:buChar char="•"/>
              <a:defRPr/>
            </a:pPr>
            <a:r>
              <a:rPr lang="en-GB" sz="1600" dirty="0"/>
              <a:t>The Influencing Distance of Force on Bot increases</a:t>
            </a:r>
            <a:r>
              <a:rPr kumimoji="0" lang="en-US" sz="1600" b="0" i="0" u="none" strike="noStrike" kern="1200" cap="none" spc="0" normalizeH="0" baseline="0" noProof="0" dirty="0">
                <a:ln>
                  <a:noFill/>
                </a:ln>
                <a:effectLst/>
                <a:uLnTx/>
                <a:uFillTx/>
                <a:latin typeface="Calibri" panose="020F0502020204030204"/>
                <a:ea typeface="+mn-ea"/>
                <a:cs typeface="+mn-cs"/>
              </a:rPr>
              <a:t>.</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a:ea typeface="+mn-ea"/>
                <a:cs typeface="+mn-cs"/>
              </a:rPr>
              <a:t>Magnitude of Force increases by a significant amount.</a:t>
            </a:r>
          </a:p>
        </p:txBody>
      </p:sp>
      <p:sp>
        <p:nvSpPr>
          <p:cNvPr id="9" name="Rounded Rectangle 8">
            <a:extLst>
              <a:ext uri="{FF2B5EF4-FFF2-40B4-BE49-F238E27FC236}">
                <a16:creationId xmlns:a16="http://schemas.microsoft.com/office/drawing/2014/main" id="{D3959CD2-ABE1-DEE5-5D08-EDEC7F9D5882}"/>
              </a:ext>
            </a:extLst>
          </p:cNvPr>
          <p:cNvSpPr/>
          <p:nvPr/>
        </p:nvSpPr>
        <p:spPr>
          <a:xfrm>
            <a:off x="-2009876" y="-4244"/>
            <a:ext cx="4372480" cy="6898215"/>
          </a:xfrm>
          <a:prstGeom prst="roundRect">
            <a:avLst>
              <a:gd name="adj" fmla="val 50000"/>
            </a:avLst>
          </a:prstGeom>
          <a:solidFill>
            <a:schemeClr val="accent4">
              <a:lumMod val="75000"/>
            </a:schemeClr>
          </a:solidFill>
          <a:ln>
            <a:noFill/>
          </a:ln>
          <a:effectLst>
            <a:innerShdw blurRad="63500" dist="50800" dir="2700000">
              <a:prstClr val="black">
                <a:alpha val="50000"/>
              </a:prstClr>
            </a:inn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dirty="0"/>
              <a:t>	</a:t>
            </a:r>
          </a:p>
        </p:txBody>
      </p:sp>
      <p:sp>
        <p:nvSpPr>
          <p:cNvPr id="11" name="TextBox 10">
            <a:extLst>
              <a:ext uri="{FF2B5EF4-FFF2-40B4-BE49-F238E27FC236}">
                <a16:creationId xmlns:a16="http://schemas.microsoft.com/office/drawing/2014/main" id="{F1ECB09A-56CA-2BEA-636F-6CB0BD216068}"/>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Field due to Coil</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bg1"/>
                </a:solidFill>
              </a:rPr>
              <a:t>Variation of Force due to</a:t>
            </a:r>
          </a:p>
          <a:p>
            <a:pPr marL="800100" lvl="1" indent="-342900">
              <a:buFont typeface="+mj-lt"/>
              <a:buAutoNum type="alphaLcParenR"/>
            </a:pPr>
            <a:r>
              <a:rPr lang="en-GB" sz="16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Magnitude of Current</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Multiple Turns in same Plane</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bg1"/>
                </a:solidFill>
              </a:rPr>
              <a:t>No. of PCB Layers</a:t>
            </a:r>
          </a:p>
          <a:p>
            <a:pPr marL="800100" lvl="1" indent="-342900">
              <a:buFont typeface="+mj-lt"/>
              <a:buAutoNum type="alphaLcParenR"/>
            </a:pPr>
            <a:r>
              <a:rPr lang="en-GB" sz="1600" dirty="0">
                <a:solidFill>
                  <a:schemeClr val="accent1">
                    <a:lumMod val="40000"/>
                    <a:lumOff val="60000"/>
                  </a:schemeClr>
                </a:solidFill>
                <a:hlinkClick r:id="rId7" action="ppaction://hlinksldjump">
                  <a:extLst>
                    <a:ext uri="{A12FA001-AC4F-418D-AE19-62706E023703}">
                      <ahyp:hlinkClr xmlns:ahyp="http://schemas.microsoft.com/office/drawing/2018/hyperlinkcolor" val="tx"/>
                    </a:ext>
                  </a:extLst>
                </a:hlinkClick>
              </a:rPr>
              <a:t>Height Variation</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accent1">
                    <a:lumMod val="40000"/>
                    <a:lumOff val="60000"/>
                  </a:schemeClr>
                </a:solidFill>
                <a:hlinkClick r:id="rId8" action="ppaction://hlinksldjump">
                  <a:extLst>
                    <a:ext uri="{A12FA001-AC4F-418D-AE19-62706E023703}">
                      <ahyp:hlinkClr xmlns:ahyp="http://schemas.microsoft.com/office/drawing/2018/hyperlinkcolor" val="tx"/>
                    </a:ext>
                  </a:extLst>
                </a:hlinkClick>
              </a:rPr>
              <a:t>Comparison of Force acting on Permanent Magnet and Ferro Magnet.</a:t>
            </a:r>
            <a:endParaRPr lang="en-GB" sz="1600" dirty="0">
              <a:solidFill>
                <a:schemeClr val="accent1">
                  <a:lumMod val="40000"/>
                  <a:lumOff val="60000"/>
                </a:schemeClr>
              </a:solidFill>
            </a:endParaRPr>
          </a:p>
          <a:p>
            <a:endParaRPr lang="en-GB" sz="1600" dirty="0">
              <a:solidFill>
                <a:schemeClr val="bg1"/>
              </a:solidFill>
            </a:endParaRPr>
          </a:p>
        </p:txBody>
      </p:sp>
      <p:sp>
        <p:nvSpPr>
          <p:cNvPr id="5" name="Date Placeholder 4">
            <a:extLst>
              <a:ext uri="{FF2B5EF4-FFF2-40B4-BE49-F238E27FC236}">
                <a16:creationId xmlns:a16="http://schemas.microsoft.com/office/drawing/2014/main" id="{BCE3296C-92D8-FD86-7689-6E34EA4D5DA7}"/>
              </a:ext>
            </a:extLst>
          </p:cNvPr>
          <p:cNvSpPr>
            <a:spLocks noGrp="1"/>
          </p:cNvSpPr>
          <p:nvPr>
            <p:ph type="dt" sz="half" idx="10"/>
          </p:nvPr>
        </p:nvSpPr>
        <p:spPr/>
        <p:txBody>
          <a:bodyPr/>
          <a:lstStyle/>
          <a:p>
            <a:fld id="{D9A88D09-3E4D-B243-82DD-2B1F0F81179B}" type="datetime1">
              <a:rPr lang="en-IN" smtClean="0"/>
              <a:t>23-06-2022</a:t>
            </a:fld>
            <a:endParaRPr lang="en-GB"/>
          </a:p>
        </p:txBody>
      </p:sp>
      <p:sp>
        <p:nvSpPr>
          <p:cNvPr id="6" name="Slide Number Placeholder 5">
            <a:extLst>
              <a:ext uri="{FF2B5EF4-FFF2-40B4-BE49-F238E27FC236}">
                <a16:creationId xmlns:a16="http://schemas.microsoft.com/office/drawing/2014/main" id="{CB57F2C3-C84E-06DD-939D-0601D8D189AD}"/>
              </a:ext>
            </a:extLst>
          </p:cNvPr>
          <p:cNvSpPr>
            <a:spLocks noGrp="1"/>
          </p:cNvSpPr>
          <p:nvPr>
            <p:ph type="sldNum" sz="quarter" idx="12"/>
          </p:nvPr>
        </p:nvSpPr>
        <p:spPr/>
        <p:txBody>
          <a:bodyPr/>
          <a:lstStyle/>
          <a:p>
            <a:fld id="{E14DAB84-8963-A547-9D4F-464A7C6416BD}" type="slidenum">
              <a:rPr lang="en-GB" smtClean="0"/>
              <a:t>24</a:t>
            </a:fld>
            <a:endParaRPr lang="en-GB"/>
          </a:p>
        </p:txBody>
      </p:sp>
      <p:sp>
        <p:nvSpPr>
          <p:cNvPr id="25" name="TextBox 24">
            <a:extLst>
              <a:ext uri="{FF2B5EF4-FFF2-40B4-BE49-F238E27FC236}">
                <a16:creationId xmlns:a16="http://schemas.microsoft.com/office/drawing/2014/main" id="{D5B6D1A1-4EAD-3E30-01EA-393C9D2705B9}"/>
              </a:ext>
            </a:extLst>
          </p:cNvPr>
          <p:cNvSpPr txBox="1"/>
          <p:nvPr/>
        </p:nvSpPr>
        <p:spPr>
          <a:xfrm>
            <a:off x="8696318" y="5097009"/>
            <a:ext cx="2291012" cy="415498"/>
          </a:xfrm>
          <a:prstGeom prst="rect">
            <a:avLst/>
          </a:prstGeom>
          <a:noFill/>
        </p:spPr>
        <p:txBody>
          <a:bodyPr wrap="none" rtlCol="0">
            <a:spAutoFit/>
          </a:bodyPr>
          <a:lstStyle/>
          <a:p>
            <a:r>
              <a:rPr lang="en-GB" sz="1050" dirty="0"/>
              <a:t>Fig 18. Analytical Result of Variation </a:t>
            </a:r>
          </a:p>
          <a:p>
            <a:pPr algn="ctr"/>
            <a:r>
              <a:rPr lang="en-GB" sz="1050" dirty="0"/>
              <a:t>        of Force on bot w.r.t No. of Layers</a:t>
            </a:r>
            <a:endParaRPr lang="en-GB" sz="800" dirty="0"/>
          </a:p>
        </p:txBody>
      </p:sp>
      <p:sp>
        <p:nvSpPr>
          <p:cNvPr id="26" name="TextBox 25">
            <a:extLst>
              <a:ext uri="{FF2B5EF4-FFF2-40B4-BE49-F238E27FC236}">
                <a16:creationId xmlns:a16="http://schemas.microsoft.com/office/drawing/2014/main" id="{308A0428-4DDD-8409-ACF2-9AE8FD25D997}"/>
              </a:ext>
            </a:extLst>
          </p:cNvPr>
          <p:cNvSpPr txBox="1"/>
          <p:nvPr/>
        </p:nvSpPr>
        <p:spPr>
          <a:xfrm>
            <a:off x="8356927" y="6413698"/>
            <a:ext cx="702821" cy="307777"/>
          </a:xfrm>
          <a:prstGeom prst="rect">
            <a:avLst/>
          </a:prstGeom>
          <a:noFill/>
        </p:spPr>
        <p:txBody>
          <a:bodyPr wrap="none" rtlCol="0">
            <a:spAutoFit/>
          </a:bodyPr>
          <a:lstStyle/>
          <a:p>
            <a:r>
              <a:rPr lang="en-GB" sz="1400" dirty="0"/>
              <a:t>Table 4</a:t>
            </a:r>
          </a:p>
        </p:txBody>
      </p:sp>
    </p:spTree>
    <p:extLst>
      <p:ext uri="{BB962C8B-B14F-4D97-AF65-F5344CB8AC3E}">
        <p14:creationId xmlns:p14="http://schemas.microsoft.com/office/powerpoint/2010/main" val="19230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645F1-D6B1-5B4A-8F8F-7E85FBD8986B}"/>
              </a:ext>
            </a:extLst>
          </p:cNvPr>
          <p:cNvSpPr txBox="1"/>
          <p:nvPr/>
        </p:nvSpPr>
        <p:spPr>
          <a:xfrm>
            <a:off x="2653744" y="703629"/>
            <a:ext cx="3899922" cy="162232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Variation of Force </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b="1" i="1" dirty="0">
                <a:solidFill>
                  <a:prstClr val="black"/>
                </a:solidFill>
                <a:latin typeface="Times New Roman" panose="02020603050405020304" pitchFamily="18" charset="0"/>
                <a:cs typeface="Times New Roman" panose="02020603050405020304" pitchFamily="18" charset="0"/>
              </a:rPr>
              <a:t>d</a:t>
            </a:r>
            <a:r>
              <a:rPr kumimoji="0" lang="en-US"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Height Variation</a:t>
            </a:r>
          </a:p>
        </p:txBody>
      </p:sp>
      <p:sp>
        <p:nvSpPr>
          <p:cNvPr id="14" name="Rounded Rectangle 13">
            <a:extLst>
              <a:ext uri="{FF2B5EF4-FFF2-40B4-BE49-F238E27FC236}">
                <a16:creationId xmlns:a16="http://schemas.microsoft.com/office/drawing/2014/main" id="{9503D3F3-C588-B3C2-815F-B0938B97BA41}"/>
              </a:ext>
            </a:extLst>
          </p:cNvPr>
          <p:cNvSpPr/>
          <p:nvPr/>
        </p:nvSpPr>
        <p:spPr>
          <a:xfrm>
            <a:off x="-2009876" y="-4244"/>
            <a:ext cx="4372480" cy="6898215"/>
          </a:xfrm>
          <a:prstGeom prst="roundRect">
            <a:avLst>
              <a:gd name="adj" fmla="val 50000"/>
            </a:avLst>
          </a:prstGeom>
          <a:solidFill>
            <a:schemeClr val="accent5">
              <a:lumMod val="75000"/>
            </a:schemeClr>
          </a:solidFill>
          <a:ln>
            <a:noFill/>
          </a:ln>
          <a:effectLst>
            <a:innerShdw blurRad="63500" dist="50800" dir="2700000">
              <a:prstClr val="black">
                <a:alpha val="50000"/>
              </a:prstClr>
            </a:inn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dirty="0"/>
              <a:t>	</a:t>
            </a:r>
          </a:p>
        </p:txBody>
      </p:sp>
      <p:sp>
        <p:nvSpPr>
          <p:cNvPr id="17" name="TextBox 16">
            <a:extLst>
              <a:ext uri="{FF2B5EF4-FFF2-40B4-BE49-F238E27FC236}">
                <a16:creationId xmlns:a16="http://schemas.microsoft.com/office/drawing/2014/main" id="{92A6A141-241F-69CC-DBD4-F400DA22467E}"/>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Field due to Coil</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bg1"/>
                </a:solidFill>
              </a:rPr>
              <a:t>Variation of Force due to</a:t>
            </a:r>
          </a:p>
          <a:p>
            <a:pPr marL="800100" lvl="1" indent="-342900">
              <a:buFont typeface="+mj-lt"/>
              <a:buAutoNum type="alphaLcParenR"/>
            </a:pPr>
            <a:r>
              <a:rPr lang="en-GB" sz="1600" dirty="0">
                <a:solidFill>
                  <a:schemeClr val="accent1">
                    <a:lumMod val="40000"/>
                    <a:lumOff val="60000"/>
                  </a:schemeClr>
                </a:solidFill>
                <a:hlinkClick r:id="rId3" action="ppaction://hlinksldjump">
                  <a:extLst>
                    <a:ext uri="{A12FA001-AC4F-418D-AE19-62706E023703}">
                      <ahyp:hlinkClr xmlns:ahyp="http://schemas.microsoft.com/office/drawing/2018/hyperlinkcolor" val="tx"/>
                    </a:ext>
                  </a:extLst>
                </a:hlinkClick>
              </a:rPr>
              <a:t>Magnitude of Current</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3" action="ppaction://hlinksldjump">
                  <a:extLst>
                    <a:ext uri="{A12FA001-AC4F-418D-AE19-62706E023703}">
                      <ahyp:hlinkClr xmlns:ahyp="http://schemas.microsoft.com/office/drawing/2018/hyperlinkcolor" val="tx"/>
                    </a:ext>
                  </a:extLst>
                </a:hlinkClick>
              </a:rPr>
              <a:t>Multiple Turns in same Plane</a:t>
            </a:r>
            <a:endParaRPr lang="en-GB" sz="1600" dirty="0">
              <a:solidFill>
                <a:schemeClr val="bg1"/>
              </a:solidFill>
            </a:endParaRPr>
          </a:p>
          <a:p>
            <a:pPr marL="800100" lvl="1" indent="-342900">
              <a:buFont typeface="+mj-lt"/>
              <a:buAutoNum type="alphaLcParenR"/>
            </a:pPr>
            <a:r>
              <a:rPr lang="en-GB" sz="16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No. of PCB Layers</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bg1"/>
                </a:solidFill>
              </a:rPr>
              <a:t>Height Variation</a:t>
            </a:r>
          </a:p>
          <a:p>
            <a:pPr marL="342900" indent="-342900">
              <a:buFont typeface="+mj-lt"/>
              <a:buAutoNum type="arabicPeriod"/>
            </a:pPr>
            <a:r>
              <a:rPr lang="en-GB" sz="16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Comparison of Force acting on Permanent Magnet and Ferro Magnet.</a:t>
            </a:r>
            <a:endParaRPr lang="en-GB" sz="1600" dirty="0">
              <a:solidFill>
                <a:schemeClr val="accent1">
                  <a:lumMod val="40000"/>
                  <a:lumOff val="60000"/>
                </a:schemeClr>
              </a:solidFill>
            </a:endParaRPr>
          </a:p>
          <a:p>
            <a:endParaRPr lang="en-GB" sz="1600" dirty="0">
              <a:solidFill>
                <a:schemeClr val="bg1"/>
              </a:solidFill>
            </a:endParaRPr>
          </a:p>
        </p:txBody>
      </p:sp>
      <p:sp>
        <p:nvSpPr>
          <p:cNvPr id="5" name="Date Placeholder 4">
            <a:extLst>
              <a:ext uri="{FF2B5EF4-FFF2-40B4-BE49-F238E27FC236}">
                <a16:creationId xmlns:a16="http://schemas.microsoft.com/office/drawing/2014/main" id="{BC96463E-9586-76A9-93E1-FA30D15CD8D4}"/>
              </a:ext>
            </a:extLst>
          </p:cNvPr>
          <p:cNvSpPr>
            <a:spLocks noGrp="1"/>
          </p:cNvSpPr>
          <p:nvPr>
            <p:ph type="dt" sz="half" idx="10"/>
          </p:nvPr>
        </p:nvSpPr>
        <p:spPr/>
        <p:txBody>
          <a:bodyPr/>
          <a:lstStyle/>
          <a:p>
            <a:fld id="{ECE6F291-5E0B-C241-8E9F-1D1C8D54F909}" type="datetime1">
              <a:rPr lang="en-IN" smtClean="0"/>
              <a:t>23-06-2022</a:t>
            </a:fld>
            <a:endParaRPr lang="en-GB"/>
          </a:p>
        </p:txBody>
      </p:sp>
      <p:sp>
        <p:nvSpPr>
          <p:cNvPr id="6" name="Slide Number Placeholder 5">
            <a:extLst>
              <a:ext uri="{FF2B5EF4-FFF2-40B4-BE49-F238E27FC236}">
                <a16:creationId xmlns:a16="http://schemas.microsoft.com/office/drawing/2014/main" id="{BE89AEC3-3636-4966-A74E-22E64C2B87F1}"/>
              </a:ext>
            </a:extLst>
          </p:cNvPr>
          <p:cNvSpPr>
            <a:spLocks noGrp="1"/>
          </p:cNvSpPr>
          <p:nvPr>
            <p:ph type="sldNum" sz="quarter" idx="12"/>
          </p:nvPr>
        </p:nvSpPr>
        <p:spPr/>
        <p:txBody>
          <a:bodyPr/>
          <a:lstStyle/>
          <a:p>
            <a:fld id="{E14DAB84-8963-A547-9D4F-464A7C6416BD}" type="slidenum">
              <a:rPr lang="en-GB" smtClean="0"/>
              <a:t>25</a:t>
            </a:fld>
            <a:endParaRPr lang="en-GB"/>
          </a:p>
        </p:txBody>
      </p:sp>
      <p:grpSp>
        <p:nvGrpSpPr>
          <p:cNvPr id="23" name="Group 22">
            <a:extLst>
              <a:ext uri="{FF2B5EF4-FFF2-40B4-BE49-F238E27FC236}">
                <a16:creationId xmlns:a16="http://schemas.microsoft.com/office/drawing/2014/main" id="{B4D2D7A7-5592-86F3-ECFE-633A4026B1B8}"/>
              </a:ext>
            </a:extLst>
          </p:cNvPr>
          <p:cNvGrpSpPr/>
          <p:nvPr/>
        </p:nvGrpSpPr>
        <p:grpSpPr>
          <a:xfrm>
            <a:off x="6354469" y="1478570"/>
            <a:ext cx="5504001" cy="4426774"/>
            <a:chOff x="6597537" y="347336"/>
            <a:chExt cx="5504001" cy="4426774"/>
          </a:xfrm>
        </p:grpSpPr>
        <p:pic>
          <p:nvPicPr>
            <p:cNvPr id="7" name="Picture 6" descr="A picture containing table&#10;&#10;Description automatically generated">
              <a:extLst>
                <a:ext uri="{FF2B5EF4-FFF2-40B4-BE49-F238E27FC236}">
                  <a16:creationId xmlns:a16="http://schemas.microsoft.com/office/drawing/2014/main" id="{5D0A9897-9D2F-094F-1E53-39AB4F034AD6}"/>
                </a:ext>
              </a:extLst>
            </p:cNvPr>
            <p:cNvPicPr>
              <a:picLocks noChangeAspect="1"/>
            </p:cNvPicPr>
            <p:nvPr/>
          </p:nvPicPr>
          <p:blipFill>
            <a:blip r:embed="rId6"/>
            <a:stretch>
              <a:fillRect/>
            </a:stretch>
          </p:blipFill>
          <p:spPr>
            <a:xfrm>
              <a:off x="6878472" y="628722"/>
              <a:ext cx="5223066" cy="4022690"/>
            </a:xfrm>
            <a:prstGeom prst="rect">
              <a:avLst/>
            </a:prstGeom>
          </p:spPr>
        </p:pic>
        <p:sp>
          <p:nvSpPr>
            <p:cNvPr id="10" name="Rectangle 9">
              <a:extLst>
                <a:ext uri="{FF2B5EF4-FFF2-40B4-BE49-F238E27FC236}">
                  <a16:creationId xmlns:a16="http://schemas.microsoft.com/office/drawing/2014/main" id="{8666B5AE-2A42-6CB0-4A0D-0E47347798ED}"/>
                </a:ext>
              </a:extLst>
            </p:cNvPr>
            <p:cNvSpPr/>
            <p:nvPr/>
          </p:nvSpPr>
          <p:spPr>
            <a:xfrm>
              <a:off x="6597540" y="617148"/>
              <a:ext cx="472355" cy="411825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D2428BE-B9B9-EFFD-4067-3417FBB32C36}"/>
                </a:ext>
              </a:extLst>
            </p:cNvPr>
            <p:cNvSpPr/>
            <p:nvPr/>
          </p:nvSpPr>
          <p:spPr>
            <a:xfrm rot="5400000">
              <a:off x="9212093" y="-2259464"/>
              <a:ext cx="282644" cy="5496244"/>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B9BDE07-BF21-98BE-A9D8-FEB52C4CEE7D}"/>
                </a:ext>
              </a:extLst>
            </p:cNvPr>
            <p:cNvSpPr txBox="1"/>
            <p:nvPr/>
          </p:nvSpPr>
          <p:spPr>
            <a:xfrm rot="16200000">
              <a:off x="6159114" y="2466362"/>
              <a:ext cx="1169359" cy="276999"/>
            </a:xfrm>
            <a:prstGeom prst="rect">
              <a:avLst/>
            </a:prstGeom>
            <a:noFill/>
          </p:spPr>
          <p:txBody>
            <a:bodyPr wrap="none" rtlCol="0">
              <a:spAutoFit/>
            </a:bodyPr>
            <a:lstStyle/>
            <a:p>
              <a:r>
                <a:rPr lang="en-GB" sz="1200" dirty="0"/>
                <a:t>Force on Bot(N)</a:t>
              </a:r>
            </a:p>
          </p:txBody>
        </p:sp>
        <p:sp>
          <p:nvSpPr>
            <p:cNvPr id="13" name="Rectangle 12">
              <a:extLst>
                <a:ext uri="{FF2B5EF4-FFF2-40B4-BE49-F238E27FC236}">
                  <a16:creationId xmlns:a16="http://schemas.microsoft.com/office/drawing/2014/main" id="{50C50BEE-B305-9E79-7752-68AE7ADD89EC}"/>
                </a:ext>
              </a:extLst>
            </p:cNvPr>
            <p:cNvSpPr/>
            <p:nvPr/>
          </p:nvSpPr>
          <p:spPr>
            <a:xfrm rot="5400000">
              <a:off x="9307917" y="1858415"/>
              <a:ext cx="83244" cy="55039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D2B8B12C-7C14-7EB8-DB35-DEDA09B9D89B}"/>
                </a:ext>
              </a:extLst>
            </p:cNvPr>
            <p:cNvSpPr/>
            <p:nvPr/>
          </p:nvSpPr>
          <p:spPr>
            <a:xfrm rot="5400000">
              <a:off x="9307915" y="1941777"/>
              <a:ext cx="83244" cy="55039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F8E3471-15E7-5E93-A61E-B7BAEB750700}"/>
                </a:ext>
              </a:extLst>
            </p:cNvPr>
            <p:cNvSpPr txBox="1"/>
            <p:nvPr/>
          </p:nvSpPr>
          <p:spPr>
            <a:xfrm>
              <a:off x="9064716" y="4497111"/>
              <a:ext cx="846899" cy="276999"/>
            </a:xfrm>
            <a:prstGeom prst="rect">
              <a:avLst/>
            </a:prstGeom>
            <a:noFill/>
          </p:spPr>
          <p:txBody>
            <a:bodyPr wrap="none" rtlCol="0">
              <a:spAutoFit/>
            </a:bodyPr>
            <a:lstStyle/>
            <a:p>
              <a:r>
                <a:rPr lang="en-GB" sz="1200" dirty="0"/>
                <a:t>Height (m)</a:t>
              </a:r>
            </a:p>
          </p:txBody>
        </p:sp>
        <p:sp>
          <p:nvSpPr>
            <p:cNvPr id="21" name="TextBox 20">
              <a:extLst>
                <a:ext uri="{FF2B5EF4-FFF2-40B4-BE49-F238E27FC236}">
                  <a16:creationId xmlns:a16="http://schemas.microsoft.com/office/drawing/2014/main" id="{91EF91E3-48B2-2DE7-894A-D0790723D368}"/>
                </a:ext>
              </a:extLst>
            </p:cNvPr>
            <p:cNvSpPr txBox="1"/>
            <p:nvPr/>
          </p:nvSpPr>
          <p:spPr>
            <a:xfrm>
              <a:off x="6885853" y="841125"/>
              <a:ext cx="456511" cy="3570208"/>
            </a:xfrm>
            <a:prstGeom prst="rect">
              <a:avLst/>
            </a:prstGeom>
            <a:noFill/>
          </p:spPr>
          <p:txBody>
            <a:bodyPr wrap="square" rtlCol="0">
              <a:spAutoFit/>
            </a:bodyPr>
            <a:lstStyle/>
            <a:p>
              <a:r>
                <a:rPr lang="en-GB" sz="1000" dirty="0"/>
                <a:t>3</a:t>
              </a:r>
            </a:p>
            <a:p>
              <a:endParaRPr lang="en-GB" sz="1050" dirty="0"/>
            </a:p>
            <a:p>
              <a:endParaRPr lang="en-GB" sz="1400" dirty="0"/>
            </a:p>
            <a:p>
              <a:r>
                <a:rPr lang="en-GB" sz="1000" dirty="0"/>
                <a:t>2</a:t>
              </a:r>
            </a:p>
            <a:p>
              <a:endParaRPr lang="en-GB" sz="100" dirty="0"/>
            </a:p>
            <a:p>
              <a:endParaRPr lang="en-GB" sz="2400" dirty="0"/>
            </a:p>
            <a:p>
              <a:r>
                <a:rPr lang="en-GB" sz="1000" dirty="0"/>
                <a:t>1</a:t>
              </a:r>
            </a:p>
            <a:p>
              <a:endParaRPr lang="en-GB" sz="1200" dirty="0"/>
            </a:p>
            <a:p>
              <a:endParaRPr lang="en-GB" sz="1400" dirty="0"/>
            </a:p>
            <a:p>
              <a:r>
                <a:rPr lang="en-GB" sz="1000" dirty="0"/>
                <a:t>0</a:t>
              </a:r>
            </a:p>
            <a:p>
              <a:endParaRPr lang="en-GB" sz="1200" dirty="0"/>
            </a:p>
            <a:p>
              <a:endParaRPr lang="en-GB" sz="1100" dirty="0"/>
            </a:p>
            <a:p>
              <a:r>
                <a:rPr lang="en-GB" sz="1000" dirty="0"/>
                <a:t>-1</a:t>
              </a:r>
            </a:p>
            <a:p>
              <a:endParaRPr lang="en-GB" sz="1050" dirty="0"/>
            </a:p>
            <a:p>
              <a:endParaRPr lang="en-GB" dirty="0"/>
            </a:p>
            <a:p>
              <a:r>
                <a:rPr lang="en-GB" sz="1000" dirty="0"/>
                <a:t>-2</a:t>
              </a:r>
            </a:p>
            <a:p>
              <a:endParaRPr lang="en-GB" sz="1200" dirty="0"/>
            </a:p>
            <a:p>
              <a:endParaRPr lang="en-GB" sz="1100" dirty="0"/>
            </a:p>
            <a:p>
              <a:r>
                <a:rPr lang="en-GB" sz="1000" dirty="0"/>
                <a:t>-3</a:t>
              </a:r>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F692F23-1F02-7E55-CB8A-FB26AD3F090B}"/>
                    </a:ext>
                  </a:extLst>
                </p14:cNvPr>
                <p14:cNvContentPartPr/>
                <p14:nvPr/>
              </p14:nvContentPartPr>
              <p14:xfrm>
                <a:off x="8838159" y="673348"/>
                <a:ext cx="1386720" cy="25200"/>
              </p14:xfrm>
            </p:contentPart>
          </mc:Choice>
          <mc:Fallback xmlns="">
            <p:pic>
              <p:nvPicPr>
                <p:cNvPr id="8" name="Ink 7">
                  <a:extLst>
                    <a:ext uri="{FF2B5EF4-FFF2-40B4-BE49-F238E27FC236}">
                      <a16:creationId xmlns:a16="http://schemas.microsoft.com/office/drawing/2014/main" id="{1F692F23-1F02-7E55-CB8A-FB26AD3F090B}"/>
                    </a:ext>
                  </a:extLst>
                </p:cNvPr>
                <p:cNvPicPr/>
                <p:nvPr/>
              </p:nvPicPr>
              <p:blipFill>
                <a:blip r:embed="rId8"/>
                <a:stretch>
                  <a:fillRect/>
                </a:stretch>
              </p:blipFill>
              <p:spPr>
                <a:xfrm>
                  <a:off x="8802159" y="637708"/>
                  <a:ext cx="1458360" cy="96840"/>
                </a:xfrm>
                <a:prstGeom prst="rect">
                  <a:avLst/>
                </a:prstGeom>
              </p:spPr>
            </p:pic>
          </mc:Fallback>
        </mc:AlternateContent>
        <p:sp>
          <p:nvSpPr>
            <p:cNvPr id="22" name="TextBox 21">
              <a:extLst>
                <a:ext uri="{FF2B5EF4-FFF2-40B4-BE49-F238E27FC236}">
                  <a16:creationId xmlns:a16="http://schemas.microsoft.com/office/drawing/2014/main" id="{9B5436FF-3729-29D4-A349-2412F7C87D0D}"/>
                </a:ext>
              </a:extLst>
            </p:cNvPr>
            <p:cNvSpPr txBox="1"/>
            <p:nvPr/>
          </p:nvSpPr>
          <p:spPr>
            <a:xfrm>
              <a:off x="7889112" y="403830"/>
              <a:ext cx="3941913" cy="338554"/>
            </a:xfrm>
            <a:prstGeom prst="rect">
              <a:avLst/>
            </a:prstGeom>
            <a:noFill/>
          </p:spPr>
          <p:txBody>
            <a:bodyPr wrap="none" rtlCol="0">
              <a:spAutoFit/>
            </a:bodyPr>
            <a:lstStyle/>
            <a:p>
              <a:r>
                <a:rPr lang="en-GB" sz="1600" dirty="0"/>
                <a:t>Variation of F_x w.r.t Height (away from PCB)</a:t>
              </a:r>
            </a:p>
          </p:txBody>
        </p:sp>
      </p:grpSp>
      <p:sp>
        <p:nvSpPr>
          <p:cNvPr id="9" name="Rectangle 8">
            <a:extLst>
              <a:ext uri="{FF2B5EF4-FFF2-40B4-BE49-F238E27FC236}">
                <a16:creationId xmlns:a16="http://schemas.microsoft.com/office/drawing/2014/main" id="{3BEAE07A-04F0-56C0-0913-36F19BEC5B8C}"/>
              </a:ext>
            </a:extLst>
          </p:cNvPr>
          <p:cNvSpPr/>
          <p:nvPr/>
        </p:nvSpPr>
        <p:spPr>
          <a:xfrm>
            <a:off x="2573346" y="2536974"/>
            <a:ext cx="3899921" cy="1874359"/>
          </a:xfrm>
          <a:prstGeom prst="rect">
            <a:avLst/>
          </a:prstGeom>
        </p:spPr>
        <p:txBody>
          <a:bodyPr wrap="square">
            <a:spAutoFit/>
          </a:bodyPr>
          <a:lstStyle/>
          <a:p>
            <a:pPr lvl="0">
              <a:lnSpc>
                <a:spcPct val="90000"/>
              </a:lnSpc>
              <a:spcAft>
                <a:spcPts val="600"/>
              </a:spcAft>
              <a:defRPr/>
            </a:pPr>
            <a:r>
              <a:rPr lang="en-US" sz="1400" i="1" dirty="0">
                <a:solidFill>
                  <a:prstClr val="black"/>
                </a:solidFill>
                <a:latin typeface="Times New Roman" panose="02020603050405020304" pitchFamily="18" charset="0"/>
                <a:cs typeface="Times New Roman" panose="02020603050405020304" pitchFamily="18" charset="0"/>
              </a:rPr>
              <a:t>Observation:</a:t>
            </a:r>
          </a:p>
          <a:p>
            <a:pPr lvl="0" indent="-228600">
              <a:lnSpc>
                <a:spcPct val="90000"/>
              </a:lnSpc>
              <a:spcAft>
                <a:spcPts val="600"/>
              </a:spcAft>
              <a:buFont typeface="Arial" panose="020B0604020202020204" pitchFamily="34" charset="0"/>
              <a:buChar char="•"/>
              <a:defRPr/>
            </a:pPr>
            <a:r>
              <a:rPr lang="en-US" sz="1400" dirty="0">
                <a:solidFill>
                  <a:prstClr val="black"/>
                </a:solidFill>
              </a:rPr>
              <a:t>As we go higher from PCB– </a:t>
            </a:r>
          </a:p>
          <a:p>
            <a:pPr marL="457200" lvl="0" indent="-342900">
              <a:lnSpc>
                <a:spcPct val="90000"/>
              </a:lnSpc>
              <a:spcAft>
                <a:spcPts val="600"/>
              </a:spcAft>
              <a:buFont typeface="+mj-lt"/>
              <a:buAutoNum type="alphaLcPeriod"/>
              <a:defRPr/>
            </a:pPr>
            <a:r>
              <a:rPr lang="en-US" sz="1400" dirty="0">
                <a:solidFill>
                  <a:prstClr val="black"/>
                </a:solidFill>
              </a:rPr>
              <a:t>The magnitude of Force even though increases for a height till 0.7mm, it reduces inversely afterwards.</a:t>
            </a:r>
          </a:p>
          <a:p>
            <a:pPr marL="457200" lvl="0" indent="-342900">
              <a:lnSpc>
                <a:spcPct val="90000"/>
              </a:lnSpc>
              <a:spcAft>
                <a:spcPts val="600"/>
              </a:spcAft>
              <a:buFont typeface="+mj-lt"/>
              <a:buAutoNum type="alphaLcPeriod"/>
              <a:defRPr/>
            </a:pPr>
            <a:r>
              <a:rPr lang="en-US" sz="1400" dirty="0">
                <a:solidFill>
                  <a:prstClr val="black"/>
                </a:solidFill>
              </a:rPr>
              <a:t>The bot can move, only if the height away from PCB lies in the range of 0.2mm to 5.5 mm.</a:t>
            </a:r>
          </a:p>
        </p:txBody>
      </p:sp>
      <p:sp>
        <p:nvSpPr>
          <p:cNvPr id="24" name="TextBox 23">
            <a:extLst>
              <a:ext uri="{FF2B5EF4-FFF2-40B4-BE49-F238E27FC236}">
                <a16:creationId xmlns:a16="http://schemas.microsoft.com/office/drawing/2014/main" id="{F45C25A7-68A0-7C09-6F3A-DAEE093B6114}"/>
              </a:ext>
            </a:extLst>
          </p:cNvPr>
          <p:cNvSpPr txBox="1"/>
          <p:nvPr/>
        </p:nvSpPr>
        <p:spPr>
          <a:xfrm>
            <a:off x="8142945" y="5924781"/>
            <a:ext cx="2178802" cy="415498"/>
          </a:xfrm>
          <a:prstGeom prst="rect">
            <a:avLst/>
          </a:prstGeom>
          <a:noFill/>
        </p:spPr>
        <p:txBody>
          <a:bodyPr wrap="none" rtlCol="0">
            <a:spAutoFit/>
          </a:bodyPr>
          <a:lstStyle/>
          <a:p>
            <a:r>
              <a:rPr lang="en-GB" sz="1050" dirty="0"/>
              <a:t>Fig 19. Analytical Result of Variation </a:t>
            </a:r>
          </a:p>
          <a:p>
            <a:pPr algn="ctr"/>
            <a:r>
              <a:rPr lang="en-GB" sz="1050" dirty="0"/>
              <a:t>        of Force on bot w.r.t Height</a:t>
            </a:r>
            <a:endParaRPr lang="en-GB" sz="800" dirty="0"/>
          </a:p>
        </p:txBody>
      </p:sp>
    </p:spTree>
    <p:extLst>
      <p:ext uri="{BB962C8B-B14F-4D97-AF65-F5344CB8AC3E}">
        <p14:creationId xmlns:p14="http://schemas.microsoft.com/office/powerpoint/2010/main" val="2190360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3F9BC3-D7B5-4848-B202-3D6F71D58722}"/>
              </a:ext>
            </a:extLst>
          </p:cNvPr>
          <p:cNvSpPr txBox="1"/>
          <p:nvPr/>
        </p:nvSpPr>
        <p:spPr>
          <a:xfrm>
            <a:off x="3579874" y="461602"/>
            <a:ext cx="6655623" cy="504888"/>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Comparison of Force acting on Micro-bot:</a:t>
            </a:r>
          </a:p>
        </p:txBody>
      </p:sp>
      <p:sp>
        <p:nvSpPr>
          <p:cNvPr id="14" name="TextBox 13">
            <a:extLst>
              <a:ext uri="{FF2B5EF4-FFF2-40B4-BE49-F238E27FC236}">
                <a16:creationId xmlns:a16="http://schemas.microsoft.com/office/drawing/2014/main" id="{04135A79-41B2-2E40-97EC-ED1D1E8737F0}"/>
              </a:ext>
            </a:extLst>
          </p:cNvPr>
          <p:cNvSpPr txBox="1"/>
          <p:nvPr/>
        </p:nvSpPr>
        <p:spPr>
          <a:xfrm>
            <a:off x="2793215" y="4658262"/>
            <a:ext cx="4345463" cy="307777"/>
          </a:xfrm>
          <a:prstGeom prst="rect">
            <a:avLst/>
          </a:prstGeom>
          <a:noFill/>
        </p:spPr>
        <p:txBody>
          <a:bodyPr wrap="square" rtlCol="0">
            <a:spAutoFit/>
          </a:bodyPr>
          <a:lstStyle/>
          <a:p>
            <a:r>
              <a:rPr kumimoji="0" lang="en-GB" sz="1400" b="0" i="0" u="none" strike="noStrike" kern="1200" cap="none" spc="0" normalizeH="0" baseline="0" noProof="0" dirty="0">
                <a:ln>
                  <a:noFill/>
                </a:ln>
                <a:effectLst/>
                <a:uLnTx/>
                <a:uFillTx/>
                <a:latin typeface="Calibri" panose="020F0502020204030204"/>
                <a:ea typeface="+mn-ea"/>
                <a:cs typeface="+mn-cs"/>
              </a:rPr>
              <a:t>Fig 20 .</a:t>
            </a:r>
            <a:r>
              <a:rPr kumimoji="0" lang="en-GB" sz="1400" b="0" i="0" u="none" strike="noStrike" kern="1200" cap="none" spc="0" normalizeH="0" noProof="0" dirty="0">
                <a:ln>
                  <a:noFill/>
                </a:ln>
                <a:effectLst/>
                <a:uLnTx/>
                <a:uFillTx/>
                <a:latin typeface="Calibri" panose="020F0502020204030204"/>
                <a:ea typeface="+mn-ea"/>
                <a:cs typeface="+mn-cs"/>
              </a:rPr>
              <a:t> </a:t>
            </a:r>
            <a:r>
              <a:rPr lang="en-GB" sz="1400" dirty="0"/>
              <a:t>Variation of Force on bot (</a:t>
            </a:r>
            <a:r>
              <a:rPr kumimoji="0" lang="en-GB" sz="1400" b="0" i="0" u="none" strike="noStrike" kern="1200" cap="none" spc="0" normalizeH="0" baseline="0" noProof="0" dirty="0">
                <a:ln>
                  <a:noFill/>
                </a:ln>
                <a:effectLst/>
                <a:uLnTx/>
                <a:uFillTx/>
                <a:latin typeface="Calibri" panose="020F0502020204030204"/>
                <a:ea typeface="+mn-ea"/>
                <a:cs typeface="+mn-cs"/>
              </a:rPr>
              <a:t>Permanent Magnet)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9F5180A-BC59-5A4C-ACFF-5CDA9936B93A}"/>
                  </a:ext>
                </a:extLst>
              </p:cNvPr>
              <p:cNvSpPr txBox="1"/>
              <p:nvPr/>
            </p:nvSpPr>
            <p:spPr>
              <a:xfrm>
                <a:off x="7700276" y="5071446"/>
                <a:ext cx="3520964" cy="509563"/>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r>
                        <a:rPr kumimoji="0" lang="en-US" sz="1600" b="0" i="1" u="none" strike="noStrike" kern="1200" cap="none" spc="0" normalizeH="0" baseline="-25000" noProof="0" smtClean="0">
                          <a:ln>
                            <a:noFill/>
                          </a:ln>
                          <a:solidFill>
                            <a:schemeClr val="tx1"/>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𝑉</m:t>
                              </m:r>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𝜒</m:t>
                              </m:r>
                            </m:num>
                            <m:den>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den>
                          </m:f>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𝑑𝑥</m:t>
                          </m:r>
                        </m:den>
                      </m:f>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 +</m:t>
                      </m:r>
                      <m:r>
                        <m:rPr>
                          <m:nor/>
                        </m:rPr>
                        <a:rPr kumimoji="0" lang="en-US" sz="1600" b="0" i="0" u="none" strike="noStrike" kern="1200" cap="none" spc="0" normalizeH="0" baseline="0" noProof="0" dirty="0">
                          <a:ln>
                            <a:noFill/>
                          </a:ln>
                          <a:solidFill>
                            <a:schemeClr val="tx1"/>
                          </a:solidFill>
                          <a:effectLst/>
                          <a:uLnTx/>
                          <a:uFillTx/>
                          <a:latin typeface="Calibri" panose="020F0502020204030204"/>
                          <a:ea typeface="Cambria Math" panose="02040503050406030204" pitchFamily="18" charset="0"/>
                          <a:cs typeface="+mn-cs"/>
                        </a:rPr>
                        <m:t> </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𝑦</m:t>
                          </m:r>
                        </m:sub>
                      </m:sSub>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𝑑𝑦</m:t>
                          </m:r>
                        </m:den>
                      </m:f>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sub>
                      </m:sSub>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𝑑𝑧</m:t>
                          </m:r>
                        </m:den>
                      </m:f>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oMath>
                  </m:oMathPara>
                </a14:m>
                <a:endParaRPr kumimoji="0" lang="en-GB" sz="16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C9F5180A-BC59-5A4C-ACFF-5CDA9936B93A}"/>
                  </a:ext>
                </a:extLst>
              </p:cNvPr>
              <p:cNvSpPr txBox="1">
                <a:spLocks noRot="1" noChangeAspect="1" noMove="1" noResize="1" noEditPoints="1" noAdjustHandles="1" noChangeArrowheads="1" noChangeShapeType="1" noTextEdit="1"/>
              </p:cNvSpPr>
              <p:nvPr/>
            </p:nvSpPr>
            <p:spPr>
              <a:xfrm>
                <a:off x="7700276" y="5071446"/>
                <a:ext cx="3520964" cy="509563"/>
              </a:xfrm>
              <a:prstGeom prst="rect">
                <a:avLst/>
              </a:prstGeom>
              <a:blipFill>
                <a:blip r:embed="rId2"/>
                <a:stretch>
                  <a:fillRect r="-357"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A4F8868-6C43-CA46-A269-0C84F7D7D4CA}"/>
                  </a:ext>
                </a:extLst>
              </p:cNvPr>
              <p:cNvSpPr/>
              <p:nvPr/>
            </p:nvSpPr>
            <p:spPr>
              <a:xfrm>
                <a:off x="2912584" y="4997206"/>
                <a:ext cx="3500958" cy="60189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𝐹</m:t>
                      </m:r>
                      <m:r>
                        <a:rPr kumimoji="0" lang="en-US" sz="1600" b="0" i="1" u="none" strike="noStrike" kern="1200" cap="none" spc="0" normalizeH="0" baseline="-25000" noProof="0" smtClean="0">
                          <a:ln>
                            <a:noFill/>
                          </a:ln>
                          <a:solidFill>
                            <a:schemeClr val="tx1"/>
                          </a:solidFill>
                          <a:effectLst/>
                          <a:uLnTx/>
                          <a:uFillTx/>
                          <a:latin typeface="Cambria Math" panose="02040503050406030204" pitchFamily="18" charset="0"/>
                          <a:ea typeface="+mn-ea"/>
                          <a:cs typeface="+mn-cs"/>
                        </a:rPr>
                        <m:t>𝑥</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𝑉</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𝑀𝑥</m:t>
                      </m:r>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𝑑𝑥</m:t>
                          </m:r>
                        </m:den>
                      </m:f>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𝑀𝑦</m:t>
                      </m:r>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𝑑𝑦</m:t>
                          </m:r>
                        </m:den>
                      </m:f>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𝑀</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𝑧</m:t>
                          </m:r>
                        </m:sub>
                      </m:sSub>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m:t>
                          </m:r>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𝑥</m:t>
                              </m:r>
                            </m:sub>
                          </m:sSub>
                        </m:num>
                        <m:den>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𝑑𝑧</m:t>
                          </m:r>
                        </m:den>
                      </m:f>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oMath>
                  </m:oMathPara>
                </a14:m>
                <a:endParaRPr kumimoji="0" lang="en-GB" sz="16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0" name="Rectangle 19">
                <a:extLst>
                  <a:ext uri="{FF2B5EF4-FFF2-40B4-BE49-F238E27FC236}">
                    <a16:creationId xmlns:a16="http://schemas.microsoft.com/office/drawing/2014/main" id="{FA4F8868-6C43-CA46-A269-0C84F7D7D4CA}"/>
                  </a:ext>
                </a:extLst>
              </p:cNvPr>
              <p:cNvSpPr>
                <a:spLocks noRot="1" noChangeAspect="1" noMove="1" noResize="1" noEditPoints="1" noAdjustHandles="1" noChangeArrowheads="1" noChangeShapeType="1" noTextEdit="1"/>
              </p:cNvSpPr>
              <p:nvPr/>
            </p:nvSpPr>
            <p:spPr>
              <a:xfrm>
                <a:off x="2912584" y="4997206"/>
                <a:ext cx="3500958" cy="601896"/>
              </a:xfrm>
              <a:prstGeom prst="rect">
                <a:avLst/>
              </a:prstGeom>
              <a:blipFill>
                <a:blip r:embed="rId3"/>
                <a:stretch>
                  <a:fillRect b="-8163"/>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39ADFBDF-7EE7-5742-B087-6EF7EF4EDEE3}"/>
              </a:ext>
            </a:extLst>
          </p:cNvPr>
          <p:cNvSpPr txBox="1"/>
          <p:nvPr/>
        </p:nvSpPr>
        <p:spPr>
          <a:xfrm>
            <a:off x="2535451" y="5737328"/>
            <a:ext cx="4625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M</a:t>
            </a:r>
            <a:r>
              <a:rPr kumimoji="0" lang="en-GB" sz="1600" b="0" i="0" u="none" strike="noStrike" kern="1200" cap="none" spc="0" normalizeH="0" baseline="-25000" noProof="0" dirty="0">
                <a:ln>
                  <a:noFill/>
                </a:ln>
                <a:effectLst/>
                <a:uLnTx/>
                <a:uFillTx/>
                <a:latin typeface="Calibri" panose="020F0502020204030204"/>
                <a:ea typeface="+mn-ea"/>
                <a:cs typeface="+mn-cs"/>
              </a:rPr>
              <a:t>x</a:t>
            </a:r>
            <a:r>
              <a:rPr kumimoji="0" lang="en-GB" sz="1200" b="0" i="0" u="none" strike="noStrike" kern="1200" cap="none" spc="0" normalizeH="0" baseline="0" noProof="0" dirty="0">
                <a:ln>
                  <a:noFill/>
                </a:ln>
                <a:effectLst/>
                <a:uLnTx/>
                <a:uFillTx/>
                <a:latin typeface="Calibri" panose="020F0502020204030204"/>
                <a:ea typeface="+mn-ea"/>
                <a:cs typeface="+mn-cs"/>
              </a:rPr>
              <a:t>, M</a:t>
            </a:r>
            <a:r>
              <a:rPr kumimoji="0" lang="en-GB" sz="1600" b="0" i="0" u="none" strike="noStrike" kern="1200" cap="none" spc="0" normalizeH="0" baseline="-25000" noProof="0" dirty="0">
                <a:ln>
                  <a:noFill/>
                </a:ln>
                <a:effectLst/>
                <a:uLnTx/>
                <a:uFillTx/>
                <a:latin typeface="Calibri" panose="020F0502020204030204"/>
                <a:ea typeface="+mn-ea"/>
                <a:cs typeface="+mn-cs"/>
              </a:rPr>
              <a:t>y</a:t>
            </a:r>
            <a:r>
              <a:rPr kumimoji="0" lang="en-GB" sz="1200" b="0" i="0" u="none" strike="noStrike" kern="1200" cap="none" spc="0" normalizeH="0" baseline="0" noProof="0" dirty="0">
                <a:ln>
                  <a:noFill/>
                </a:ln>
                <a:effectLst/>
                <a:uLnTx/>
                <a:uFillTx/>
                <a:latin typeface="Calibri" panose="020F0502020204030204"/>
                <a:ea typeface="+mn-ea"/>
                <a:cs typeface="+mn-cs"/>
              </a:rPr>
              <a:t>, </a:t>
            </a:r>
            <a:r>
              <a:rPr kumimoji="0" lang="en-GB" sz="1200" b="0" i="0" u="none" strike="noStrike" kern="1200" cap="none" spc="0" normalizeH="0" baseline="0" noProof="0" dirty="0" err="1">
                <a:ln>
                  <a:noFill/>
                </a:ln>
                <a:effectLst/>
                <a:uLnTx/>
                <a:uFillTx/>
                <a:latin typeface="Calibri" panose="020F0502020204030204"/>
                <a:ea typeface="+mn-ea"/>
                <a:cs typeface="+mn-cs"/>
              </a:rPr>
              <a:t>M</a:t>
            </a:r>
            <a:r>
              <a:rPr kumimoji="0" lang="en-GB" sz="1600" b="0" i="0" u="none" strike="noStrike" kern="1200" cap="none" spc="0" normalizeH="0" baseline="-25000" noProof="0" dirty="0" err="1">
                <a:ln>
                  <a:noFill/>
                </a:ln>
                <a:effectLst/>
                <a:uLnTx/>
                <a:uFillTx/>
                <a:latin typeface="Calibri" panose="020F0502020204030204"/>
                <a:ea typeface="+mn-ea"/>
                <a:cs typeface="+mn-cs"/>
              </a:rPr>
              <a:t>z</a:t>
            </a:r>
            <a:r>
              <a:rPr kumimoji="0" lang="en-GB" sz="1200" b="0" i="0" u="none" strike="noStrike" kern="1200" cap="none" spc="0" normalizeH="0" baseline="0" noProof="0" dirty="0">
                <a:ln>
                  <a:noFill/>
                </a:ln>
                <a:effectLst/>
                <a:uLnTx/>
                <a:uFillTx/>
                <a:latin typeface="Calibri" panose="020F0502020204030204"/>
                <a:ea typeface="+mn-ea"/>
                <a:cs typeface="+mn-cs"/>
              </a:rPr>
              <a:t> is constant in case of Permanent Magnet, and </a:t>
            </a:r>
            <a:r>
              <a:rPr kumimoji="0" lang="en-GB" sz="1200" b="0" i="0" u="none" strike="noStrike" kern="1200" cap="none" spc="0" normalizeH="0" baseline="0" noProof="0" dirty="0" err="1">
                <a:ln>
                  <a:noFill/>
                </a:ln>
                <a:effectLst/>
                <a:uLnTx/>
                <a:uFillTx/>
                <a:latin typeface="Calibri" panose="020F0502020204030204"/>
                <a:ea typeface="+mn-ea"/>
                <a:cs typeface="+mn-cs"/>
              </a:rPr>
              <a:t>M</a:t>
            </a:r>
            <a:r>
              <a:rPr kumimoji="0" lang="en-GB" sz="1600" b="0" i="0" u="none" strike="noStrike" kern="1200" cap="none" spc="0" normalizeH="0" baseline="-25000" noProof="0" dirty="0" err="1">
                <a:ln>
                  <a:noFill/>
                </a:ln>
                <a:effectLst/>
                <a:uLnTx/>
                <a:uFillTx/>
                <a:latin typeface="Calibri" panose="020F0502020204030204"/>
                <a:ea typeface="+mn-ea"/>
                <a:cs typeface="+mn-cs"/>
              </a:rPr>
              <a:t>z</a:t>
            </a:r>
            <a:r>
              <a:rPr kumimoji="0" lang="en-GB" sz="1200" b="0" i="0" u="none" strike="noStrike" kern="1200" cap="none" spc="0" normalizeH="0" baseline="0" noProof="0" dirty="0">
                <a:ln>
                  <a:noFill/>
                </a:ln>
                <a:effectLst/>
                <a:uLnTx/>
                <a:uFillTx/>
                <a:latin typeface="Calibri" panose="020F0502020204030204"/>
                <a:ea typeface="+mn-ea"/>
                <a:cs typeface="+mn-cs"/>
              </a:rPr>
              <a:t> &gt;&gt; M</a:t>
            </a:r>
            <a:r>
              <a:rPr kumimoji="0" lang="en-GB" sz="1600" b="0" i="0" u="none" strike="noStrike" kern="1200" cap="none" spc="0" normalizeH="0" baseline="-25000" noProof="0" dirty="0">
                <a:ln>
                  <a:noFill/>
                </a:ln>
                <a:effectLst/>
                <a:uLnTx/>
                <a:uFillTx/>
                <a:latin typeface="Calibri" panose="020F0502020204030204"/>
                <a:ea typeface="+mn-ea"/>
                <a:cs typeface="+mn-cs"/>
              </a:rPr>
              <a:t>x</a:t>
            </a:r>
            <a:r>
              <a:rPr kumimoji="0" lang="en-GB" sz="1200" b="0" i="0" u="none" strike="noStrike" kern="1200" cap="none" spc="0" normalizeH="0" baseline="0" noProof="0" dirty="0">
                <a:ln>
                  <a:noFill/>
                </a:ln>
                <a:effectLst/>
                <a:uLnTx/>
                <a:uFillTx/>
                <a:latin typeface="Calibri" panose="020F0502020204030204"/>
                <a:ea typeface="+mn-ea"/>
                <a:cs typeface="+mn-cs"/>
              </a:rPr>
              <a:t>, </a:t>
            </a:r>
            <a:r>
              <a:rPr kumimoji="0" lang="en-GB" sz="1200" b="0" i="0" u="none" strike="noStrike" kern="1200" cap="none" spc="0" normalizeH="0" baseline="0" noProof="0" dirty="0" err="1">
                <a:ln>
                  <a:noFill/>
                </a:ln>
                <a:effectLst/>
                <a:uLnTx/>
                <a:uFillTx/>
                <a:latin typeface="Calibri" panose="020F0502020204030204"/>
                <a:ea typeface="+mn-ea"/>
                <a:cs typeface="+mn-cs"/>
              </a:rPr>
              <a:t>M</a:t>
            </a:r>
            <a:r>
              <a:rPr kumimoji="0" lang="en-GB" sz="1600" b="0" i="0" u="none" strike="noStrike" kern="1200" cap="none" spc="0" normalizeH="0" baseline="-25000" noProof="0" dirty="0" err="1">
                <a:ln>
                  <a:noFill/>
                </a:ln>
                <a:effectLst/>
                <a:uLnTx/>
                <a:uFillTx/>
                <a:latin typeface="Calibri" panose="020F0502020204030204"/>
                <a:ea typeface="+mn-ea"/>
                <a:cs typeface="+mn-cs"/>
              </a:rPr>
              <a:t>z</a:t>
            </a:r>
            <a:r>
              <a:rPr kumimoji="0" lang="en-GB" sz="1200" b="0" i="0" u="none" strike="noStrike" kern="1200" cap="none" spc="0" normalizeH="0" baseline="0" noProof="0" dirty="0">
                <a:ln>
                  <a:noFill/>
                </a:ln>
                <a:effectLst/>
                <a:uLnTx/>
                <a:uFillTx/>
                <a:latin typeface="Calibri" panose="020F0502020204030204"/>
                <a:ea typeface="+mn-ea"/>
                <a:cs typeface="+mn-cs"/>
              </a:rPr>
              <a:t> &gt;&gt; M</a:t>
            </a:r>
            <a:r>
              <a:rPr kumimoji="0" lang="en-GB" sz="1600" b="0" i="0" u="none" strike="noStrike" kern="1200" cap="none" spc="0" normalizeH="0" baseline="-25000" noProof="0" dirty="0">
                <a:ln>
                  <a:noFill/>
                </a:ln>
                <a:effectLst/>
                <a:uLnTx/>
                <a:uFillTx/>
                <a:latin typeface="Calibri" panose="020F0502020204030204"/>
                <a:ea typeface="+mn-ea"/>
                <a:cs typeface="+mn-cs"/>
              </a:rPr>
              <a:t>y </a:t>
            </a:r>
            <a:r>
              <a:rPr kumimoji="0" lang="en-GB" sz="1200" b="0" i="0" u="none" strike="noStrike" kern="1200" cap="none" spc="0" normalizeH="0" baseline="0" noProof="0" dirty="0">
                <a:ln>
                  <a:noFill/>
                </a:ln>
                <a:effectLst/>
                <a:uLnTx/>
                <a:uFillTx/>
                <a:latin typeface="Calibri" panose="020F0502020204030204"/>
                <a:ea typeface="+mn-ea"/>
                <a:cs typeface="+mn-cs"/>
              </a:rPr>
              <a:t>for a cylindrical magnet, V is the volume of the bot.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C412E4-8679-6644-965C-EE22288EE142}"/>
                  </a:ext>
                </a:extLst>
              </p:cNvPr>
              <p:cNvSpPr txBox="1"/>
              <p:nvPr/>
            </p:nvSpPr>
            <p:spPr>
              <a:xfrm>
                <a:off x="8098765" y="5627042"/>
                <a:ext cx="3329501" cy="4786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Calibri" panose="020F0502020204030204"/>
                    <a:ea typeface="+mn-ea"/>
                    <a:cs typeface="+mn-cs"/>
                  </a:rPr>
                  <a:t>Since M </a:t>
                </a:r>
                <a:r>
                  <a:rPr kumimoji="0" lang="en-GB" sz="1600" b="0" i="0" u="none" strike="noStrike" kern="1200" cap="none" spc="0" normalizeH="0" baseline="0" noProof="0">
                    <a:ln>
                      <a:noFill/>
                    </a:ln>
                    <a:solidFill>
                      <a:schemeClr val="tx1"/>
                    </a:solidFill>
                    <a:effectLst/>
                    <a:uLnTx/>
                    <a:uFillTx/>
                    <a:latin typeface="Calibri" panose="020F0502020204030204"/>
                    <a:ea typeface="+mn-ea"/>
                    <a:cs typeface="+mn-cs"/>
                  </a:rPr>
                  <a:t>= </a:t>
                </a:r>
                <a14:m>
                  <m:oMath xmlns:m="http://schemas.openxmlformats.org/officeDocument/2006/math">
                    <m:f>
                      <m:f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1600" b="0" i="1" u="none" strike="noStrike" kern="1200" cap="none" spc="0" normalizeH="0" baseline="-25000" noProof="0" smtClean="0">
                            <a:ln>
                              <a:noFill/>
                            </a:ln>
                            <a:solidFill>
                              <a:schemeClr val="tx1"/>
                            </a:solidFill>
                            <a:effectLst/>
                            <a:uLnTx/>
                            <a:uFillTx/>
                            <a:latin typeface="Cambria Math" panose="02040503050406030204" pitchFamily="18" charset="0"/>
                            <a:ea typeface="+mn-ea"/>
                            <a:cs typeface="+mn-cs"/>
                          </a:rPr>
                          <m:t>𝑒𝑥𝑡</m:t>
                        </m:r>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𝜒</m:t>
                        </m:r>
                      </m:num>
                      <m:den>
                        <m:sSub>
                          <m:sSubPr>
                            <m:ctrlP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e>
                          <m:sub>
                            <m:r>
                              <a:rPr kumimoji="0" lang="en-US" sz="16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0</m:t>
                            </m:r>
                          </m:sub>
                        </m:sSub>
                      </m:den>
                    </m:f>
                  </m:oMath>
                </a14:m>
                <a:r>
                  <a:rPr kumimoji="0" lang="en-GB" sz="1200" b="0" i="0" u="none" strike="noStrike" kern="1200" cap="none" spc="0" normalizeH="0" baseline="0" noProof="0">
                    <a:ln>
                      <a:noFill/>
                    </a:ln>
                    <a:solidFill>
                      <a:schemeClr val="tx1"/>
                    </a:solidFill>
                    <a:effectLst/>
                    <a:uLnTx/>
                    <a:uFillTx/>
                    <a:latin typeface="Calibri" panose="020F0502020204030204"/>
                    <a:ea typeface="+mn-ea"/>
                    <a:cs typeface="+mn-cs"/>
                  </a:rPr>
                  <a:t>, in case of a Ferro Magnetic Bot</a:t>
                </a:r>
                <a:endParaRPr kumimoji="0" lang="en-GB" sz="1600" b="0" i="0" u="none" strike="noStrike" kern="1200" cap="none" spc="0" normalizeH="0" baseline="0" noProof="0">
                  <a:ln>
                    <a:noFill/>
                  </a:ln>
                  <a:solidFill>
                    <a:schemeClr val="tx1"/>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20C412E4-8679-6644-965C-EE22288EE142}"/>
                  </a:ext>
                </a:extLst>
              </p:cNvPr>
              <p:cNvSpPr txBox="1">
                <a:spLocks noRot="1" noChangeAspect="1" noMove="1" noResize="1" noEditPoints="1" noAdjustHandles="1" noChangeArrowheads="1" noChangeShapeType="1" noTextEdit="1"/>
              </p:cNvSpPr>
              <p:nvPr/>
            </p:nvSpPr>
            <p:spPr>
              <a:xfrm>
                <a:off x="8098765" y="5627042"/>
                <a:ext cx="3329501" cy="478657"/>
              </a:xfrm>
              <a:prstGeom prst="rect">
                <a:avLst/>
              </a:prstGeom>
              <a:blipFill>
                <a:blip r:embed="rId4"/>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1F20003B-E8BC-7C48-8771-2EA83AEFC6C4}"/>
              </a:ext>
            </a:extLst>
          </p:cNvPr>
          <p:cNvSpPr/>
          <p:nvPr/>
        </p:nvSpPr>
        <p:spPr>
          <a:xfrm>
            <a:off x="6362148" y="5229770"/>
            <a:ext cx="7409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….(xx)</a:t>
            </a:r>
          </a:p>
        </p:txBody>
      </p:sp>
      <p:sp>
        <p:nvSpPr>
          <p:cNvPr id="26" name="Rectangle 25">
            <a:extLst>
              <a:ext uri="{FF2B5EF4-FFF2-40B4-BE49-F238E27FC236}">
                <a16:creationId xmlns:a16="http://schemas.microsoft.com/office/drawing/2014/main" id="{B6414B24-ABE5-F146-ADD4-3281016C7751}"/>
              </a:ext>
            </a:extLst>
          </p:cNvPr>
          <p:cNvSpPr/>
          <p:nvPr/>
        </p:nvSpPr>
        <p:spPr>
          <a:xfrm>
            <a:off x="11219921" y="5191091"/>
            <a:ext cx="7938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….(xxi)</a:t>
            </a:r>
          </a:p>
        </p:txBody>
      </p:sp>
      <p:sp>
        <p:nvSpPr>
          <p:cNvPr id="27" name="Rounded Rectangle 26">
            <a:extLst>
              <a:ext uri="{FF2B5EF4-FFF2-40B4-BE49-F238E27FC236}">
                <a16:creationId xmlns:a16="http://schemas.microsoft.com/office/drawing/2014/main" id="{77CAE62D-8560-F262-4941-8447B7C685CB}"/>
              </a:ext>
            </a:extLst>
          </p:cNvPr>
          <p:cNvSpPr/>
          <p:nvPr/>
        </p:nvSpPr>
        <p:spPr>
          <a:xfrm>
            <a:off x="-2009876" y="-4244"/>
            <a:ext cx="4372480" cy="6898215"/>
          </a:xfrm>
          <a:prstGeom prst="roundRect">
            <a:avLst>
              <a:gd name="adj" fmla="val 50000"/>
            </a:avLst>
          </a:prstGeom>
          <a:solidFill>
            <a:schemeClr val="accent3"/>
          </a:solidFill>
          <a:ln>
            <a:noFill/>
          </a:ln>
          <a:effectLst>
            <a:innerShdw blurRad="63500" dist="50800" dir="2700000">
              <a:prstClr val="black">
                <a:alpha val="50000"/>
              </a:prstClr>
            </a:innerShdw>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r>
              <a:rPr lang="en-GB" dirty="0"/>
              <a:t>	</a:t>
            </a:r>
          </a:p>
        </p:txBody>
      </p:sp>
      <p:sp>
        <p:nvSpPr>
          <p:cNvPr id="29" name="TextBox 28">
            <a:extLst>
              <a:ext uri="{FF2B5EF4-FFF2-40B4-BE49-F238E27FC236}">
                <a16:creationId xmlns:a16="http://schemas.microsoft.com/office/drawing/2014/main" id="{FAC91BB7-2B68-2B90-4173-429C27FB7167}"/>
              </a:ext>
            </a:extLst>
          </p:cNvPr>
          <p:cNvSpPr txBox="1"/>
          <p:nvPr/>
        </p:nvSpPr>
        <p:spPr>
          <a:xfrm>
            <a:off x="12868" y="1329120"/>
            <a:ext cx="2279546" cy="4278094"/>
          </a:xfrm>
          <a:prstGeom prst="rect">
            <a:avLst/>
          </a:prstGeom>
          <a:noFill/>
        </p:spPr>
        <p:txBody>
          <a:bodyPr wrap="square" rtlCol="0">
            <a:spAutoFit/>
          </a:bodyPr>
          <a:lstStyle/>
          <a:p>
            <a:r>
              <a:rPr lang="en-GB" sz="1600" dirty="0">
                <a:solidFill>
                  <a:schemeClr val="bg1"/>
                </a:solidFill>
              </a:rPr>
              <a:t>Contents:</a:t>
            </a:r>
          </a:p>
          <a:p>
            <a:pPr marL="342900" indent="-342900">
              <a:buFont typeface="+mj-lt"/>
              <a:buAutoNum type="arabicPeriod"/>
            </a:pPr>
            <a:r>
              <a:rPr lang="en-GB" sz="16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Field due to Coil</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accent1">
                    <a:lumMod val="40000"/>
                    <a:lumOff val="60000"/>
                  </a:schemeClr>
                </a:solidFill>
              </a:rPr>
              <a:t>Variation of Force due to</a:t>
            </a:r>
          </a:p>
          <a:p>
            <a:pPr marL="800100" lvl="1" indent="-342900">
              <a:buFont typeface="+mj-lt"/>
              <a:buAutoNum type="alphaLcParenR"/>
            </a:pPr>
            <a:r>
              <a:rPr lang="en-GB" sz="16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Magnitude of Current</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Multiple Turns in same Plane</a:t>
            </a:r>
            <a:endParaRPr lang="en-GB" sz="1600" dirty="0">
              <a:solidFill>
                <a:schemeClr val="bg1"/>
              </a:solidFill>
            </a:endParaRPr>
          </a:p>
          <a:p>
            <a:pPr marL="800100" lvl="1" indent="-342900">
              <a:buFont typeface="+mj-lt"/>
              <a:buAutoNum type="alphaLcParenR"/>
            </a:pPr>
            <a:r>
              <a:rPr lang="en-GB" sz="1600" dirty="0">
                <a:solidFill>
                  <a:schemeClr val="accent1">
                    <a:lumMod val="40000"/>
                    <a:lumOff val="60000"/>
                  </a:schemeClr>
                </a:solidFill>
                <a:hlinkClick r:id="rId7" action="ppaction://hlinksldjump">
                  <a:extLst>
                    <a:ext uri="{A12FA001-AC4F-418D-AE19-62706E023703}">
                      <ahyp:hlinkClr xmlns:ahyp="http://schemas.microsoft.com/office/drawing/2018/hyperlinkcolor" val="tx"/>
                    </a:ext>
                  </a:extLst>
                </a:hlinkClick>
              </a:rPr>
              <a:t>No. of PCB Layers</a:t>
            </a:r>
            <a:endParaRPr lang="en-GB" sz="1600" dirty="0">
              <a:solidFill>
                <a:schemeClr val="accent1">
                  <a:lumMod val="40000"/>
                  <a:lumOff val="60000"/>
                </a:schemeClr>
              </a:solidFill>
            </a:endParaRPr>
          </a:p>
          <a:p>
            <a:pPr marL="800100" lvl="1" indent="-342900">
              <a:buFont typeface="+mj-lt"/>
              <a:buAutoNum type="alphaLcParenR"/>
            </a:pPr>
            <a:r>
              <a:rPr lang="en-GB" sz="1600" dirty="0">
                <a:solidFill>
                  <a:schemeClr val="accent1">
                    <a:lumMod val="40000"/>
                    <a:lumOff val="60000"/>
                  </a:schemeClr>
                </a:solidFill>
                <a:hlinkClick r:id="rId8" action="ppaction://hlinksldjump">
                  <a:extLst>
                    <a:ext uri="{A12FA001-AC4F-418D-AE19-62706E023703}">
                      <ahyp:hlinkClr xmlns:ahyp="http://schemas.microsoft.com/office/drawing/2018/hyperlinkcolor" val="tx"/>
                    </a:ext>
                  </a:extLst>
                </a:hlinkClick>
              </a:rPr>
              <a:t>Height Variation</a:t>
            </a:r>
            <a:endParaRPr lang="en-GB" sz="1600" dirty="0">
              <a:solidFill>
                <a:schemeClr val="accent1">
                  <a:lumMod val="40000"/>
                  <a:lumOff val="60000"/>
                </a:schemeClr>
              </a:solidFill>
            </a:endParaRPr>
          </a:p>
          <a:p>
            <a:pPr marL="342900" indent="-342900">
              <a:buFont typeface="+mj-lt"/>
              <a:buAutoNum type="arabicPeriod"/>
            </a:pPr>
            <a:r>
              <a:rPr lang="en-GB" sz="1600" dirty="0">
                <a:solidFill>
                  <a:schemeClr val="bg1"/>
                </a:solidFill>
              </a:rPr>
              <a:t>Comparison of Force acting on Permanent Magnet and Ferro Magnet.</a:t>
            </a:r>
          </a:p>
          <a:p>
            <a:endParaRPr lang="en-GB" sz="1600" dirty="0">
              <a:solidFill>
                <a:schemeClr val="bg1"/>
              </a:solidFill>
            </a:endParaRPr>
          </a:p>
        </p:txBody>
      </p:sp>
      <p:sp>
        <p:nvSpPr>
          <p:cNvPr id="6" name="Date Placeholder 5">
            <a:extLst>
              <a:ext uri="{FF2B5EF4-FFF2-40B4-BE49-F238E27FC236}">
                <a16:creationId xmlns:a16="http://schemas.microsoft.com/office/drawing/2014/main" id="{DE246B9B-96D2-6DB1-B64E-81D5DA4D4FE7}"/>
              </a:ext>
            </a:extLst>
          </p:cNvPr>
          <p:cNvSpPr>
            <a:spLocks noGrp="1"/>
          </p:cNvSpPr>
          <p:nvPr>
            <p:ph type="dt" sz="half" idx="10"/>
          </p:nvPr>
        </p:nvSpPr>
        <p:spPr/>
        <p:txBody>
          <a:bodyPr/>
          <a:lstStyle/>
          <a:p>
            <a:fld id="{E4A9F60E-5509-B040-BA46-170D39B910DF}" type="datetime1">
              <a:rPr lang="en-IN" smtClean="0"/>
              <a:t>23-06-2022</a:t>
            </a:fld>
            <a:endParaRPr lang="en-GB"/>
          </a:p>
        </p:txBody>
      </p:sp>
      <p:sp>
        <p:nvSpPr>
          <p:cNvPr id="8" name="Slide Number Placeholder 7">
            <a:extLst>
              <a:ext uri="{FF2B5EF4-FFF2-40B4-BE49-F238E27FC236}">
                <a16:creationId xmlns:a16="http://schemas.microsoft.com/office/drawing/2014/main" id="{4B01F68E-8D0B-3095-18A9-07ED10D0E4F2}"/>
              </a:ext>
            </a:extLst>
          </p:cNvPr>
          <p:cNvSpPr>
            <a:spLocks noGrp="1"/>
          </p:cNvSpPr>
          <p:nvPr>
            <p:ph type="sldNum" sz="quarter" idx="12"/>
          </p:nvPr>
        </p:nvSpPr>
        <p:spPr/>
        <p:txBody>
          <a:bodyPr/>
          <a:lstStyle/>
          <a:p>
            <a:fld id="{E14DAB84-8963-A547-9D4F-464A7C6416BD}" type="slidenum">
              <a:rPr lang="en-GB" smtClean="0"/>
              <a:t>26</a:t>
            </a:fld>
            <a:endParaRPr lang="en-GB"/>
          </a:p>
        </p:txBody>
      </p:sp>
      <p:cxnSp>
        <p:nvCxnSpPr>
          <p:cNvPr id="7" name="Straight Connector 6">
            <a:extLst>
              <a:ext uri="{FF2B5EF4-FFF2-40B4-BE49-F238E27FC236}">
                <a16:creationId xmlns:a16="http://schemas.microsoft.com/office/drawing/2014/main" id="{53FC4849-096F-050A-A445-1228B68FD483}"/>
              </a:ext>
            </a:extLst>
          </p:cNvPr>
          <p:cNvCxnSpPr>
            <a:cxnSpLocks/>
          </p:cNvCxnSpPr>
          <p:nvPr/>
        </p:nvCxnSpPr>
        <p:spPr>
          <a:xfrm>
            <a:off x="7285401" y="1102458"/>
            <a:ext cx="0" cy="5253892"/>
          </a:xfrm>
          <a:prstGeom prst="line">
            <a:avLst/>
          </a:prstGeom>
          <a:ln w="38100"/>
        </p:spPr>
        <p:style>
          <a:lnRef idx="3">
            <a:schemeClr val="accent3"/>
          </a:lnRef>
          <a:fillRef idx="0">
            <a:schemeClr val="accent3"/>
          </a:fillRef>
          <a:effectRef idx="2">
            <a:schemeClr val="accent3"/>
          </a:effectRef>
          <a:fontRef idx="minor">
            <a:schemeClr val="tx1"/>
          </a:fontRef>
        </p:style>
      </p:cxnSp>
      <p:grpSp>
        <p:nvGrpSpPr>
          <p:cNvPr id="59" name="Group 58">
            <a:extLst>
              <a:ext uri="{FF2B5EF4-FFF2-40B4-BE49-F238E27FC236}">
                <a16:creationId xmlns:a16="http://schemas.microsoft.com/office/drawing/2014/main" id="{57D5F470-F53B-CA97-BAB2-DDDDBEB2D3E9}"/>
              </a:ext>
            </a:extLst>
          </p:cNvPr>
          <p:cNvGrpSpPr/>
          <p:nvPr/>
        </p:nvGrpSpPr>
        <p:grpSpPr>
          <a:xfrm>
            <a:off x="2447327" y="985108"/>
            <a:ext cx="4732552" cy="3674579"/>
            <a:chOff x="2447327" y="985108"/>
            <a:chExt cx="4732552" cy="3674579"/>
          </a:xfrm>
        </p:grpSpPr>
        <p:pic>
          <p:nvPicPr>
            <p:cNvPr id="17" name="Picture 16" descr="Chart, line chart&#10;&#10;Description automatically generated">
              <a:extLst>
                <a:ext uri="{FF2B5EF4-FFF2-40B4-BE49-F238E27FC236}">
                  <a16:creationId xmlns:a16="http://schemas.microsoft.com/office/drawing/2014/main" id="{76EC2994-0295-C356-2DFE-A0C80546CAA6}"/>
                </a:ext>
              </a:extLst>
            </p:cNvPr>
            <p:cNvPicPr>
              <a:picLocks noChangeAspect="1"/>
            </p:cNvPicPr>
            <p:nvPr/>
          </p:nvPicPr>
          <p:blipFill>
            <a:blip r:embed="rId9"/>
            <a:stretch>
              <a:fillRect/>
            </a:stretch>
          </p:blipFill>
          <p:spPr>
            <a:xfrm>
              <a:off x="2527444" y="1145369"/>
              <a:ext cx="4650940" cy="3407676"/>
            </a:xfrm>
            <a:prstGeom prst="rect">
              <a:avLst/>
            </a:prstGeom>
          </p:spPr>
        </p:pic>
        <p:sp>
          <p:nvSpPr>
            <p:cNvPr id="32" name="Rectangle 31">
              <a:extLst>
                <a:ext uri="{FF2B5EF4-FFF2-40B4-BE49-F238E27FC236}">
                  <a16:creationId xmlns:a16="http://schemas.microsoft.com/office/drawing/2014/main" id="{3919D137-B4C4-FAED-8D48-410187299F08}"/>
                </a:ext>
              </a:extLst>
            </p:cNvPr>
            <p:cNvSpPr/>
            <p:nvPr/>
          </p:nvSpPr>
          <p:spPr>
            <a:xfrm>
              <a:off x="2473577" y="1156942"/>
              <a:ext cx="396732" cy="339610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224BE5F-0B35-BAD1-C11D-9F6A89D58605}"/>
                </a:ext>
              </a:extLst>
            </p:cNvPr>
            <p:cNvSpPr/>
            <p:nvPr/>
          </p:nvSpPr>
          <p:spPr>
            <a:xfrm rot="5400000">
              <a:off x="4662317" y="2143623"/>
              <a:ext cx="322937" cy="470919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B50FB0E6-1EC7-6D3F-7634-30F294BD642F}"/>
                </a:ext>
              </a:extLst>
            </p:cNvPr>
            <p:cNvSpPr txBox="1"/>
            <p:nvPr/>
          </p:nvSpPr>
          <p:spPr>
            <a:xfrm>
              <a:off x="2836622" y="4289221"/>
              <a:ext cx="3828668" cy="230832"/>
            </a:xfrm>
            <a:prstGeom prst="rect">
              <a:avLst/>
            </a:prstGeom>
            <a:noFill/>
          </p:spPr>
          <p:txBody>
            <a:bodyPr wrap="square" rtlCol="0">
              <a:spAutoFit/>
            </a:bodyPr>
            <a:lstStyle/>
            <a:p>
              <a:r>
                <a:rPr lang="en-GB" sz="900" dirty="0"/>
                <a:t>-15              -10                 -5                    0                    5                  10                  15</a:t>
              </a:r>
            </a:p>
          </p:txBody>
        </p:sp>
        <p:sp>
          <p:nvSpPr>
            <p:cNvPr id="38" name="TextBox 37">
              <a:extLst>
                <a:ext uri="{FF2B5EF4-FFF2-40B4-BE49-F238E27FC236}">
                  <a16:creationId xmlns:a16="http://schemas.microsoft.com/office/drawing/2014/main" id="{676B46EF-9D65-8B87-2312-805E025795AA}"/>
                </a:ext>
              </a:extLst>
            </p:cNvPr>
            <p:cNvSpPr txBox="1"/>
            <p:nvPr/>
          </p:nvSpPr>
          <p:spPr>
            <a:xfrm rot="16200000">
              <a:off x="2008234" y="2795189"/>
              <a:ext cx="1169359" cy="291173"/>
            </a:xfrm>
            <a:prstGeom prst="rect">
              <a:avLst/>
            </a:prstGeom>
            <a:noFill/>
          </p:spPr>
          <p:txBody>
            <a:bodyPr wrap="none" rtlCol="0">
              <a:spAutoFit/>
            </a:bodyPr>
            <a:lstStyle/>
            <a:p>
              <a:r>
                <a:rPr lang="en-GB" sz="1200" dirty="0"/>
                <a:t>Force on Bot(N)</a:t>
              </a:r>
            </a:p>
          </p:txBody>
        </p:sp>
        <p:sp>
          <p:nvSpPr>
            <p:cNvPr id="39" name="TextBox 38">
              <a:extLst>
                <a:ext uri="{FF2B5EF4-FFF2-40B4-BE49-F238E27FC236}">
                  <a16:creationId xmlns:a16="http://schemas.microsoft.com/office/drawing/2014/main" id="{BF721EF1-C35C-A5F9-14E4-BA94927669F1}"/>
                </a:ext>
              </a:extLst>
            </p:cNvPr>
            <p:cNvSpPr txBox="1"/>
            <p:nvPr/>
          </p:nvSpPr>
          <p:spPr>
            <a:xfrm>
              <a:off x="2594718" y="1200809"/>
              <a:ext cx="480634" cy="3262432"/>
            </a:xfrm>
            <a:prstGeom prst="rect">
              <a:avLst/>
            </a:prstGeom>
            <a:noFill/>
          </p:spPr>
          <p:txBody>
            <a:bodyPr wrap="square" rtlCol="0">
              <a:spAutoFit/>
            </a:bodyPr>
            <a:lstStyle/>
            <a:p>
              <a:r>
                <a:rPr lang="en-GB" sz="900" dirty="0"/>
                <a:t>1</a:t>
              </a:r>
            </a:p>
            <a:p>
              <a:endParaRPr lang="en-GB" sz="800" dirty="0"/>
            </a:p>
            <a:p>
              <a:r>
                <a:rPr lang="en-GB" sz="900" dirty="0"/>
                <a:t>0.8</a:t>
              </a:r>
            </a:p>
            <a:p>
              <a:endParaRPr lang="en-GB" sz="200" dirty="0"/>
            </a:p>
            <a:p>
              <a:endParaRPr lang="en-GB" sz="900" dirty="0"/>
            </a:p>
            <a:p>
              <a:r>
                <a:rPr lang="en-GB" sz="900" dirty="0"/>
                <a:t>0.6</a:t>
              </a:r>
            </a:p>
            <a:p>
              <a:endParaRPr lang="en-GB" sz="1100" dirty="0"/>
            </a:p>
            <a:p>
              <a:r>
                <a:rPr lang="en-GB" sz="900" dirty="0"/>
                <a:t>0.4</a:t>
              </a:r>
            </a:p>
            <a:p>
              <a:endParaRPr lang="en-GB" sz="1100" dirty="0"/>
            </a:p>
            <a:p>
              <a:r>
                <a:rPr lang="en-GB" sz="900" dirty="0"/>
                <a:t>0.2</a:t>
              </a:r>
            </a:p>
            <a:p>
              <a:endParaRPr lang="en-GB" sz="1200" dirty="0"/>
            </a:p>
            <a:p>
              <a:r>
                <a:rPr lang="en-GB" sz="900" dirty="0"/>
                <a:t>0</a:t>
              </a:r>
            </a:p>
            <a:p>
              <a:endParaRPr lang="en-GB" sz="1100" dirty="0"/>
            </a:p>
            <a:p>
              <a:r>
                <a:rPr lang="en-GB" sz="900" dirty="0"/>
                <a:t>-0.2</a:t>
              </a:r>
            </a:p>
            <a:p>
              <a:endParaRPr lang="en-GB" sz="1100" dirty="0"/>
            </a:p>
            <a:p>
              <a:r>
                <a:rPr lang="en-GB" sz="900" dirty="0"/>
                <a:t>-0.4</a:t>
              </a:r>
            </a:p>
            <a:p>
              <a:endParaRPr lang="en-GB" sz="1100" dirty="0"/>
            </a:p>
            <a:p>
              <a:r>
                <a:rPr lang="en-GB" sz="900" dirty="0"/>
                <a:t>-0.6</a:t>
              </a:r>
            </a:p>
            <a:p>
              <a:endParaRPr lang="en-GB" sz="1100" dirty="0"/>
            </a:p>
            <a:p>
              <a:r>
                <a:rPr lang="en-GB" sz="900" dirty="0"/>
                <a:t>-0.8</a:t>
              </a:r>
            </a:p>
            <a:p>
              <a:endParaRPr lang="en-GB" sz="1100" dirty="0"/>
            </a:p>
          </p:txBody>
        </p:sp>
        <p:sp>
          <p:nvSpPr>
            <p:cNvPr id="40" name="TextBox 39">
              <a:extLst>
                <a:ext uri="{FF2B5EF4-FFF2-40B4-BE49-F238E27FC236}">
                  <a16:creationId xmlns:a16="http://schemas.microsoft.com/office/drawing/2014/main" id="{AB373F48-F603-3092-2442-4E2526AA8F96}"/>
                </a:ext>
              </a:extLst>
            </p:cNvPr>
            <p:cNvSpPr txBox="1"/>
            <p:nvPr/>
          </p:nvSpPr>
          <p:spPr>
            <a:xfrm>
              <a:off x="4223863" y="4372862"/>
              <a:ext cx="1150808" cy="276999"/>
            </a:xfrm>
            <a:prstGeom prst="rect">
              <a:avLst/>
            </a:prstGeom>
            <a:noFill/>
          </p:spPr>
          <p:txBody>
            <a:bodyPr wrap="none" rtlCol="0">
              <a:spAutoFit/>
            </a:bodyPr>
            <a:lstStyle/>
            <a:p>
              <a:r>
                <a:rPr lang="en-GB" sz="1200" dirty="0"/>
                <a:t>Distance (mm)</a:t>
              </a:r>
            </a:p>
          </p:txBody>
        </p:sp>
        <p:sp>
          <p:nvSpPr>
            <p:cNvPr id="41" name="Rectangle 40">
              <a:extLst>
                <a:ext uri="{FF2B5EF4-FFF2-40B4-BE49-F238E27FC236}">
                  <a16:creationId xmlns:a16="http://schemas.microsoft.com/office/drawing/2014/main" id="{99091C02-873C-CEB9-F857-E06F9A0CFE4D}"/>
                </a:ext>
              </a:extLst>
            </p:cNvPr>
            <p:cNvSpPr/>
            <p:nvPr/>
          </p:nvSpPr>
          <p:spPr>
            <a:xfrm rot="5400000">
              <a:off x="4734897" y="-1279102"/>
              <a:ext cx="180771" cy="470919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AA1E0C0E-C48F-7A37-D2B7-6436650EFD07}"/>
                    </a:ext>
                  </a:extLst>
                </p14:cNvPr>
                <p14:cNvContentPartPr/>
                <p14:nvPr/>
              </p14:nvContentPartPr>
              <p14:xfrm>
                <a:off x="4539453" y="1166270"/>
                <a:ext cx="856747" cy="27000"/>
              </p14:xfrm>
            </p:contentPart>
          </mc:Choice>
          <mc:Fallback xmlns="">
            <p:pic>
              <p:nvPicPr>
                <p:cNvPr id="19" name="Ink 18">
                  <a:extLst>
                    <a:ext uri="{FF2B5EF4-FFF2-40B4-BE49-F238E27FC236}">
                      <a16:creationId xmlns:a16="http://schemas.microsoft.com/office/drawing/2014/main" id="{AA1E0C0E-C48F-7A37-D2B7-6436650EFD07}"/>
                    </a:ext>
                  </a:extLst>
                </p:cNvPr>
                <p:cNvPicPr/>
                <p:nvPr/>
              </p:nvPicPr>
              <p:blipFill>
                <a:blip r:embed="rId11"/>
                <a:stretch>
                  <a:fillRect/>
                </a:stretch>
              </p:blipFill>
              <p:spPr>
                <a:xfrm>
                  <a:off x="4503440" y="1130270"/>
                  <a:ext cx="928413" cy="98640"/>
                </a:xfrm>
                <a:prstGeom prst="rect">
                  <a:avLst/>
                </a:prstGeom>
              </p:spPr>
            </p:pic>
          </mc:Fallback>
        </mc:AlternateContent>
        <p:sp>
          <p:nvSpPr>
            <p:cNvPr id="43" name="TextBox 42">
              <a:extLst>
                <a:ext uri="{FF2B5EF4-FFF2-40B4-BE49-F238E27FC236}">
                  <a16:creationId xmlns:a16="http://schemas.microsoft.com/office/drawing/2014/main" id="{2A01A1A9-B933-C289-0457-E7FBA9F9B22E}"/>
                </a:ext>
              </a:extLst>
            </p:cNvPr>
            <p:cNvSpPr txBox="1"/>
            <p:nvPr/>
          </p:nvSpPr>
          <p:spPr>
            <a:xfrm>
              <a:off x="3444331" y="997153"/>
              <a:ext cx="3043233" cy="307777"/>
            </a:xfrm>
            <a:prstGeom prst="rect">
              <a:avLst/>
            </a:prstGeom>
            <a:noFill/>
          </p:spPr>
          <p:txBody>
            <a:bodyPr wrap="none" rtlCol="0">
              <a:spAutoFit/>
            </a:bodyPr>
            <a:lstStyle/>
            <a:p>
              <a:r>
                <a:rPr lang="en-GB" sz="1400" dirty="0"/>
                <a:t>Variation of F_y (Permanent Magnet)</a:t>
              </a:r>
            </a:p>
          </p:txBody>
        </p:sp>
      </p:grpSp>
      <p:grpSp>
        <p:nvGrpSpPr>
          <p:cNvPr id="58" name="Group 57">
            <a:extLst>
              <a:ext uri="{FF2B5EF4-FFF2-40B4-BE49-F238E27FC236}">
                <a16:creationId xmlns:a16="http://schemas.microsoft.com/office/drawing/2014/main" id="{E70D3D68-01CC-40DE-1C5B-466148743346}"/>
              </a:ext>
            </a:extLst>
          </p:cNvPr>
          <p:cNvGrpSpPr/>
          <p:nvPr/>
        </p:nvGrpSpPr>
        <p:grpSpPr>
          <a:xfrm>
            <a:off x="7340588" y="957055"/>
            <a:ext cx="4913911" cy="3654343"/>
            <a:chOff x="7340588" y="957055"/>
            <a:chExt cx="4913911" cy="3654343"/>
          </a:xfrm>
        </p:grpSpPr>
        <p:pic>
          <p:nvPicPr>
            <p:cNvPr id="13" name="Picture 12" descr="Chart, line chart&#10;&#10;Description automatically generated">
              <a:extLst>
                <a:ext uri="{FF2B5EF4-FFF2-40B4-BE49-F238E27FC236}">
                  <a16:creationId xmlns:a16="http://schemas.microsoft.com/office/drawing/2014/main" id="{2E23BAEB-67A6-C48F-B460-2CF5CF009BC3}"/>
                </a:ext>
              </a:extLst>
            </p:cNvPr>
            <p:cNvPicPr>
              <a:picLocks noChangeAspect="1"/>
            </p:cNvPicPr>
            <p:nvPr/>
          </p:nvPicPr>
          <p:blipFill>
            <a:blip r:embed="rId12"/>
            <a:stretch>
              <a:fillRect/>
            </a:stretch>
          </p:blipFill>
          <p:spPr>
            <a:xfrm>
              <a:off x="7390924" y="1031010"/>
              <a:ext cx="4722316" cy="3521409"/>
            </a:xfrm>
            <a:prstGeom prst="rect">
              <a:avLst/>
            </a:prstGeom>
          </p:spPr>
        </p:pic>
        <p:sp>
          <p:nvSpPr>
            <p:cNvPr id="31" name="Rectangle 30">
              <a:extLst>
                <a:ext uri="{FF2B5EF4-FFF2-40B4-BE49-F238E27FC236}">
                  <a16:creationId xmlns:a16="http://schemas.microsoft.com/office/drawing/2014/main" id="{A98E1155-2EE7-1037-0F11-3EE8E7C1D4D0}"/>
                </a:ext>
              </a:extLst>
            </p:cNvPr>
            <p:cNvSpPr/>
            <p:nvPr/>
          </p:nvSpPr>
          <p:spPr>
            <a:xfrm>
              <a:off x="7388352" y="1031010"/>
              <a:ext cx="280481" cy="349259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A574A5DC-C3E8-A9D1-4C10-D2F21B32E306}"/>
                </a:ext>
              </a:extLst>
            </p:cNvPr>
            <p:cNvSpPr txBox="1"/>
            <p:nvPr/>
          </p:nvSpPr>
          <p:spPr>
            <a:xfrm>
              <a:off x="7494104" y="1168518"/>
              <a:ext cx="456511" cy="3193182"/>
            </a:xfrm>
            <a:prstGeom prst="rect">
              <a:avLst/>
            </a:prstGeom>
            <a:noFill/>
          </p:spPr>
          <p:txBody>
            <a:bodyPr wrap="square" rtlCol="0">
              <a:spAutoFit/>
            </a:bodyPr>
            <a:lstStyle/>
            <a:p>
              <a:r>
                <a:rPr lang="en-GB" sz="800" dirty="0"/>
                <a:t>5</a:t>
              </a:r>
            </a:p>
            <a:p>
              <a:endParaRPr lang="en-GB" sz="1000" dirty="0"/>
            </a:p>
            <a:p>
              <a:r>
                <a:rPr lang="en-GB" sz="800" dirty="0"/>
                <a:t>4</a:t>
              </a:r>
            </a:p>
            <a:p>
              <a:endParaRPr lang="en-GB" sz="1200" dirty="0"/>
            </a:p>
            <a:p>
              <a:r>
                <a:rPr lang="en-GB" sz="800" dirty="0"/>
                <a:t>3</a:t>
              </a:r>
            </a:p>
            <a:p>
              <a:endParaRPr lang="en-GB" sz="1200" dirty="0"/>
            </a:p>
            <a:p>
              <a:r>
                <a:rPr lang="en-GB" sz="800" dirty="0"/>
                <a:t>2</a:t>
              </a:r>
            </a:p>
            <a:p>
              <a:endParaRPr lang="en-GB" sz="100" dirty="0"/>
            </a:p>
            <a:p>
              <a:endParaRPr lang="en-GB" sz="1050" dirty="0"/>
            </a:p>
            <a:p>
              <a:r>
                <a:rPr lang="en-GB" sz="800" dirty="0"/>
                <a:t>1</a:t>
              </a:r>
            </a:p>
            <a:p>
              <a:endParaRPr lang="en-GB" sz="1100" dirty="0"/>
            </a:p>
            <a:p>
              <a:r>
                <a:rPr lang="en-GB" sz="800" dirty="0"/>
                <a:t>0</a:t>
              </a:r>
              <a:endParaRPr lang="en-GB" sz="1050" dirty="0"/>
            </a:p>
            <a:p>
              <a:endParaRPr lang="en-GB" sz="1100" dirty="0"/>
            </a:p>
            <a:p>
              <a:r>
                <a:rPr lang="en-GB" sz="800" dirty="0"/>
                <a:t>-1</a:t>
              </a:r>
            </a:p>
            <a:p>
              <a:endParaRPr lang="en-GB" sz="1200" dirty="0"/>
            </a:p>
            <a:p>
              <a:r>
                <a:rPr lang="en-GB" sz="800" dirty="0"/>
                <a:t>-2</a:t>
              </a:r>
            </a:p>
            <a:p>
              <a:endParaRPr lang="en-GB" sz="1100" dirty="0"/>
            </a:p>
            <a:p>
              <a:r>
                <a:rPr lang="en-GB" sz="800" dirty="0"/>
                <a:t>-3</a:t>
              </a:r>
            </a:p>
            <a:p>
              <a:endParaRPr lang="en-GB" sz="1200" dirty="0"/>
            </a:p>
            <a:p>
              <a:r>
                <a:rPr lang="en-GB" sz="800" dirty="0"/>
                <a:t>-4</a:t>
              </a:r>
            </a:p>
            <a:p>
              <a:endParaRPr lang="en-GB" sz="1100" dirty="0"/>
            </a:p>
            <a:p>
              <a:r>
                <a:rPr lang="en-GB" sz="800" dirty="0"/>
                <a:t>-5</a:t>
              </a:r>
            </a:p>
          </p:txBody>
        </p:sp>
        <p:sp>
          <p:nvSpPr>
            <p:cNvPr id="28" name="TextBox 27">
              <a:extLst>
                <a:ext uri="{FF2B5EF4-FFF2-40B4-BE49-F238E27FC236}">
                  <a16:creationId xmlns:a16="http://schemas.microsoft.com/office/drawing/2014/main" id="{60AECB26-091A-1EC5-93C8-65833B6F62A7}"/>
                </a:ext>
              </a:extLst>
            </p:cNvPr>
            <p:cNvSpPr txBox="1"/>
            <p:nvPr/>
          </p:nvSpPr>
          <p:spPr>
            <a:xfrm rot="16200000">
              <a:off x="6894408" y="2734675"/>
              <a:ext cx="1169359" cy="276999"/>
            </a:xfrm>
            <a:prstGeom prst="rect">
              <a:avLst/>
            </a:prstGeom>
            <a:noFill/>
          </p:spPr>
          <p:txBody>
            <a:bodyPr wrap="none" rtlCol="0">
              <a:spAutoFit/>
            </a:bodyPr>
            <a:lstStyle/>
            <a:p>
              <a:r>
                <a:rPr lang="en-GB" sz="1200" dirty="0"/>
                <a:t>Force on Bot(N)</a:t>
              </a:r>
            </a:p>
          </p:txBody>
        </p:sp>
        <p:sp>
          <p:nvSpPr>
            <p:cNvPr id="35" name="Rectangle 34">
              <a:extLst>
                <a:ext uri="{FF2B5EF4-FFF2-40B4-BE49-F238E27FC236}">
                  <a16:creationId xmlns:a16="http://schemas.microsoft.com/office/drawing/2014/main" id="{11989213-30DE-F7AC-5240-C90B8D72EA32}"/>
                </a:ext>
              </a:extLst>
            </p:cNvPr>
            <p:cNvSpPr/>
            <p:nvPr/>
          </p:nvSpPr>
          <p:spPr>
            <a:xfrm rot="5400000">
              <a:off x="9629975" y="2081843"/>
              <a:ext cx="211914" cy="469516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0D04E70C-A9C2-1A97-6334-498EF3D7C591}"/>
                </a:ext>
              </a:extLst>
            </p:cNvPr>
            <p:cNvSpPr txBox="1"/>
            <p:nvPr/>
          </p:nvSpPr>
          <p:spPr>
            <a:xfrm>
              <a:off x="7663887" y="4254790"/>
              <a:ext cx="4590612" cy="230832"/>
            </a:xfrm>
            <a:prstGeom prst="rect">
              <a:avLst/>
            </a:prstGeom>
            <a:noFill/>
          </p:spPr>
          <p:txBody>
            <a:bodyPr wrap="square" rtlCol="0">
              <a:spAutoFit/>
            </a:bodyPr>
            <a:lstStyle/>
            <a:p>
              <a:r>
                <a:rPr lang="en-GB" sz="900" dirty="0"/>
                <a:t>-15                 -10                  -5                     0                      5                    10                   15</a:t>
              </a:r>
            </a:p>
          </p:txBody>
        </p:sp>
        <p:sp>
          <p:nvSpPr>
            <p:cNvPr id="34" name="TextBox 33">
              <a:extLst>
                <a:ext uri="{FF2B5EF4-FFF2-40B4-BE49-F238E27FC236}">
                  <a16:creationId xmlns:a16="http://schemas.microsoft.com/office/drawing/2014/main" id="{9D34CFC7-102C-9170-8AFD-CB1F40AD9775}"/>
                </a:ext>
              </a:extLst>
            </p:cNvPr>
            <p:cNvSpPr txBox="1"/>
            <p:nvPr/>
          </p:nvSpPr>
          <p:spPr>
            <a:xfrm>
              <a:off x="9228201" y="4334399"/>
              <a:ext cx="1094787" cy="276999"/>
            </a:xfrm>
            <a:prstGeom prst="rect">
              <a:avLst/>
            </a:prstGeom>
            <a:noFill/>
          </p:spPr>
          <p:txBody>
            <a:bodyPr wrap="none" rtlCol="0">
              <a:spAutoFit/>
            </a:bodyPr>
            <a:lstStyle/>
            <a:p>
              <a:r>
                <a:rPr lang="en-GB" sz="1200" dirty="0"/>
                <a:t>Distance (mm)</a:t>
              </a:r>
            </a:p>
          </p:txBody>
        </p:sp>
        <p:sp>
          <p:nvSpPr>
            <p:cNvPr id="42" name="Rectangle 41">
              <a:extLst>
                <a:ext uri="{FF2B5EF4-FFF2-40B4-BE49-F238E27FC236}">
                  <a16:creationId xmlns:a16="http://schemas.microsoft.com/office/drawing/2014/main" id="{BE3F996B-B631-598D-CA67-0A20ADAACD56}"/>
                </a:ext>
              </a:extLst>
            </p:cNvPr>
            <p:cNvSpPr/>
            <p:nvPr/>
          </p:nvSpPr>
          <p:spPr>
            <a:xfrm rot="5400000">
              <a:off x="9683754" y="-1314220"/>
              <a:ext cx="134084" cy="472488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0" name="Group 49">
              <a:extLst>
                <a:ext uri="{FF2B5EF4-FFF2-40B4-BE49-F238E27FC236}">
                  <a16:creationId xmlns:a16="http://schemas.microsoft.com/office/drawing/2014/main" id="{FD631977-5E66-0936-BD86-BE033A8B6C55}"/>
                </a:ext>
              </a:extLst>
            </p:cNvPr>
            <p:cNvGrpSpPr/>
            <p:nvPr/>
          </p:nvGrpSpPr>
          <p:grpSpPr>
            <a:xfrm>
              <a:off x="9409643" y="1110165"/>
              <a:ext cx="931320" cy="62640"/>
              <a:chOff x="9409643" y="1098590"/>
              <a:chExt cx="931320" cy="62640"/>
            </a:xfrm>
          </p:grpSpPr>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0FD346AF-F00B-E3F1-34D1-E983F4241C3C}"/>
                      </a:ext>
                    </a:extLst>
                  </p14:cNvPr>
                  <p14:cNvContentPartPr/>
                  <p14:nvPr/>
                </p14:nvContentPartPr>
                <p14:xfrm>
                  <a:off x="9409643" y="1098590"/>
                  <a:ext cx="931320" cy="62640"/>
                </p14:xfrm>
              </p:contentPart>
            </mc:Choice>
            <mc:Fallback xmlns="">
              <p:pic>
                <p:nvPicPr>
                  <p:cNvPr id="46" name="Ink 45">
                    <a:extLst>
                      <a:ext uri="{FF2B5EF4-FFF2-40B4-BE49-F238E27FC236}">
                        <a16:creationId xmlns:a16="http://schemas.microsoft.com/office/drawing/2014/main" id="{0FD346AF-F00B-E3F1-34D1-E983F4241C3C}"/>
                      </a:ext>
                    </a:extLst>
                  </p:cNvPr>
                  <p:cNvPicPr/>
                  <p:nvPr/>
                </p:nvPicPr>
                <p:blipFill>
                  <a:blip r:embed="rId14"/>
                  <a:stretch>
                    <a:fillRect/>
                  </a:stretch>
                </p:blipFill>
                <p:spPr>
                  <a:xfrm>
                    <a:off x="9373643" y="1062590"/>
                    <a:ext cx="1002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D52BFB3C-8A53-B374-582E-68393E1AB306}"/>
                      </a:ext>
                    </a:extLst>
                  </p14:cNvPr>
                  <p14:cNvContentPartPr/>
                  <p14:nvPr/>
                </p14:nvContentPartPr>
                <p14:xfrm>
                  <a:off x="10248803" y="1142870"/>
                  <a:ext cx="360" cy="360"/>
                </p14:xfrm>
              </p:contentPart>
            </mc:Choice>
            <mc:Fallback xmlns="">
              <p:pic>
                <p:nvPicPr>
                  <p:cNvPr id="47" name="Ink 46">
                    <a:extLst>
                      <a:ext uri="{FF2B5EF4-FFF2-40B4-BE49-F238E27FC236}">
                        <a16:creationId xmlns:a16="http://schemas.microsoft.com/office/drawing/2014/main" id="{D52BFB3C-8A53-B374-582E-68393E1AB306}"/>
                      </a:ext>
                    </a:extLst>
                  </p:cNvPr>
                  <p:cNvPicPr/>
                  <p:nvPr/>
                </p:nvPicPr>
                <p:blipFill>
                  <a:blip r:embed="rId16"/>
                  <a:stretch>
                    <a:fillRect/>
                  </a:stretch>
                </p:blipFill>
                <p:spPr>
                  <a:xfrm>
                    <a:off x="10213163" y="11072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547EEAE2-B31D-052D-339C-B0A9AA7240A4}"/>
                      </a:ext>
                    </a:extLst>
                  </p14:cNvPr>
                  <p14:cNvContentPartPr/>
                  <p14:nvPr/>
                </p14:nvContentPartPr>
                <p14:xfrm>
                  <a:off x="10247003" y="1155470"/>
                  <a:ext cx="360" cy="360"/>
                </p14:xfrm>
              </p:contentPart>
            </mc:Choice>
            <mc:Fallback xmlns="">
              <p:pic>
                <p:nvPicPr>
                  <p:cNvPr id="49" name="Ink 48">
                    <a:extLst>
                      <a:ext uri="{FF2B5EF4-FFF2-40B4-BE49-F238E27FC236}">
                        <a16:creationId xmlns:a16="http://schemas.microsoft.com/office/drawing/2014/main" id="{547EEAE2-B31D-052D-339C-B0A9AA7240A4}"/>
                      </a:ext>
                    </a:extLst>
                  </p:cNvPr>
                  <p:cNvPicPr/>
                  <p:nvPr/>
                </p:nvPicPr>
                <p:blipFill>
                  <a:blip r:embed="rId16"/>
                  <a:stretch>
                    <a:fillRect/>
                  </a:stretch>
                </p:blipFill>
                <p:spPr>
                  <a:xfrm>
                    <a:off x="10211003" y="1119830"/>
                    <a:ext cx="72000" cy="72000"/>
                  </a:xfrm>
                  <a:prstGeom prst="rect">
                    <a:avLst/>
                  </a:prstGeom>
                </p:spPr>
              </p:pic>
            </mc:Fallback>
          </mc:AlternateContent>
        </p:grpSp>
        <p:sp>
          <p:nvSpPr>
            <p:cNvPr id="45" name="TextBox 44">
              <a:extLst>
                <a:ext uri="{FF2B5EF4-FFF2-40B4-BE49-F238E27FC236}">
                  <a16:creationId xmlns:a16="http://schemas.microsoft.com/office/drawing/2014/main" id="{E2363DE8-1B3E-5675-4F83-87726ACD7D16}"/>
                </a:ext>
              </a:extLst>
            </p:cNvPr>
            <p:cNvSpPr txBox="1"/>
            <p:nvPr/>
          </p:nvSpPr>
          <p:spPr>
            <a:xfrm>
              <a:off x="8476411" y="957055"/>
              <a:ext cx="2471639" cy="307777"/>
            </a:xfrm>
            <a:prstGeom prst="rect">
              <a:avLst/>
            </a:prstGeom>
            <a:noFill/>
          </p:spPr>
          <p:txBody>
            <a:bodyPr wrap="none" rtlCol="0">
              <a:spAutoFit/>
            </a:bodyPr>
            <a:lstStyle/>
            <a:p>
              <a:r>
                <a:rPr lang="en-GB" sz="1400" dirty="0"/>
                <a:t>Variation of F_y (Ferro Magnet)</a:t>
              </a:r>
            </a:p>
          </p:txBody>
        </p:sp>
      </p:grpSp>
      <p:sp>
        <p:nvSpPr>
          <p:cNvPr id="23" name="Oval 22">
            <a:extLst>
              <a:ext uri="{FF2B5EF4-FFF2-40B4-BE49-F238E27FC236}">
                <a16:creationId xmlns:a16="http://schemas.microsoft.com/office/drawing/2014/main" id="{E28552A4-BC9A-4F4F-B9D6-63FBF583DF61}"/>
              </a:ext>
            </a:extLst>
          </p:cNvPr>
          <p:cNvSpPr/>
          <p:nvPr/>
        </p:nvSpPr>
        <p:spPr>
          <a:xfrm>
            <a:off x="7389265" y="1094552"/>
            <a:ext cx="710610" cy="27644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FFCDDA1-D92F-ED4B-8C2C-4ABD3274B097}"/>
              </a:ext>
            </a:extLst>
          </p:cNvPr>
          <p:cNvSpPr/>
          <p:nvPr/>
        </p:nvSpPr>
        <p:spPr>
          <a:xfrm>
            <a:off x="2521674" y="1108837"/>
            <a:ext cx="629895" cy="32293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697749F-47C8-3C47-AE42-9965C838886D}"/>
              </a:ext>
            </a:extLst>
          </p:cNvPr>
          <p:cNvSpPr txBox="1"/>
          <p:nvPr/>
        </p:nvSpPr>
        <p:spPr>
          <a:xfrm>
            <a:off x="2921555" y="1487204"/>
            <a:ext cx="16178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Order of Force – 1mN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452B71-C759-6B43-BD18-82DE4E7DFBAD}"/>
                  </a:ext>
                </a:extLst>
              </p:cNvPr>
              <p:cNvSpPr txBox="1"/>
              <p:nvPr/>
            </p:nvSpPr>
            <p:spPr>
              <a:xfrm>
                <a:off x="7902940" y="1561300"/>
                <a:ext cx="16570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Order  of Force–</a:t>
                </a:r>
                <a:r>
                  <a:rPr kumimoji="0" lang="en-GB" sz="1200" b="0" i="0" u="none" strike="noStrike" kern="1200" cap="none" spc="0" normalizeH="0" noProof="0" dirty="0">
                    <a:ln>
                      <a:noFill/>
                    </a:ln>
                    <a:solidFill>
                      <a:schemeClr val="tx1"/>
                    </a:solidFill>
                    <a:effectLst/>
                    <a:uLnTx/>
                    <a:uFillTx/>
                    <a:latin typeface="Calibri" panose="020F0502020204030204"/>
                    <a:ea typeface="+mn-ea"/>
                    <a:cs typeface="+mn-cs"/>
                  </a:rPr>
                  <a:t> 0.5 </a:t>
                </a:r>
                <a14:m>
                  <m:oMath xmlns:m="http://schemas.openxmlformats.org/officeDocument/2006/math">
                    <m:r>
                      <a:rPr kumimoji="0" lang="en-US" sz="12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𝜇</m:t>
                    </m:r>
                  </m:oMath>
                </a14:m>
                <a:r>
                  <a:rPr kumimoji="0" lang="en-GB" sz="1200" b="0" i="0" u="none" strike="noStrike" kern="1200" cap="none" spc="0" normalizeH="0" baseline="0" noProof="0" dirty="0">
                    <a:ln>
                      <a:noFill/>
                    </a:ln>
                    <a:solidFill>
                      <a:schemeClr val="tx1"/>
                    </a:solidFill>
                    <a:effectLst/>
                    <a:uLnTx/>
                    <a:uFillTx/>
                    <a:latin typeface="Calibri" panose="020F0502020204030204"/>
                    <a:ea typeface="+mn-ea"/>
                    <a:cs typeface="+mn-cs"/>
                  </a:rPr>
                  <a:t>N</a:t>
                </a:r>
              </a:p>
            </p:txBody>
          </p:sp>
        </mc:Choice>
        <mc:Fallback xmlns="">
          <p:sp>
            <p:nvSpPr>
              <p:cNvPr id="24" name="TextBox 23">
                <a:extLst>
                  <a:ext uri="{FF2B5EF4-FFF2-40B4-BE49-F238E27FC236}">
                    <a16:creationId xmlns:a16="http://schemas.microsoft.com/office/drawing/2014/main" id="{18452B71-C759-6B43-BD18-82DE4E7DFBAD}"/>
                  </a:ext>
                </a:extLst>
              </p:cNvPr>
              <p:cNvSpPr txBox="1">
                <a:spLocks noRot="1" noChangeAspect="1" noMove="1" noResize="1" noEditPoints="1" noAdjustHandles="1" noChangeArrowheads="1" noChangeShapeType="1" noTextEdit="1"/>
              </p:cNvSpPr>
              <p:nvPr/>
            </p:nvSpPr>
            <p:spPr>
              <a:xfrm>
                <a:off x="7902940" y="1561300"/>
                <a:ext cx="1657057" cy="276999"/>
              </a:xfrm>
              <a:prstGeom prst="rect">
                <a:avLst/>
              </a:prstGeom>
              <a:blipFill>
                <a:blip r:embed="rId18"/>
                <a:stretch>
                  <a:fillRect b="-13043"/>
                </a:stretch>
              </a:blipFill>
            </p:spPr>
            <p:txBody>
              <a:bodyPr/>
              <a:lstStyle/>
              <a:p>
                <a:r>
                  <a:rPr lang="en-GB">
                    <a:noFill/>
                  </a:rPr>
                  <a:t> </a:t>
                </a:r>
              </a:p>
            </p:txBody>
          </p:sp>
        </mc:Fallback>
      </mc:AlternateContent>
      <p:sp>
        <p:nvSpPr>
          <p:cNvPr id="61" name="Rectangle 60">
            <a:extLst>
              <a:ext uri="{FF2B5EF4-FFF2-40B4-BE49-F238E27FC236}">
                <a16:creationId xmlns:a16="http://schemas.microsoft.com/office/drawing/2014/main" id="{BD561F82-CFA4-98F4-E578-7A41BC461B3E}"/>
              </a:ext>
            </a:extLst>
          </p:cNvPr>
          <p:cNvSpPr/>
          <p:nvPr/>
        </p:nvSpPr>
        <p:spPr>
          <a:xfrm>
            <a:off x="8050241" y="4665705"/>
            <a:ext cx="3652795" cy="307777"/>
          </a:xfrm>
          <a:prstGeom prst="rect">
            <a:avLst/>
          </a:prstGeom>
        </p:spPr>
        <p:txBody>
          <a:bodyPr wrap="none">
            <a:spAutoFit/>
          </a:bodyPr>
          <a:lstStyle/>
          <a:p>
            <a:r>
              <a:rPr lang="en-GB" sz="1400" dirty="0"/>
              <a:t>Fig 21. Variation of Force on bot (Ferro Magnet)</a:t>
            </a:r>
          </a:p>
        </p:txBody>
      </p:sp>
    </p:spTree>
    <p:extLst>
      <p:ext uri="{BB962C8B-B14F-4D97-AF65-F5344CB8AC3E}">
        <p14:creationId xmlns:p14="http://schemas.microsoft.com/office/powerpoint/2010/main" val="107029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P spid="4"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A364A-0D7C-6B41-91B1-C8DD330EE778}"/>
              </a:ext>
            </a:extLst>
          </p:cNvPr>
          <p:cNvSpPr txBox="1"/>
          <p:nvPr/>
        </p:nvSpPr>
        <p:spPr>
          <a:xfrm>
            <a:off x="1041721" y="1805651"/>
            <a:ext cx="37971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Design Choice for a PCB:</a:t>
            </a:r>
          </a:p>
        </p:txBody>
      </p:sp>
      <p:graphicFrame>
        <p:nvGraphicFramePr>
          <p:cNvPr id="6" name="Table 5">
            <a:extLst>
              <a:ext uri="{FF2B5EF4-FFF2-40B4-BE49-F238E27FC236}">
                <a16:creationId xmlns:a16="http://schemas.microsoft.com/office/drawing/2014/main" id="{4D911FF6-8234-6042-BDBC-3D031030BF46}"/>
              </a:ext>
            </a:extLst>
          </p:cNvPr>
          <p:cNvGraphicFramePr>
            <a:graphicFrameLocks noGrp="1"/>
          </p:cNvGraphicFramePr>
          <p:nvPr>
            <p:extLst>
              <p:ext uri="{D42A27DB-BD31-4B8C-83A1-F6EECF244321}">
                <p14:modId xmlns:p14="http://schemas.microsoft.com/office/powerpoint/2010/main" val="848046238"/>
              </p:ext>
            </p:extLst>
          </p:nvPr>
        </p:nvGraphicFramePr>
        <p:xfrm>
          <a:off x="1041721" y="2565881"/>
          <a:ext cx="10370916" cy="1970078"/>
        </p:xfrm>
        <a:graphic>
          <a:graphicData uri="http://schemas.openxmlformats.org/drawingml/2006/table">
            <a:tbl>
              <a:tblPr firstRow="1" bandRow="1">
                <a:tableStyleId>{5C22544A-7EE6-4342-B048-85BDC9FD1C3A}</a:tableStyleId>
              </a:tblPr>
              <a:tblGrid>
                <a:gridCol w="3456972">
                  <a:extLst>
                    <a:ext uri="{9D8B030D-6E8A-4147-A177-3AD203B41FA5}">
                      <a16:colId xmlns:a16="http://schemas.microsoft.com/office/drawing/2014/main" val="3550285246"/>
                    </a:ext>
                  </a:extLst>
                </a:gridCol>
                <a:gridCol w="3456972">
                  <a:extLst>
                    <a:ext uri="{9D8B030D-6E8A-4147-A177-3AD203B41FA5}">
                      <a16:colId xmlns:a16="http://schemas.microsoft.com/office/drawing/2014/main" val="1333435977"/>
                    </a:ext>
                  </a:extLst>
                </a:gridCol>
                <a:gridCol w="3456972">
                  <a:extLst>
                    <a:ext uri="{9D8B030D-6E8A-4147-A177-3AD203B41FA5}">
                      <a16:colId xmlns:a16="http://schemas.microsoft.com/office/drawing/2014/main" val="1127246716"/>
                    </a:ext>
                  </a:extLst>
                </a:gridCol>
              </a:tblGrid>
              <a:tr h="567998">
                <a:tc>
                  <a:txBody>
                    <a:bodyPr/>
                    <a:lstStyle/>
                    <a:p>
                      <a:pPr algn="ctr"/>
                      <a:r>
                        <a:rPr lang="en-GB" sz="1600"/>
                        <a:t>Parameters</a:t>
                      </a:r>
                    </a:p>
                  </a:txBody>
                  <a:tcPr anchor="ctr"/>
                </a:tc>
                <a:tc>
                  <a:txBody>
                    <a:bodyPr/>
                    <a:lstStyle/>
                    <a:p>
                      <a:pPr algn="ctr"/>
                      <a:r>
                        <a:rPr lang="en-GB" sz="1600"/>
                        <a:t>Desired Variation</a:t>
                      </a:r>
                    </a:p>
                  </a:txBody>
                  <a:tcPr anchor="ctr"/>
                </a:tc>
                <a:tc>
                  <a:txBody>
                    <a:bodyPr/>
                    <a:lstStyle/>
                    <a:p>
                      <a:pPr algn="ctr"/>
                      <a:r>
                        <a:rPr lang="en-GB" sz="1600"/>
                        <a:t>Design Choice</a:t>
                      </a:r>
                    </a:p>
                  </a:txBody>
                  <a:tcPr anchor="ctr"/>
                </a:tc>
                <a:extLst>
                  <a:ext uri="{0D108BD9-81ED-4DB2-BD59-A6C34878D82A}">
                    <a16:rowId xmlns:a16="http://schemas.microsoft.com/office/drawing/2014/main" val="78836724"/>
                  </a:ext>
                </a:extLst>
              </a:tr>
              <a:tr h="567998">
                <a:tc>
                  <a:txBody>
                    <a:bodyPr/>
                    <a:lstStyle/>
                    <a:p>
                      <a:pPr algn="ctr"/>
                      <a:r>
                        <a:rPr lang="en-GB" sz="1600" dirty="0"/>
                        <a:t>Influencing distance </a:t>
                      </a:r>
                    </a:p>
                  </a:txBody>
                  <a:tcPr anchor="ctr"/>
                </a:tc>
                <a:tc>
                  <a:txBody>
                    <a:bodyPr/>
                    <a:lstStyle/>
                    <a:p>
                      <a:pPr algn="ctr"/>
                      <a:r>
                        <a:rPr lang="en-GB" sz="1600"/>
                        <a:t>Increase</a:t>
                      </a:r>
                    </a:p>
                  </a:txBody>
                  <a:tcPr anchor="ctr"/>
                </a:tc>
                <a:tc>
                  <a:txBody>
                    <a:bodyPr/>
                    <a:lstStyle/>
                    <a:p>
                      <a:pPr algn="ctr"/>
                      <a:r>
                        <a:rPr lang="en-GB" sz="1600" dirty="0"/>
                        <a:t> Multiple Turned Coil</a:t>
                      </a:r>
                    </a:p>
                    <a:p>
                      <a:pPr algn="ctr"/>
                      <a:r>
                        <a:rPr lang="en-GB" sz="1600" dirty="0"/>
                        <a:t> Multiple Layered Coil</a:t>
                      </a:r>
                    </a:p>
                  </a:txBody>
                  <a:tcPr anchor="ctr"/>
                </a:tc>
                <a:extLst>
                  <a:ext uri="{0D108BD9-81ED-4DB2-BD59-A6C34878D82A}">
                    <a16:rowId xmlns:a16="http://schemas.microsoft.com/office/drawing/2014/main" val="1043133035"/>
                  </a:ext>
                </a:extLst>
              </a:tr>
              <a:tr h="567998">
                <a:tc>
                  <a:txBody>
                    <a:bodyPr/>
                    <a:lstStyle/>
                    <a:p>
                      <a:pPr algn="ctr"/>
                      <a:r>
                        <a:rPr lang="en-GB" sz="1600"/>
                        <a:t>Magnitude of Force acting on Bot</a:t>
                      </a:r>
                    </a:p>
                  </a:txBody>
                  <a:tcPr anchor="ctr"/>
                </a:tc>
                <a:tc>
                  <a:txBody>
                    <a:bodyPr/>
                    <a:lstStyle/>
                    <a:p>
                      <a:pPr algn="ctr"/>
                      <a:r>
                        <a:rPr lang="en-GB" sz="1600"/>
                        <a:t>Increase</a:t>
                      </a:r>
                    </a:p>
                  </a:txBody>
                  <a:tcPr anchor="ctr"/>
                </a:tc>
                <a:tc>
                  <a:txBody>
                    <a:bodyPr/>
                    <a:lstStyle/>
                    <a:p>
                      <a:pPr algn="ctr"/>
                      <a:r>
                        <a:rPr lang="en-GB" sz="1600" dirty="0"/>
                        <a:t>High current carrying capacity</a:t>
                      </a:r>
                    </a:p>
                    <a:p>
                      <a:pPr algn="ctr"/>
                      <a:r>
                        <a:rPr lang="en-GB" sz="1600" dirty="0"/>
                        <a:t> Multi Layered Coil</a:t>
                      </a:r>
                    </a:p>
                    <a:p>
                      <a:pPr algn="ctr"/>
                      <a:r>
                        <a:rPr lang="en-GB" sz="1600" dirty="0"/>
                        <a:t> Multi Turned Coil</a:t>
                      </a:r>
                    </a:p>
                  </a:txBody>
                  <a:tcPr anchor="ctr"/>
                </a:tc>
                <a:extLst>
                  <a:ext uri="{0D108BD9-81ED-4DB2-BD59-A6C34878D82A}">
                    <a16:rowId xmlns:a16="http://schemas.microsoft.com/office/drawing/2014/main" val="3911966227"/>
                  </a:ext>
                </a:extLst>
              </a:tr>
            </a:tbl>
          </a:graphicData>
        </a:graphic>
      </p:graphicFrame>
      <p:sp>
        <p:nvSpPr>
          <p:cNvPr id="4" name="Date Placeholder 3">
            <a:extLst>
              <a:ext uri="{FF2B5EF4-FFF2-40B4-BE49-F238E27FC236}">
                <a16:creationId xmlns:a16="http://schemas.microsoft.com/office/drawing/2014/main" id="{A46948DC-6F0B-76FC-9814-B291B538FDE0}"/>
              </a:ext>
            </a:extLst>
          </p:cNvPr>
          <p:cNvSpPr>
            <a:spLocks noGrp="1"/>
          </p:cNvSpPr>
          <p:nvPr>
            <p:ph type="dt" sz="half" idx="10"/>
          </p:nvPr>
        </p:nvSpPr>
        <p:spPr/>
        <p:txBody>
          <a:bodyPr/>
          <a:lstStyle/>
          <a:p>
            <a:fld id="{4A7500BB-3CC6-B94F-AA2D-55E0B47A163D}" type="datetime1">
              <a:rPr lang="en-IN" smtClean="0"/>
              <a:t>23-06-2022</a:t>
            </a:fld>
            <a:endParaRPr lang="en-GB"/>
          </a:p>
        </p:txBody>
      </p:sp>
      <p:sp>
        <p:nvSpPr>
          <p:cNvPr id="7" name="Slide Number Placeholder 6">
            <a:extLst>
              <a:ext uri="{FF2B5EF4-FFF2-40B4-BE49-F238E27FC236}">
                <a16:creationId xmlns:a16="http://schemas.microsoft.com/office/drawing/2014/main" id="{5401A9CA-FB80-B60C-36E2-E3EED6CD409E}"/>
              </a:ext>
            </a:extLst>
          </p:cNvPr>
          <p:cNvSpPr>
            <a:spLocks noGrp="1"/>
          </p:cNvSpPr>
          <p:nvPr>
            <p:ph type="sldNum" sz="quarter" idx="12"/>
          </p:nvPr>
        </p:nvSpPr>
        <p:spPr/>
        <p:txBody>
          <a:bodyPr/>
          <a:lstStyle/>
          <a:p>
            <a:fld id="{E14DAB84-8963-A547-9D4F-464A7C6416BD}" type="slidenum">
              <a:rPr lang="en-GB" smtClean="0"/>
              <a:t>27</a:t>
            </a:fld>
            <a:endParaRPr lang="en-GB"/>
          </a:p>
        </p:txBody>
      </p:sp>
      <p:sp>
        <p:nvSpPr>
          <p:cNvPr id="8" name="TextBox 7">
            <a:extLst>
              <a:ext uri="{FF2B5EF4-FFF2-40B4-BE49-F238E27FC236}">
                <a16:creationId xmlns:a16="http://schemas.microsoft.com/office/drawing/2014/main" id="{C3F719B9-BC04-B0B7-DCDD-5FEE5AF2C674}"/>
              </a:ext>
            </a:extLst>
          </p:cNvPr>
          <p:cNvSpPr txBox="1"/>
          <p:nvPr/>
        </p:nvSpPr>
        <p:spPr>
          <a:xfrm>
            <a:off x="5393179" y="4619080"/>
            <a:ext cx="702821" cy="307777"/>
          </a:xfrm>
          <a:prstGeom prst="rect">
            <a:avLst/>
          </a:prstGeom>
          <a:noFill/>
        </p:spPr>
        <p:txBody>
          <a:bodyPr wrap="none" rtlCol="0">
            <a:spAutoFit/>
          </a:bodyPr>
          <a:lstStyle/>
          <a:p>
            <a:r>
              <a:rPr lang="en-GB" sz="1400" dirty="0"/>
              <a:t>Table 5</a:t>
            </a:r>
          </a:p>
        </p:txBody>
      </p:sp>
    </p:spTree>
    <p:extLst>
      <p:ext uri="{BB962C8B-B14F-4D97-AF65-F5344CB8AC3E}">
        <p14:creationId xmlns:p14="http://schemas.microsoft.com/office/powerpoint/2010/main" val="4004786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28</a:t>
            </a:fld>
            <a:endParaRPr lang="en-GB" dirty="0"/>
          </a:p>
        </p:txBody>
      </p:sp>
      <p:pic>
        <p:nvPicPr>
          <p:cNvPr id="25" name="Picture 24" descr="A picture containing calendar&#10;&#10;Description automatically generated">
            <a:extLst>
              <a:ext uri="{FF2B5EF4-FFF2-40B4-BE49-F238E27FC236}">
                <a16:creationId xmlns:a16="http://schemas.microsoft.com/office/drawing/2014/main" id="{5B9AAD76-CEC7-4B46-EAA0-BC7C2976A91E}"/>
              </a:ext>
            </a:extLst>
          </p:cNvPr>
          <p:cNvPicPr>
            <a:picLocks noChangeAspect="1"/>
          </p:cNvPicPr>
          <p:nvPr/>
        </p:nvPicPr>
        <p:blipFill>
          <a:blip r:embed="rId2"/>
          <a:stretch>
            <a:fillRect/>
          </a:stretch>
        </p:blipFill>
        <p:spPr>
          <a:xfrm>
            <a:off x="509041" y="1870668"/>
            <a:ext cx="3941191" cy="3928498"/>
          </a:xfrm>
          <a:prstGeom prst="rect">
            <a:avLst/>
          </a:prstGeom>
        </p:spPr>
      </p:pic>
      <p:sp>
        <p:nvSpPr>
          <p:cNvPr id="26" name="TextBox 25">
            <a:extLst>
              <a:ext uri="{FF2B5EF4-FFF2-40B4-BE49-F238E27FC236}">
                <a16:creationId xmlns:a16="http://schemas.microsoft.com/office/drawing/2014/main" id="{BFE8E07F-24B1-A82A-84D8-826FB4F75721}"/>
              </a:ext>
            </a:extLst>
          </p:cNvPr>
          <p:cNvSpPr txBox="1"/>
          <p:nvPr/>
        </p:nvSpPr>
        <p:spPr>
          <a:xfrm>
            <a:off x="7146224" y="1679071"/>
            <a:ext cx="2681888"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PCB Design Specifications: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No. of Coils      – 64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PCB Layer         –    2- 4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PCB Thickness – 0.3mm</a:t>
            </a:r>
          </a:p>
        </p:txBody>
      </p:sp>
      <p:cxnSp>
        <p:nvCxnSpPr>
          <p:cNvPr id="27" name="Straight Arrow Connector 26">
            <a:extLst>
              <a:ext uri="{FF2B5EF4-FFF2-40B4-BE49-F238E27FC236}">
                <a16:creationId xmlns:a16="http://schemas.microsoft.com/office/drawing/2014/main" id="{46FDD5E3-AC6C-3B1C-A493-F4FA5D394F12}"/>
              </a:ext>
            </a:extLst>
          </p:cNvPr>
          <p:cNvCxnSpPr/>
          <p:nvPr/>
        </p:nvCxnSpPr>
        <p:spPr>
          <a:xfrm>
            <a:off x="250192" y="1870668"/>
            <a:ext cx="0" cy="3928498"/>
          </a:xfrm>
          <a:prstGeom prst="straightConnector1">
            <a:avLst/>
          </a:prstGeom>
          <a:ln>
            <a:solidFill>
              <a:srgbClr val="C000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C12C306-71DE-29AC-C4FC-FAF35998E919}"/>
              </a:ext>
            </a:extLst>
          </p:cNvPr>
          <p:cNvCxnSpPr>
            <a:cxnSpLocks/>
          </p:cNvCxnSpPr>
          <p:nvPr/>
        </p:nvCxnSpPr>
        <p:spPr>
          <a:xfrm flipH="1">
            <a:off x="509041" y="6044556"/>
            <a:ext cx="3941191" cy="0"/>
          </a:xfrm>
          <a:prstGeom prst="straightConnector1">
            <a:avLst/>
          </a:prstGeom>
          <a:ln>
            <a:solidFill>
              <a:srgbClr val="C0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F83A029C-1898-13DB-D490-1ED43F1B3A23}"/>
              </a:ext>
            </a:extLst>
          </p:cNvPr>
          <p:cNvSpPr txBox="1"/>
          <p:nvPr/>
        </p:nvSpPr>
        <p:spPr>
          <a:xfrm>
            <a:off x="2069106" y="5799166"/>
            <a:ext cx="8739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105.2 mm</a:t>
            </a:r>
          </a:p>
        </p:txBody>
      </p:sp>
      <p:sp>
        <p:nvSpPr>
          <p:cNvPr id="30" name="TextBox 29">
            <a:extLst>
              <a:ext uri="{FF2B5EF4-FFF2-40B4-BE49-F238E27FC236}">
                <a16:creationId xmlns:a16="http://schemas.microsoft.com/office/drawing/2014/main" id="{9614ABBE-3AAD-8264-5312-D151511D92A3}"/>
              </a:ext>
            </a:extLst>
          </p:cNvPr>
          <p:cNvSpPr txBox="1"/>
          <p:nvPr/>
        </p:nvSpPr>
        <p:spPr>
          <a:xfrm rot="16200000">
            <a:off x="-79077" y="3595771"/>
            <a:ext cx="8739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105.2 mm</a:t>
            </a:r>
          </a:p>
        </p:txBody>
      </p:sp>
      <p:pic>
        <p:nvPicPr>
          <p:cNvPr id="31" name="Picture 30" descr="A picture containing door, window&#10;&#10;Description automatically generated">
            <a:extLst>
              <a:ext uri="{FF2B5EF4-FFF2-40B4-BE49-F238E27FC236}">
                <a16:creationId xmlns:a16="http://schemas.microsoft.com/office/drawing/2014/main" id="{1BBE76F9-BCD1-3966-99DB-36464C4F9E03}"/>
              </a:ext>
            </a:extLst>
          </p:cNvPr>
          <p:cNvPicPr>
            <a:picLocks noChangeAspect="1"/>
          </p:cNvPicPr>
          <p:nvPr/>
        </p:nvPicPr>
        <p:blipFill>
          <a:blip r:embed="rId3"/>
          <a:stretch>
            <a:fillRect/>
          </a:stretch>
        </p:blipFill>
        <p:spPr>
          <a:xfrm>
            <a:off x="3681985" y="2699299"/>
            <a:ext cx="3096655" cy="3042800"/>
          </a:xfrm>
          <a:prstGeom prst="rect">
            <a:avLst/>
          </a:prstGeom>
        </p:spPr>
      </p:pic>
      <p:sp>
        <p:nvSpPr>
          <p:cNvPr id="32" name="Oval 31">
            <a:extLst>
              <a:ext uri="{FF2B5EF4-FFF2-40B4-BE49-F238E27FC236}">
                <a16:creationId xmlns:a16="http://schemas.microsoft.com/office/drawing/2014/main" id="{DEB21FC7-7E94-2A36-F3DF-FD7F12D925B0}"/>
              </a:ext>
            </a:extLst>
          </p:cNvPr>
          <p:cNvSpPr/>
          <p:nvPr/>
        </p:nvSpPr>
        <p:spPr>
          <a:xfrm>
            <a:off x="2363888" y="4148895"/>
            <a:ext cx="556025" cy="51939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32">
            <a:extLst>
              <a:ext uri="{FF2B5EF4-FFF2-40B4-BE49-F238E27FC236}">
                <a16:creationId xmlns:a16="http://schemas.microsoft.com/office/drawing/2014/main" id="{8C145F9C-6D18-0C2D-DCE9-1BEC82B4D758}"/>
              </a:ext>
            </a:extLst>
          </p:cNvPr>
          <p:cNvSpPr/>
          <p:nvPr/>
        </p:nvSpPr>
        <p:spPr>
          <a:xfrm>
            <a:off x="2907661" y="4213988"/>
            <a:ext cx="2222339" cy="462276"/>
          </a:xfrm>
          <a:custGeom>
            <a:avLst/>
            <a:gdLst>
              <a:gd name="connsiteX0" fmla="*/ 0 w 2222339"/>
              <a:gd name="connsiteY0" fmla="*/ 277792 h 462276"/>
              <a:gd name="connsiteX1" fmla="*/ 1689904 w 2222339"/>
              <a:gd name="connsiteY1" fmla="*/ 451413 h 462276"/>
              <a:gd name="connsiteX2" fmla="*/ 2222339 w 2222339"/>
              <a:gd name="connsiteY2" fmla="*/ 0 h 462276"/>
            </a:gdLst>
            <a:ahLst/>
            <a:cxnLst>
              <a:cxn ang="0">
                <a:pos x="connsiteX0" y="connsiteY0"/>
              </a:cxn>
              <a:cxn ang="0">
                <a:pos x="connsiteX1" y="connsiteY1"/>
              </a:cxn>
              <a:cxn ang="0">
                <a:pos x="connsiteX2" y="connsiteY2"/>
              </a:cxn>
            </a:cxnLst>
            <a:rect l="l" t="t" r="r" b="b"/>
            <a:pathLst>
              <a:path w="2222339" h="462276">
                <a:moveTo>
                  <a:pt x="0" y="277792"/>
                </a:moveTo>
                <a:cubicBezTo>
                  <a:pt x="659757" y="387752"/>
                  <a:pt x="1319514" y="497712"/>
                  <a:pt x="1689904" y="451413"/>
                </a:cubicBezTo>
                <a:cubicBezTo>
                  <a:pt x="2060294" y="405114"/>
                  <a:pt x="2166395" y="250785"/>
                  <a:pt x="2222339" y="0"/>
                </a:cubicBezTo>
              </a:path>
            </a:pathLst>
          </a:custGeom>
          <a:ln w="2540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8A71818-5E8E-0983-0C31-3D81756AFFB0}"/>
              </a:ext>
            </a:extLst>
          </p:cNvPr>
          <p:cNvSpPr txBox="1"/>
          <p:nvPr/>
        </p:nvSpPr>
        <p:spPr>
          <a:xfrm>
            <a:off x="7170155" y="4941880"/>
            <a:ext cx="4809137" cy="16004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Coil Design Specifications: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No. of Turns – 8-10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Coil Width – 0.25mm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Spacing between coils – 0.15 mm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Coil Thickness – 0.035mm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Max Current Carrying Capacity – 1.2A for ∆T = 20 </a:t>
            </a:r>
            <a:r>
              <a:rPr kumimoji="0" lang="en-GB" sz="1600" b="0" i="0" u="none" strike="noStrike" kern="1200" cap="none" spc="0" normalizeH="0" baseline="30000" noProof="0" dirty="0" err="1">
                <a:ln>
                  <a:noFill/>
                </a:ln>
                <a:solidFill>
                  <a:prstClr val="black"/>
                </a:solidFill>
                <a:effectLst/>
                <a:uLnTx/>
                <a:uFillTx/>
                <a:latin typeface="Calibri" panose="020F0502020204030204"/>
                <a:ea typeface="+mn-ea"/>
                <a:cs typeface="+mn-cs"/>
              </a:rPr>
              <a:t>o</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C</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08D18582-88D0-31F0-0B22-2C26F4E9C66D}"/>
              </a:ext>
            </a:extLst>
          </p:cNvPr>
          <p:cNvCxnSpPr>
            <a:cxnSpLocks/>
          </p:cNvCxnSpPr>
          <p:nvPr/>
        </p:nvCxnSpPr>
        <p:spPr>
          <a:xfrm>
            <a:off x="6878351" y="3021795"/>
            <a:ext cx="0" cy="2361235"/>
          </a:xfrm>
          <a:prstGeom prst="straightConnector1">
            <a:avLst/>
          </a:prstGeom>
          <a:ln>
            <a:solidFill>
              <a:srgbClr val="C0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37C572E1-C36C-C94E-F635-2FF1D18484B7}"/>
              </a:ext>
            </a:extLst>
          </p:cNvPr>
          <p:cNvSpPr txBox="1"/>
          <p:nvPr/>
        </p:nvSpPr>
        <p:spPr>
          <a:xfrm rot="5400000">
            <a:off x="6677974" y="4035293"/>
            <a:ext cx="66236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9.8 mm</a:t>
            </a:r>
          </a:p>
        </p:txBody>
      </p:sp>
      <p:cxnSp>
        <p:nvCxnSpPr>
          <p:cNvPr id="37" name="Straight Arrow Connector 36">
            <a:extLst>
              <a:ext uri="{FF2B5EF4-FFF2-40B4-BE49-F238E27FC236}">
                <a16:creationId xmlns:a16="http://schemas.microsoft.com/office/drawing/2014/main" id="{A6A780E8-9D4E-0F51-FAE5-9577CF620CE5}"/>
              </a:ext>
            </a:extLst>
          </p:cNvPr>
          <p:cNvCxnSpPr>
            <a:cxnSpLocks/>
          </p:cNvCxnSpPr>
          <p:nvPr/>
        </p:nvCxnSpPr>
        <p:spPr>
          <a:xfrm flipH="1">
            <a:off x="4073649" y="2595898"/>
            <a:ext cx="2345815" cy="0"/>
          </a:xfrm>
          <a:prstGeom prst="straightConnector1">
            <a:avLst/>
          </a:prstGeom>
          <a:ln>
            <a:solidFill>
              <a:srgbClr val="C0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78369489-FA94-E33B-FAAD-2073778E6C17}"/>
              </a:ext>
            </a:extLst>
          </p:cNvPr>
          <p:cNvSpPr txBox="1"/>
          <p:nvPr/>
        </p:nvSpPr>
        <p:spPr>
          <a:xfrm>
            <a:off x="4881859" y="2335414"/>
            <a:ext cx="66236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panose="020F0502020204030204"/>
                <a:ea typeface="+mn-ea"/>
                <a:cs typeface="+mn-cs"/>
              </a:rPr>
              <a:t>9.8 mm</a:t>
            </a:r>
          </a:p>
        </p:txBody>
      </p:sp>
      <p:sp>
        <p:nvSpPr>
          <p:cNvPr id="39" name="TextBox 38">
            <a:extLst>
              <a:ext uri="{FF2B5EF4-FFF2-40B4-BE49-F238E27FC236}">
                <a16:creationId xmlns:a16="http://schemas.microsoft.com/office/drawing/2014/main" id="{D7446983-18F5-A35C-F361-1E3349649CFF}"/>
              </a:ext>
            </a:extLst>
          </p:cNvPr>
          <p:cNvSpPr txBox="1"/>
          <p:nvPr/>
        </p:nvSpPr>
        <p:spPr>
          <a:xfrm>
            <a:off x="7170155" y="3003975"/>
            <a:ext cx="4839328" cy="21339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Thermal effects due to currents in PCB: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According to IPC 2221, The maximum allowable current in a PCB is given by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 = K. ∆T</a:t>
            </a:r>
            <a:r>
              <a:rPr kumimoji="0" lang="en-GB" sz="1600" b="0" i="0" u="none" strike="noStrike" kern="1200" cap="none" spc="0" normalizeH="0" baseline="30000" noProof="0" dirty="0">
                <a:ln>
                  <a:noFill/>
                </a:ln>
                <a:solidFill>
                  <a:prstClr val="black"/>
                </a:solidFill>
                <a:effectLst/>
                <a:uLnTx/>
                <a:uFillTx/>
                <a:latin typeface="Calibri" panose="020F0502020204030204"/>
                <a:ea typeface="+mn-ea"/>
                <a:cs typeface="+mn-cs"/>
              </a:rPr>
              <a:t>0.44</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(W.H)</a:t>
            </a:r>
            <a:r>
              <a:rPr kumimoji="0" lang="en-GB" sz="1600" b="0" i="0" u="none" strike="noStrike" kern="1200" cap="none" spc="0" normalizeH="0" baseline="30000" noProof="0" dirty="0">
                <a:ln>
                  <a:noFill/>
                </a:ln>
                <a:solidFill>
                  <a:prstClr val="black"/>
                </a:solidFill>
                <a:effectLst/>
                <a:uLnTx/>
                <a:uFillTx/>
                <a:latin typeface="Calibri" panose="020F0502020204030204"/>
                <a:ea typeface="+mn-ea"/>
                <a:cs typeface="+mn-cs"/>
              </a:rPr>
              <a:t>0.725</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where ∆T is temperature rise 		                                      above  ambient in </a:t>
            </a:r>
            <a:r>
              <a:rPr kumimoji="0" lang="en-GB" sz="1400" b="0" i="0" u="none" strike="noStrike" kern="1200" cap="none" spc="0" normalizeH="0" baseline="30000" noProof="0" dirty="0" err="1">
                <a:ln>
                  <a:noFill/>
                </a:ln>
                <a:solidFill>
                  <a:prstClr val="black"/>
                </a:solidFill>
                <a:effectLst/>
                <a:uLnTx/>
                <a:uFillTx/>
                <a:latin typeface="Calibri" panose="020F0502020204030204"/>
                <a:ea typeface="+mn-ea"/>
                <a:cs typeface="+mn-cs"/>
              </a:rPr>
              <a:t>o</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W is          		               width of coil and H  is the 		                                      thickness of coil, K = 0.048 for 	</a:t>
            </a:r>
            <a:r>
              <a:rPr lang="en-GB" sz="1400" dirty="0">
                <a:solidFill>
                  <a:prstClr val="black"/>
                </a:solidFill>
                <a:latin typeface="Calibri" panose="020F0502020204030204"/>
              </a:rPr>
              <a:t>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external coils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3000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21F2B5CE-772E-8CB6-E970-A8272BC4BC52}"/>
              </a:ext>
            </a:extLst>
          </p:cNvPr>
          <p:cNvSpPr txBox="1"/>
          <p:nvPr/>
        </p:nvSpPr>
        <p:spPr>
          <a:xfrm>
            <a:off x="4073649" y="516826"/>
            <a:ext cx="40831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Final PCB Design*:</a:t>
            </a:r>
          </a:p>
        </p:txBody>
      </p:sp>
      <p:sp>
        <p:nvSpPr>
          <p:cNvPr id="41" name="TextBox 40">
            <a:extLst>
              <a:ext uri="{FF2B5EF4-FFF2-40B4-BE49-F238E27FC236}">
                <a16:creationId xmlns:a16="http://schemas.microsoft.com/office/drawing/2014/main" id="{2314285A-54DF-46A2-FAD3-8F55012E6BE9}"/>
              </a:ext>
            </a:extLst>
          </p:cNvPr>
          <p:cNvSpPr txBox="1"/>
          <p:nvPr/>
        </p:nvSpPr>
        <p:spPr>
          <a:xfrm>
            <a:off x="3824671" y="6213620"/>
            <a:ext cx="28500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*The design was made in Ki CAD 6.0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and was ordered from PowerPCB.</a:t>
            </a:r>
          </a:p>
        </p:txBody>
      </p:sp>
      <p:pic>
        <p:nvPicPr>
          <p:cNvPr id="42" name="Picture 2" descr="Beginner's Guide to KiCad | Beginners guide, Beginners, Allianz logo">
            <a:extLst>
              <a:ext uri="{FF2B5EF4-FFF2-40B4-BE49-F238E27FC236}">
                <a16:creationId xmlns:a16="http://schemas.microsoft.com/office/drawing/2014/main" id="{A5FA13E2-2BB4-B43A-211E-D7AA50100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31" t="32658" r="15725" b="30026"/>
          <a:stretch/>
        </p:blipFill>
        <p:spPr bwMode="auto">
          <a:xfrm>
            <a:off x="2369105" y="6151761"/>
            <a:ext cx="1336719" cy="5697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73A43B7-DD02-CA67-F5AF-C82B910F7F93}"/>
              </a:ext>
            </a:extLst>
          </p:cNvPr>
          <p:cNvSpPr/>
          <p:nvPr/>
        </p:nvSpPr>
        <p:spPr>
          <a:xfrm>
            <a:off x="4693503" y="5882946"/>
            <a:ext cx="1519968" cy="307777"/>
          </a:xfrm>
          <a:prstGeom prst="rect">
            <a:avLst/>
          </a:prstGeom>
        </p:spPr>
        <p:txBody>
          <a:bodyPr wrap="none">
            <a:spAutoFit/>
          </a:bodyPr>
          <a:lstStyle/>
          <a:p>
            <a:r>
              <a:rPr lang="en-GB" sz="1400" dirty="0"/>
              <a:t>Fig 22. PCB Design</a:t>
            </a:r>
          </a:p>
        </p:txBody>
      </p:sp>
      <p:sp>
        <p:nvSpPr>
          <p:cNvPr id="44" name="Rectangle 43">
            <a:extLst>
              <a:ext uri="{FF2B5EF4-FFF2-40B4-BE49-F238E27FC236}">
                <a16:creationId xmlns:a16="http://schemas.microsoft.com/office/drawing/2014/main" id="{30626C00-362E-3535-1B54-4D1812FF4ED4}"/>
              </a:ext>
            </a:extLst>
          </p:cNvPr>
          <p:cNvSpPr/>
          <p:nvPr/>
        </p:nvSpPr>
        <p:spPr>
          <a:xfrm>
            <a:off x="8999593" y="3817891"/>
            <a:ext cx="59022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effectLst/>
                <a:uLnTx/>
                <a:uFillTx/>
                <a:latin typeface="Calibri" panose="020F0502020204030204"/>
                <a:ea typeface="+mn-ea"/>
                <a:cs typeface="+mn-cs"/>
              </a:rPr>
              <a:t>….(xxii)</a:t>
            </a:r>
          </a:p>
        </p:txBody>
      </p:sp>
    </p:spTree>
    <p:extLst>
      <p:ext uri="{BB962C8B-B14F-4D97-AF65-F5344CB8AC3E}">
        <p14:creationId xmlns:p14="http://schemas.microsoft.com/office/powerpoint/2010/main" val="262717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29</a:t>
            </a:fld>
            <a:endParaRPr lang="en-GB" dirty="0"/>
          </a:p>
        </p:txBody>
      </p:sp>
      <p:sp>
        <p:nvSpPr>
          <p:cNvPr id="10" name="TextBox 9">
            <a:extLst>
              <a:ext uri="{FF2B5EF4-FFF2-40B4-BE49-F238E27FC236}">
                <a16:creationId xmlns:a16="http://schemas.microsoft.com/office/drawing/2014/main" id="{FCA82CC9-FB6C-303C-EA86-B1CABCA56E6E}"/>
              </a:ext>
            </a:extLst>
          </p:cNvPr>
          <p:cNvSpPr txBox="1"/>
          <p:nvPr/>
        </p:nvSpPr>
        <p:spPr>
          <a:xfrm>
            <a:off x="4262785" y="516312"/>
            <a:ext cx="3903633" cy="646331"/>
          </a:xfrm>
          <a:prstGeom prst="rect">
            <a:avLst/>
          </a:prstGeom>
          <a:noFill/>
        </p:spPr>
        <p:txBody>
          <a:bodyPr wrap="none" rtlCol="0">
            <a:spAutoFit/>
          </a:bodyPr>
          <a:lstStyle/>
          <a:p>
            <a:r>
              <a:rPr lang="en-GB" sz="3600" b="1" dirty="0">
                <a:solidFill>
                  <a:schemeClr val="bg1"/>
                </a:solidFill>
                <a:latin typeface="Times New Roman" panose="02020603050405020304" pitchFamily="18" charset="0"/>
                <a:cs typeface="Times New Roman" panose="02020603050405020304" pitchFamily="18" charset="0"/>
              </a:rPr>
              <a:t>Losses in the Coil:</a:t>
            </a:r>
          </a:p>
        </p:txBody>
      </p:sp>
      <p:sp>
        <p:nvSpPr>
          <p:cNvPr id="12" name="TextBox 11">
            <a:extLst>
              <a:ext uri="{FF2B5EF4-FFF2-40B4-BE49-F238E27FC236}">
                <a16:creationId xmlns:a16="http://schemas.microsoft.com/office/drawing/2014/main" id="{681DA876-94A1-B937-CE4A-BC793A7A31CA}"/>
              </a:ext>
            </a:extLst>
          </p:cNvPr>
          <p:cNvSpPr txBox="1"/>
          <p:nvPr/>
        </p:nvSpPr>
        <p:spPr>
          <a:xfrm>
            <a:off x="613457" y="1818989"/>
            <a:ext cx="2525435" cy="369332"/>
          </a:xfrm>
          <a:prstGeom prst="rect">
            <a:avLst/>
          </a:prstGeom>
          <a:noFill/>
        </p:spPr>
        <p:txBody>
          <a:bodyPr wrap="none" rtlCol="0">
            <a:spAutoFit/>
          </a:bodyPr>
          <a:lstStyle/>
          <a:p>
            <a:r>
              <a:rPr lang="en-GB" i="1" u="sng" dirty="0"/>
              <a:t>Theoretical Calculations:</a:t>
            </a:r>
          </a:p>
        </p:txBody>
      </p:sp>
      <p:sp>
        <p:nvSpPr>
          <p:cNvPr id="14" name="TextBox 13">
            <a:extLst>
              <a:ext uri="{FF2B5EF4-FFF2-40B4-BE49-F238E27FC236}">
                <a16:creationId xmlns:a16="http://schemas.microsoft.com/office/drawing/2014/main" id="{2B328ED4-EBAF-8E65-F4A1-D3DE87034E4C}"/>
              </a:ext>
            </a:extLst>
          </p:cNvPr>
          <p:cNvSpPr txBox="1"/>
          <p:nvPr/>
        </p:nvSpPr>
        <p:spPr>
          <a:xfrm>
            <a:off x="1183060" y="2541410"/>
            <a:ext cx="5618782" cy="830997"/>
          </a:xfrm>
          <a:prstGeom prst="rect">
            <a:avLst/>
          </a:prstGeom>
          <a:noFill/>
        </p:spPr>
        <p:txBody>
          <a:bodyPr wrap="none" rtlCol="0">
            <a:spAutoFit/>
          </a:bodyPr>
          <a:lstStyle/>
          <a:p>
            <a:r>
              <a:rPr lang="en-GB" sz="1600" dirty="0"/>
              <a:t>For a given current, (I) = 0.7A,</a:t>
            </a:r>
          </a:p>
          <a:p>
            <a:r>
              <a:rPr lang="en-GB" sz="1600" dirty="0"/>
              <a:t>Resistance of Coil (R) = 1 Ohm, </a:t>
            </a:r>
          </a:p>
          <a:p>
            <a:r>
              <a:rPr lang="en-GB" sz="1600" dirty="0"/>
              <a:t>then, the power dissipated in the form of heat in a coil is given by</a:t>
            </a:r>
            <a:endParaRPr lang="en-GB" sz="1600" baseline="30000" dirty="0"/>
          </a:p>
        </p:txBody>
      </p:sp>
      <p:sp>
        <p:nvSpPr>
          <p:cNvPr id="16" name="TextBox 15">
            <a:extLst>
              <a:ext uri="{FF2B5EF4-FFF2-40B4-BE49-F238E27FC236}">
                <a16:creationId xmlns:a16="http://schemas.microsoft.com/office/drawing/2014/main" id="{5D47957E-6137-B77A-31D8-B7D5BC22A327}"/>
              </a:ext>
            </a:extLst>
          </p:cNvPr>
          <p:cNvSpPr txBox="1"/>
          <p:nvPr/>
        </p:nvSpPr>
        <p:spPr>
          <a:xfrm>
            <a:off x="838200" y="3857658"/>
            <a:ext cx="9905212" cy="861774"/>
          </a:xfrm>
          <a:prstGeom prst="rect">
            <a:avLst/>
          </a:prstGeom>
          <a:noFill/>
        </p:spPr>
        <p:txBody>
          <a:bodyPr wrap="none" rtlCol="0">
            <a:spAutoFit/>
          </a:bodyPr>
          <a:lstStyle/>
          <a:p>
            <a:r>
              <a:rPr lang="en-GB" sz="1600" dirty="0"/>
              <a:t>b) Eddy Current Losses in Micro Bot:</a:t>
            </a:r>
          </a:p>
          <a:p>
            <a:r>
              <a:rPr lang="en-GB" sz="1600" dirty="0"/>
              <a:t>      NdFeB is a conductor of electricity and as it is experiencing varying magnetic field generated by coil, eddy currents </a:t>
            </a:r>
          </a:p>
          <a:p>
            <a:r>
              <a:rPr lang="en-GB" sz="1600" dirty="0"/>
              <a:t>      are produced in the bot and it’s magnitude is given by</a:t>
            </a:r>
            <a:endParaRPr lang="en-GB" sz="1600" baseline="30000" dirty="0"/>
          </a:p>
        </p:txBody>
      </p:sp>
      <p:sp>
        <p:nvSpPr>
          <p:cNvPr id="18" name="TextBox 17">
            <a:extLst>
              <a:ext uri="{FF2B5EF4-FFF2-40B4-BE49-F238E27FC236}">
                <a16:creationId xmlns:a16="http://schemas.microsoft.com/office/drawing/2014/main" id="{C99F83E1-C124-5CB2-1209-03DDFF7B6F46}"/>
              </a:ext>
            </a:extLst>
          </p:cNvPr>
          <p:cNvSpPr txBox="1"/>
          <p:nvPr/>
        </p:nvSpPr>
        <p:spPr>
          <a:xfrm>
            <a:off x="6065019" y="4960993"/>
            <a:ext cx="6045245" cy="830997"/>
          </a:xfrm>
          <a:prstGeom prst="rect">
            <a:avLst/>
          </a:prstGeom>
          <a:noFill/>
        </p:spPr>
        <p:txBody>
          <a:bodyPr wrap="none" rtlCol="0">
            <a:spAutoFit/>
          </a:bodyPr>
          <a:lstStyle/>
          <a:p>
            <a:r>
              <a:rPr lang="en-GB" sz="1200" dirty="0"/>
              <a:t>, where K</a:t>
            </a:r>
            <a:r>
              <a:rPr lang="en-GB" sz="1200" baseline="-25000" dirty="0"/>
              <a:t>e</a:t>
            </a:r>
            <a:r>
              <a:rPr lang="en-GB" sz="1200" dirty="0"/>
              <a:t> is eddy current constant given by K</a:t>
            </a:r>
            <a:r>
              <a:rPr lang="en-GB" sz="1200" baseline="-25000" dirty="0"/>
              <a:t>e</a:t>
            </a:r>
            <a:r>
              <a:rPr lang="en-GB" sz="1200" dirty="0"/>
              <a:t> = Volume/Resistivity(ρ</a:t>
            </a:r>
            <a:r>
              <a:rPr lang="en-GB" sz="1200" baseline="-25000" dirty="0"/>
              <a:t>m</a:t>
            </a:r>
            <a:r>
              <a:rPr lang="en-GB" sz="1200" dirty="0"/>
              <a:t>)</a:t>
            </a:r>
            <a:r>
              <a:rPr lang="en-GB" sz="1200" baseline="-25000" dirty="0"/>
              <a:t> </a:t>
            </a:r>
            <a:r>
              <a:rPr lang="en-GB" sz="1200" dirty="0"/>
              <a:t> = 1.507*10</a:t>
            </a:r>
            <a:r>
              <a:rPr lang="en-GB" sz="1200" baseline="30000" dirty="0"/>
              <a:t>-7</a:t>
            </a:r>
            <a:r>
              <a:rPr lang="en-GB" sz="1200" dirty="0"/>
              <a:t>/1.5*10</a:t>
            </a:r>
            <a:r>
              <a:rPr lang="en-GB" sz="1200" baseline="30000" dirty="0"/>
              <a:t>-6</a:t>
            </a:r>
          </a:p>
          <a:p>
            <a:r>
              <a:rPr lang="en-GB" sz="1200" dirty="0"/>
              <a:t>f is the frequency of current,</a:t>
            </a:r>
          </a:p>
          <a:p>
            <a:r>
              <a:rPr lang="en-GB" sz="1200" dirty="0"/>
              <a:t>B</a:t>
            </a:r>
            <a:r>
              <a:rPr lang="en-GB" sz="1200" baseline="-25000" dirty="0"/>
              <a:t>max</a:t>
            </a:r>
            <a:r>
              <a:rPr lang="en-GB" sz="1200" dirty="0"/>
              <a:t> is the maximum flux density produced by coil and </a:t>
            </a:r>
          </a:p>
          <a:p>
            <a:r>
              <a:rPr lang="en-GB" sz="1200" dirty="0"/>
              <a:t>t is the thickness/height of the bot = 0.9mm</a:t>
            </a:r>
          </a:p>
        </p:txBody>
      </p:sp>
      <p:sp>
        <p:nvSpPr>
          <p:cNvPr id="19" name="TextBox 18">
            <a:extLst>
              <a:ext uri="{FF2B5EF4-FFF2-40B4-BE49-F238E27FC236}">
                <a16:creationId xmlns:a16="http://schemas.microsoft.com/office/drawing/2014/main" id="{67C6E1CB-7B68-027B-D53F-45CFCF473F68}"/>
              </a:ext>
            </a:extLst>
          </p:cNvPr>
          <p:cNvSpPr txBox="1"/>
          <p:nvPr/>
        </p:nvSpPr>
        <p:spPr>
          <a:xfrm>
            <a:off x="3103991" y="5634962"/>
            <a:ext cx="1873846" cy="369332"/>
          </a:xfrm>
          <a:prstGeom prst="rect">
            <a:avLst/>
          </a:prstGeom>
          <a:noFill/>
        </p:spPr>
        <p:txBody>
          <a:bodyPr wrap="none" rtlCol="0">
            <a:spAutoFit/>
          </a:bodyPr>
          <a:lstStyle/>
          <a:p>
            <a:r>
              <a:rPr lang="en-GB" dirty="0"/>
              <a:t>P</a:t>
            </a:r>
            <a:r>
              <a:rPr lang="en-GB" baseline="-25000" dirty="0"/>
              <a:t>e</a:t>
            </a:r>
            <a:r>
              <a:rPr lang="en-GB" dirty="0"/>
              <a:t> = 4.3 nanowatt</a:t>
            </a:r>
          </a:p>
        </p:txBody>
      </p:sp>
      <p:sp>
        <p:nvSpPr>
          <p:cNvPr id="20" name="TextBox 19">
            <a:extLst>
              <a:ext uri="{FF2B5EF4-FFF2-40B4-BE49-F238E27FC236}">
                <a16:creationId xmlns:a16="http://schemas.microsoft.com/office/drawing/2014/main" id="{29DCE95A-BD65-0ACB-ECFC-A29860C54CCC}"/>
              </a:ext>
            </a:extLst>
          </p:cNvPr>
          <p:cNvSpPr txBox="1"/>
          <p:nvPr/>
        </p:nvSpPr>
        <p:spPr>
          <a:xfrm>
            <a:off x="838200" y="2239019"/>
            <a:ext cx="1755737" cy="338554"/>
          </a:xfrm>
          <a:prstGeom prst="rect">
            <a:avLst/>
          </a:prstGeom>
          <a:noFill/>
        </p:spPr>
        <p:txBody>
          <a:bodyPr wrap="none" rtlCol="0">
            <a:spAutoFit/>
          </a:bodyPr>
          <a:lstStyle/>
          <a:p>
            <a:r>
              <a:rPr lang="en-GB" sz="1600" dirty="0"/>
              <a:t>a) Resistive Losses:</a:t>
            </a:r>
          </a:p>
        </p:txBody>
      </p:sp>
      <p:sp>
        <p:nvSpPr>
          <p:cNvPr id="21" name="Rectangle 20">
            <a:extLst>
              <a:ext uri="{FF2B5EF4-FFF2-40B4-BE49-F238E27FC236}">
                <a16:creationId xmlns:a16="http://schemas.microsoft.com/office/drawing/2014/main" id="{F79886F5-971C-4065-6218-B4E5A3A51C30}"/>
              </a:ext>
            </a:extLst>
          </p:cNvPr>
          <p:cNvSpPr/>
          <p:nvPr/>
        </p:nvSpPr>
        <p:spPr>
          <a:xfrm>
            <a:off x="3103991" y="4809182"/>
            <a:ext cx="1907317" cy="369332"/>
          </a:xfrm>
          <a:prstGeom prst="rect">
            <a:avLst/>
          </a:prstGeom>
        </p:spPr>
        <p:txBody>
          <a:bodyPr wrap="none">
            <a:spAutoFit/>
          </a:bodyPr>
          <a:lstStyle/>
          <a:p>
            <a:r>
              <a:rPr lang="en-GB" dirty="0"/>
              <a:t>P</a:t>
            </a:r>
            <a:r>
              <a:rPr lang="en-GB" baseline="-25000" dirty="0"/>
              <a:t>e</a:t>
            </a:r>
            <a:r>
              <a:rPr lang="en-GB" dirty="0"/>
              <a:t> = K</a:t>
            </a:r>
            <a:r>
              <a:rPr lang="en-GB" baseline="-25000" dirty="0"/>
              <a:t>e</a:t>
            </a:r>
            <a:r>
              <a:rPr lang="en-GB" dirty="0"/>
              <a:t>*f</a:t>
            </a:r>
            <a:r>
              <a:rPr lang="en-GB" baseline="30000" dirty="0"/>
              <a:t>2</a:t>
            </a:r>
            <a:r>
              <a:rPr lang="en-GB" dirty="0"/>
              <a:t>*B</a:t>
            </a:r>
            <a:r>
              <a:rPr lang="en-GB" baseline="-25000" dirty="0"/>
              <a:t>max</a:t>
            </a:r>
            <a:r>
              <a:rPr lang="en-GB" baseline="30000" dirty="0"/>
              <a:t>2</a:t>
            </a:r>
            <a:r>
              <a:rPr lang="en-GB" dirty="0"/>
              <a:t>*t</a:t>
            </a:r>
            <a:r>
              <a:rPr lang="en-GB" baseline="30000" dirty="0"/>
              <a:t>2</a:t>
            </a:r>
            <a:endParaRPr lang="en-GB" dirty="0"/>
          </a:p>
        </p:txBody>
      </p:sp>
      <p:sp>
        <p:nvSpPr>
          <p:cNvPr id="22" name="TextBox 21">
            <a:extLst>
              <a:ext uri="{FF2B5EF4-FFF2-40B4-BE49-F238E27FC236}">
                <a16:creationId xmlns:a16="http://schemas.microsoft.com/office/drawing/2014/main" id="{05D34F46-DB1C-18EA-8D83-08EDF7E7A305}"/>
              </a:ext>
            </a:extLst>
          </p:cNvPr>
          <p:cNvSpPr txBox="1"/>
          <p:nvPr/>
        </p:nvSpPr>
        <p:spPr>
          <a:xfrm>
            <a:off x="1416538" y="5299585"/>
            <a:ext cx="5385304" cy="307777"/>
          </a:xfrm>
          <a:prstGeom prst="rect">
            <a:avLst/>
          </a:prstGeom>
          <a:noFill/>
        </p:spPr>
        <p:txBody>
          <a:bodyPr wrap="square" rtlCol="0">
            <a:spAutoFit/>
          </a:bodyPr>
          <a:lstStyle/>
          <a:p>
            <a:r>
              <a:rPr lang="en-GB" sz="1400" dirty="0"/>
              <a:t>At f = 50 Hz, for I = 0.7 A, B</a:t>
            </a:r>
            <a:r>
              <a:rPr lang="en-GB" sz="1400" baseline="-25000" dirty="0"/>
              <a:t>max. </a:t>
            </a:r>
            <a:r>
              <a:rPr lang="en-GB" sz="1400" dirty="0"/>
              <a:t>= 23 Gauss </a:t>
            </a:r>
            <a:endParaRPr lang="en-GB" sz="1400" baseline="-25000" dirty="0"/>
          </a:p>
        </p:txBody>
      </p:sp>
      <p:sp>
        <p:nvSpPr>
          <p:cNvPr id="23" name="Rectangle 22">
            <a:extLst>
              <a:ext uri="{FF2B5EF4-FFF2-40B4-BE49-F238E27FC236}">
                <a16:creationId xmlns:a16="http://schemas.microsoft.com/office/drawing/2014/main" id="{03D9249D-CCA9-DA3E-3F3A-F14C8C3F52CE}"/>
              </a:ext>
            </a:extLst>
          </p:cNvPr>
          <p:cNvSpPr/>
          <p:nvPr/>
        </p:nvSpPr>
        <p:spPr>
          <a:xfrm>
            <a:off x="3103991" y="3422338"/>
            <a:ext cx="2525050" cy="369332"/>
          </a:xfrm>
          <a:prstGeom prst="rect">
            <a:avLst/>
          </a:prstGeom>
        </p:spPr>
        <p:txBody>
          <a:bodyPr wrap="none">
            <a:spAutoFit/>
          </a:bodyPr>
          <a:lstStyle/>
          <a:p>
            <a:r>
              <a:rPr lang="en-GB" dirty="0"/>
              <a:t>P</a:t>
            </a:r>
            <a:r>
              <a:rPr lang="en-GB" baseline="-25000" dirty="0"/>
              <a:t>R</a:t>
            </a:r>
            <a:r>
              <a:rPr lang="en-GB" dirty="0"/>
              <a:t> = I</a:t>
            </a:r>
            <a:r>
              <a:rPr lang="en-GB" baseline="30000" dirty="0"/>
              <a:t>2</a:t>
            </a:r>
            <a:r>
              <a:rPr lang="en-GB" dirty="0"/>
              <a:t>R = 0.7</a:t>
            </a:r>
            <a:r>
              <a:rPr lang="en-GB" baseline="30000" dirty="0"/>
              <a:t>2*</a:t>
            </a:r>
            <a:r>
              <a:rPr lang="en-GB" dirty="0"/>
              <a:t>1 = 0.49W</a:t>
            </a:r>
            <a:r>
              <a:rPr lang="en-GB" baseline="30000" dirty="0"/>
              <a:t> </a:t>
            </a:r>
            <a:endParaRPr lang="en-GB" dirty="0"/>
          </a:p>
        </p:txBody>
      </p:sp>
      <p:pic>
        <p:nvPicPr>
          <p:cNvPr id="24" name="Picture 6" descr="Heat wave Royalty Free Vector Image - VectorStock">
            <a:extLst>
              <a:ext uri="{FF2B5EF4-FFF2-40B4-BE49-F238E27FC236}">
                <a16:creationId xmlns:a16="http://schemas.microsoft.com/office/drawing/2014/main" id="{92CB00E2-0AB1-76E5-933E-750876816119}"/>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18495" t="16654" r="24270" b="23650"/>
          <a:stretch/>
        </p:blipFill>
        <p:spPr bwMode="auto">
          <a:xfrm>
            <a:off x="3360421" y="345366"/>
            <a:ext cx="816289" cy="91839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F7EA65C-41AB-E299-1289-7EA6B5DF460F}"/>
              </a:ext>
            </a:extLst>
          </p:cNvPr>
          <p:cNvSpPr/>
          <p:nvPr/>
        </p:nvSpPr>
        <p:spPr>
          <a:xfrm>
            <a:off x="5663312" y="3493478"/>
            <a:ext cx="6623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alibri" panose="020F0502020204030204"/>
                <a:ea typeface="+mn-ea"/>
                <a:cs typeface="+mn-cs"/>
              </a:rPr>
              <a:t>….(xxiii)</a:t>
            </a:r>
          </a:p>
        </p:txBody>
      </p:sp>
      <p:sp>
        <p:nvSpPr>
          <p:cNvPr id="26" name="Rectangle 25">
            <a:extLst>
              <a:ext uri="{FF2B5EF4-FFF2-40B4-BE49-F238E27FC236}">
                <a16:creationId xmlns:a16="http://schemas.microsoft.com/office/drawing/2014/main" id="{ECF97BC4-2139-52FD-687A-ABBE2E82A598}"/>
              </a:ext>
            </a:extLst>
          </p:cNvPr>
          <p:cNvSpPr/>
          <p:nvPr/>
        </p:nvSpPr>
        <p:spPr>
          <a:xfrm>
            <a:off x="5034372" y="4869718"/>
            <a:ext cx="7425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Calibri" panose="020F0502020204030204"/>
                <a:ea typeface="+mn-ea"/>
                <a:cs typeface="+mn-cs"/>
              </a:rPr>
              <a:t>….(xxiv)</a:t>
            </a:r>
          </a:p>
        </p:txBody>
      </p:sp>
    </p:spTree>
    <p:extLst>
      <p:ext uri="{BB962C8B-B14F-4D97-AF65-F5344CB8AC3E}">
        <p14:creationId xmlns:p14="http://schemas.microsoft.com/office/powerpoint/2010/main" val="356744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ate Placeholder 1">
            <a:extLst>
              <a:ext uri="{FF2B5EF4-FFF2-40B4-BE49-F238E27FC236}">
                <a16:creationId xmlns:a16="http://schemas.microsoft.com/office/drawing/2014/main" id="{5EA68144-83CA-4DA7-FCEE-B34884B0BBF2}"/>
              </a:ext>
            </a:extLst>
          </p:cNvPr>
          <p:cNvSpPr>
            <a:spLocks noGrp="1"/>
          </p:cNvSpPr>
          <p:nvPr>
            <p:ph type="dt" sz="half" idx="10"/>
          </p:nvPr>
        </p:nvSpPr>
        <p:spPr>
          <a:xfrm>
            <a:off x="838200" y="6541550"/>
            <a:ext cx="2743200" cy="365125"/>
          </a:xfrm>
        </p:spPr>
        <p:txBody>
          <a:bodyPr/>
          <a:lstStyle/>
          <a:p>
            <a:fld id="{F7A06F22-9484-B54D-BC05-E94AADADF4F6}" type="datetime1">
              <a:rPr lang="en-IN" smtClean="0"/>
              <a:t>23-06-2022</a:t>
            </a:fld>
            <a:endParaRPr lang="en-GB"/>
          </a:p>
        </p:txBody>
      </p:sp>
      <p:sp>
        <p:nvSpPr>
          <p:cNvPr id="60" name="Slide Number Placeholder 2">
            <a:extLst>
              <a:ext uri="{FF2B5EF4-FFF2-40B4-BE49-F238E27FC236}">
                <a16:creationId xmlns:a16="http://schemas.microsoft.com/office/drawing/2014/main" id="{FF3A6627-9AF9-A630-F3FB-4387610AE0A2}"/>
              </a:ext>
            </a:extLst>
          </p:cNvPr>
          <p:cNvSpPr>
            <a:spLocks noGrp="1"/>
          </p:cNvSpPr>
          <p:nvPr>
            <p:ph type="sldNum" sz="quarter" idx="12"/>
          </p:nvPr>
        </p:nvSpPr>
        <p:spPr>
          <a:xfrm>
            <a:off x="8610600" y="6541550"/>
            <a:ext cx="2743200" cy="365125"/>
          </a:xfrm>
        </p:spPr>
        <p:txBody>
          <a:bodyPr/>
          <a:lstStyle/>
          <a:p>
            <a:fld id="{E14DAB84-8963-A547-9D4F-464A7C6416BD}" type="slidenum">
              <a:rPr lang="en-GB" smtClean="0"/>
              <a:t>3</a:t>
            </a:fld>
            <a:endParaRPr lang="en-GB"/>
          </a:p>
        </p:txBody>
      </p:sp>
      <p:sp>
        <p:nvSpPr>
          <p:cNvPr id="61" name="Rectangle 60">
            <a:extLst>
              <a:ext uri="{FF2B5EF4-FFF2-40B4-BE49-F238E27FC236}">
                <a16:creationId xmlns:a16="http://schemas.microsoft.com/office/drawing/2014/main" id="{6CBDE9FC-1D8C-881F-4C26-051E75A9F4FB}"/>
              </a:ext>
            </a:extLst>
          </p:cNvPr>
          <p:cNvSpPr>
            <a:spLocks noChangeAspect="1"/>
          </p:cNvSpPr>
          <p:nvPr/>
        </p:nvSpPr>
        <p:spPr>
          <a:xfrm>
            <a:off x="347240" y="2068752"/>
            <a:ext cx="630326" cy="630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69498E19-FC0B-3AEB-4B1B-75B6A013A854}"/>
              </a:ext>
            </a:extLst>
          </p:cNvPr>
          <p:cNvSpPr txBox="1"/>
          <p:nvPr/>
        </p:nvSpPr>
        <p:spPr>
          <a:xfrm>
            <a:off x="1332123" y="600590"/>
            <a:ext cx="8821525" cy="532818"/>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1. Introduction – What are Micro Robots?</a:t>
            </a:r>
          </a:p>
        </p:txBody>
      </p:sp>
      <p:sp>
        <p:nvSpPr>
          <p:cNvPr id="71" name="Rectangle 70">
            <a:extLst>
              <a:ext uri="{FF2B5EF4-FFF2-40B4-BE49-F238E27FC236}">
                <a16:creationId xmlns:a16="http://schemas.microsoft.com/office/drawing/2014/main" id="{8F2CDEFC-0932-2977-A82E-A7B20EAF53A2}"/>
              </a:ext>
            </a:extLst>
          </p:cNvPr>
          <p:cNvSpPr/>
          <p:nvPr/>
        </p:nvSpPr>
        <p:spPr>
          <a:xfrm>
            <a:off x="520860" y="1664958"/>
            <a:ext cx="1116957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1" u="sng" strike="noStrike" kern="1200" cap="none" spc="0" normalizeH="0" baseline="0" noProof="0" dirty="0">
                <a:ln>
                  <a:noFill/>
                </a:ln>
                <a:effectLst/>
                <a:uLnTx/>
                <a:uFillTx/>
                <a:latin typeface="Calibri" panose="020F0502020204030204"/>
                <a:ea typeface="+mn-ea"/>
                <a:cs typeface="+mn-cs"/>
              </a:rPr>
              <a:t>Robotics</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effectLst/>
                <a:uLnTx/>
                <a:uFillTx/>
                <a:latin typeface="Calibri" panose="020F0502020204030204"/>
                <a:ea typeface="+mn-ea"/>
                <a:cs typeface="+mn-cs"/>
              </a:rPr>
              <a:t>Involves the manipulation of physical objects by sensing their environment, does computation and uses an energy source for its actuation.</a:t>
            </a:r>
          </a:p>
        </p:txBody>
      </p:sp>
      <p:pic>
        <p:nvPicPr>
          <p:cNvPr id="72" name="Graphic 71" descr="Robot Hand with solid fill">
            <a:extLst>
              <a:ext uri="{FF2B5EF4-FFF2-40B4-BE49-F238E27FC236}">
                <a16:creationId xmlns:a16="http://schemas.microsoft.com/office/drawing/2014/main" id="{C441F1CA-BC4F-D24E-0F8A-F1FFE3EA72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433" y="2071107"/>
            <a:ext cx="630000" cy="630000"/>
          </a:xfrm>
          <a:prstGeom prst="rect">
            <a:avLst/>
          </a:prstGeom>
        </p:spPr>
      </p:pic>
      <p:pic>
        <p:nvPicPr>
          <p:cNvPr id="73" name="Picture 2" descr="Microbot Images, Stock Photos &amp; Vectors | Shutterstock">
            <a:extLst>
              <a:ext uri="{FF2B5EF4-FFF2-40B4-BE49-F238E27FC236}">
                <a16:creationId xmlns:a16="http://schemas.microsoft.com/office/drawing/2014/main" id="{0B800498-2708-4937-0DD4-1A5DFA2C657C}"/>
              </a:ext>
            </a:extLst>
          </p:cNvPr>
          <p:cNvPicPr>
            <a:picLocks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20288" t="14643" r="11049" b="34732"/>
          <a:stretch/>
        </p:blipFill>
        <p:spPr bwMode="auto">
          <a:xfrm>
            <a:off x="316590" y="3409349"/>
            <a:ext cx="630000" cy="630000"/>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pic>
      <p:pic>
        <p:nvPicPr>
          <p:cNvPr id="74" name="Picture 4" descr="Measure, ruler, ruler scale, rulers, scales icon - Download on Iconfinder">
            <a:extLst>
              <a:ext uri="{FF2B5EF4-FFF2-40B4-BE49-F238E27FC236}">
                <a16:creationId xmlns:a16="http://schemas.microsoft.com/office/drawing/2014/main" id="{AE07437F-5886-DE17-CC32-48B3A8848BA5}"/>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6590" y="4749417"/>
            <a:ext cx="630000" cy="630000"/>
          </a:xfrm>
          <a:prstGeom prst="rect">
            <a:avLst/>
          </a:prstGeom>
        </p:spPr>
        <p:style>
          <a:lnRef idx="2">
            <a:schemeClr val="accent1"/>
          </a:lnRef>
          <a:fillRef idx="1">
            <a:schemeClr val="lt1"/>
          </a:fillRef>
          <a:effectRef idx="0">
            <a:schemeClr val="accent1"/>
          </a:effectRef>
          <a:fontRef idx="minor">
            <a:schemeClr val="dk1"/>
          </a:fontRef>
        </p:style>
      </p:pic>
      <p:pic>
        <p:nvPicPr>
          <p:cNvPr id="75" name="Picture 6" descr="Actuator, controlling, equalizer, mechanism, switches icon - Download on  Iconfinder">
            <a:extLst>
              <a:ext uri="{FF2B5EF4-FFF2-40B4-BE49-F238E27FC236}">
                <a16:creationId xmlns:a16="http://schemas.microsoft.com/office/drawing/2014/main" id="{0DFCE64F-E636-A04E-E0A3-EA62667C2AC2}"/>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5631" y="5751335"/>
            <a:ext cx="630000" cy="630000"/>
          </a:xfrm>
          <a:prstGeom prst="rect">
            <a:avLst/>
          </a:prstGeom>
        </p:spPr>
        <p:style>
          <a:lnRef idx="2">
            <a:schemeClr val="accent1"/>
          </a:lnRef>
          <a:fillRef idx="1">
            <a:schemeClr val="lt1"/>
          </a:fillRef>
          <a:effectRef idx="0">
            <a:schemeClr val="accent1"/>
          </a:effectRef>
          <a:fontRef idx="minor">
            <a:schemeClr val="dk1"/>
          </a:fontRef>
        </p:style>
      </p:pic>
      <p:sp>
        <p:nvSpPr>
          <p:cNvPr id="76" name="Rectangle 75">
            <a:extLst>
              <a:ext uri="{FF2B5EF4-FFF2-40B4-BE49-F238E27FC236}">
                <a16:creationId xmlns:a16="http://schemas.microsoft.com/office/drawing/2014/main" id="{2F096975-2AEA-0AD0-6E70-49FC7F12EAA1}"/>
              </a:ext>
            </a:extLst>
          </p:cNvPr>
          <p:cNvSpPr/>
          <p:nvPr/>
        </p:nvSpPr>
        <p:spPr>
          <a:xfrm>
            <a:off x="539888" y="2683087"/>
            <a:ext cx="11169570" cy="1508105"/>
          </a:xfrm>
          <a:prstGeom prst="rect">
            <a:avLst/>
          </a:prstGeom>
        </p:spPr>
        <p:txBody>
          <a:bodyPr wrap="square">
            <a:spAutoFit/>
          </a:bodyPr>
          <a:lstStyle/>
          <a:p>
            <a:pPr marL="742950"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1" u="sng" strike="noStrike" kern="1200" cap="none" spc="0" normalizeH="0" baseline="0" noProof="0" dirty="0">
                <a:ln>
                  <a:noFill/>
                </a:ln>
                <a:effectLst/>
                <a:uLnTx/>
                <a:uFillTx/>
                <a:latin typeface="Calibri" panose="020F0502020204030204"/>
                <a:ea typeface="+mn-ea"/>
                <a:cs typeface="+mn-cs"/>
              </a:rPr>
              <a:t>Micro-size Robotics:</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effectLst/>
                <a:uLnTx/>
                <a:uFillTx/>
                <a:latin typeface="Calibri" panose="020F0502020204030204"/>
                <a:ea typeface="+mn-ea"/>
                <a:cs typeface="+mn-cs"/>
              </a:rPr>
              <a:t>Micro-size robotics is the field of robotics where the design and fabrication of robotic agents are in the range of micrometres. </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effectLst/>
                <a:uLnTx/>
                <a:uFillTx/>
                <a:latin typeface="Calibri" panose="020F0502020204030204"/>
                <a:ea typeface="+mn-ea"/>
                <a:cs typeface="+mn-cs"/>
              </a:rPr>
              <a:t>The robots are capable of handling the manipulation of micrometre size components.</a:t>
            </a:r>
          </a:p>
        </p:txBody>
      </p:sp>
      <p:sp>
        <p:nvSpPr>
          <p:cNvPr id="77" name="Rectangle 76">
            <a:extLst>
              <a:ext uri="{FF2B5EF4-FFF2-40B4-BE49-F238E27FC236}">
                <a16:creationId xmlns:a16="http://schemas.microsoft.com/office/drawing/2014/main" id="{A818F4DF-A492-DBFA-EE45-D52276F4A69D}"/>
              </a:ext>
            </a:extLst>
          </p:cNvPr>
          <p:cNvSpPr/>
          <p:nvPr/>
        </p:nvSpPr>
        <p:spPr>
          <a:xfrm>
            <a:off x="631590" y="4272320"/>
            <a:ext cx="11169570" cy="220060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1" u="sng" strike="noStrike" kern="1200" cap="none" spc="0" normalizeH="0" baseline="0" noProof="0" dirty="0">
                <a:ln>
                  <a:noFill/>
                </a:ln>
                <a:effectLst/>
                <a:uLnTx/>
                <a:uFillTx/>
                <a:latin typeface="Calibri" panose="020F0502020204030204"/>
                <a:ea typeface="+mn-ea"/>
                <a:cs typeface="+mn-cs"/>
              </a:rPr>
              <a:t>Issues with traditional manipulation at the micro-scale:</a:t>
            </a: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effectLst/>
                <a:uLnTx/>
                <a:uFillTx/>
                <a:latin typeface="Calibri" panose="020F0502020204030204"/>
                <a:ea typeface="+mn-ea"/>
                <a:cs typeface="+mn-cs"/>
              </a:rPr>
              <a:t> Scaling of physical effects is non-intuitive at the micro-scale.</a:t>
            </a:r>
          </a:p>
          <a:p>
            <a:pPr marL="1143000" marR="0" lvl="2" indent="-2286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effectLst/>
                <a:uLnTx/>
                <a:uFillTx/>
                <a:latin typeface="Calibri" panose="020F0502020204030204"/>
                <a:ea typeface="+mn-ea"/>
                <a:cs typeface="+mn-cs"/>
              </a:rPr>
              <a:t>e.g., Adhesive Forces, Frictional forces become more prominent than the Inertial and Buoyancy</a:t>
            </a:r>
            <a:r>
              <a:rPr kumimoji="0" lang="en-IN" sz="1800" b="0" i="0" u="none" strike="noStrike" kern="1200" cap="none" spc="0" normalizeH="0" noProof="0" dirty="0">
                <a:ln>
                  <a:noFill/>
                </a:ln>
                <a:effectLst/>
                <a:uLnTx/>
                <a:uFillTx/>
                <a:latin typeface="Calibri" panose="020F0502020204030204"/>
                <a:ea typeface="+mn-ea"/>
                <a:cs typeface="+mn-cs"/>
              </a:rPr>
              <a:t> forces</a:t>
            </a:r>
            <a:r>
              <a:rPr kumimoji="0" lang="en-IN" sz="1800" b="0" i="0" u="none" strike="noStrike" kern="1200" cap="none" spc="0" normalizeH="0" baseline="0" noProof="0" dirty="0">
                <a:ln>
                  <a:noFill/>
                </a:ln>
                <a:effectLst/>
                <a:uLnTx/>
                <a:uFillTx/>
                <a:latin typeface="Calibri" panose="020F0502020204030204"/>
                <a:ea typeface="+mn-ea"/>
                <a:cs typeface="+mn-cs"/>
              </a:rPr>
              <a:t>.</a:t>
            </a: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effectLst/>
              <a:uLnTx/>
              <a:uFillTx/>
              <a:latin typeface="Calibri" panose="020F0502020204030204"/>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effectLst/>
                <a:uLnTx/>
                <a:uFillTx/>
                <a:latin typeface="Calibri" panose="020F0502020204030204"/>
                <a:ea typeface="+mn-ea"/>
                <a:cs typeface="+mn-cs"/>
              </a:rPr>
              <a:t> Requirement of external supply and actuation of robots.</a:t>
            </a:r>
          </a:p>
          <a:p>
            <a:pPr marL="1143000" marR="0" lvl="2" indent="-2286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effectLst/>
                <a:uLnTx/>
                <a:uFillTx/>
                <a:latin typeface="Calibri" panose="020F0502020204030204"/>
                <a:ea typeface="+mn-ea"/>
                <a:cs typeface="+mn-cs"/>
              </a:rPr>
              <a:t>Energy supply and control of robots are possible only through external systems, because of constraints in space, design, and manufacturability of the system at the micro-scale.</a:t>
            </a:r>
          </a:p>
        </p:txBody>
      </p:sp>
      <p:sp>
        <p:nvSpPr>
          <p:cNvPr id="78" name="Date Placeholder 3">
            <a:extLst>
              <a:ext uri="{FF2B5EF4-FFF2-40B4-BE49-F238E27FC236}">
                <a16:creationId xmlns:a16="http://schemas.microsoft.com/office/drawing/2014/main" id="{E6118D14-DF31-1118-9074-62D5FD0CAC2E}"/>
              </a:ext>
            </a:extLst>
          </p:cNvPr>
          <p:cNvSpPr txBox="1">
            <a:spLocks/>
          </p:cNvSpPr>
          <p:nvPr/>
        </p:nvSpPr>
        <p:spPr>
          <a:xfrm>
            <a:off x="838200" y="65415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6AA0C1-D377-C049-857A-E61F627CCEAD}" type="datetime1">
              <a:rPr lang="en-IN" smtClean="0">
                <a:solidFill>
                  <a:schemeClr val="tx1"/>
                </a:solidFill>
              </a:rPr>
              <a:pPr/>
              <a:t>23-06-2022</a:t>
            </a:fld>
            <a:endParaRPr lang="en-GB">
              <a:solidFill>
                <a:schemeClr val="tx1"/>
              </a:solidFill>
            </a:endParaRPr>
          </a:p>
        </p:txBody>
      </p:sp>
      <p:sp>
        <p:nvSpPr>
          <p:cNvPr id="79" name="Slide Number Placeholder 4">
            <a:extLst>
              <a:ext uri="{FF2B5EF4-FFF2-40B4-BE49-F238E27FC236}">
                <a16:creationId xmlns:a16="http://schemas.microsoft.com/office/drawing/2014/main" id="{8230FCC2-3474-CF90-5338-367AC0E3F48E}"/>
              </a:ext>
            </a:extLst>
          </p:cNvPr>
          <p:cNvSpPr txBox="1">
            <a:spLocks/>
          </p:cNvSpPr>
          <p:nvPr/>
        </p:nvSpPr>
        <p:spPr>
          <a:xfrm>
            <a:off x="8610600" y="65415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4DAB84-8963-A547-9D4F-464A7C6416BD}" type="slidenum">
              <a:rPr lang="en-GB" smtClean="0">
                <a:solidFill>
                  <a:schemeClr val="tx1"/>
                </a:solidFill>
              </a:rPr>
              <a:pPr/>
              <a:t>3</a:t>
            </a:fld>
            <a:endParaRPr lang="en-GB">
              <a:solidFill>
                <a:schemeClr val="tx1"/>
              </a:solidFill>
            </a:endParaRPr>
          </a:p>
        </p:txBody>
      </p:sp>
      <p:sp>
        <p:nvSpPr>
          <p:cNvPr id="80" name="TextBox 79">
            <a:extLst>
              <a:ext uri="{FF2B5EF4-FFF2-40B4-BE49-F238E27FC236}">
                <a16:creationId xmlns:a16="http://schemas.microsoft.com/office/drawing/2014/main" id="{B7A1A58E-95E2-EC42-62E7-2661A1AA5398}"/>
              </a:ext>
            </a:extLst>
          </p:cNvPr>
          <p:cNvSpPr txBox="1"/>
          <p:nvPr/>
        </p:nvSpPr>
        <p:spPr>
          <a:xfrm>
            <a:off x="2858948" y="6381335"/>
            <a:ext cx="8109511" cy="777136"/>
          </a:xfrm>
          <a:prstGeom prst="rect">
            <a:avLst/>
          </a:prstGeom>
          <a:noFill/>
        </p:spPr>
        <p:txBody>
          <a:bodyPr wrap="square" rtlCol="0">
            <a:spAutoFit/>
          </a:bodyPr>
          <a:lstStyle/>
          <a:p>
            <a:r>
              <a:rPr lang="en-GB" sz="1000" dirty="0"/>
              <a:t>References:</a:t>
            </a:r>
          </a:p>
          <a:p>
            <a:pPr marL="228600" indent="-228600">
              <a:buFont typeface="+mj-lt"/>
              <a:buAutoNum type="arabicPeriod"/>
            </a:pPr>
            <a:r>
              <a:rPr lang="en-IN" sz="800" dirty="0"/>
              <a:t>Chowdhury S, Jing W, </a:t>
            </a:r>
            <a:r>
              <a:rPr lang="en-IN" sz="800" dirty="0" err="1"/>
              <a:t>Cappelleri</a:t>
            </a:r>
            <a:r>
              <a:rPr lang="en-IN" sz="800" dirty="0"/>
              <a:t> DJ (2015) Controlling multiple microrobots: recent progress and future challenges. Journal of Micro-Bio Robotics, pp 1–11 </a:t>
            </a:r>
          </a:p>
          <a:p>
            <a:pPr marL="228600" indent="-228600">
              <a:buFont typeface="+mj-lt"/>
              <a:buAutoNum type="arabicPeriod"/>
            </a:pPr>
            <a:r>
              <a:rPr lang="en-IN" sz="800" dirty="0"/>
              <a:t>https://</a:t>
            </a:r>
            <a:r>
              <a:rPr lang="en-IN" sz="800" dirty="0" err="1"/>
              <a:t>www.wevolver.com</a:t>
            </a:r>
            <a:r>
              <a:rPr lang="en-IN" sz="800" dirty="0"/>
              <a:t>/article/tiny.vibrationpowered.robots.are.the.size.of.the.worlds.smallest.ant</a:t>
            </a:r>
          </a:p>
          <a:p>
            <a:pPr marL="228600" indent="-228600">
              <a:buFont typeface="+mj-lt"/>
              <a:buAutoNum type="arabicPeriod"/>
            </a:pPr>
            <a:endParaRPr lang="en-IN" sz="800" dirty="0"/>
          </a:p>
          <a:p>
            <a:endParaRPr lang="en-GB" sz="1050" dirty="0"/>
          </a:p>
        </p:txBody>
      </p:sp>
    </p:spTree>
    <p:extLst>
      <p:ext uri="{BB962C8B-B14F-4D97-AF65-F5344CB8AC3E}">
        <p14:creationId xmlns:p14="http://schemas.microsoft.com/office/powerpoint/2010/main" val="228660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p:tgtEl>
                                          <p:spTgt spid="72"/>
                                        </p:tgtEl>
                                        <p:attrNameLst>
                                          <p:attrName>ppt_y</p:attrName>
                                        </p:attrNameLst>
                                      </p:cBhvr>
                                      <p:tavLst>
                                        <p:tav tm="0">
                                          <p:val>
                                            <p:strVal val="#ppt_y+#ppt_h*1.125000"/>
                                          </p:val>
                                        </p:tav>
                                        <p:tav tm="100000">
                                          <p:val>
                                            <p:strVal val="#ppt_y"/>
                                          </p:val>
                                        </p:tav>
                                      </p:tavLst>
                                    </p:anim>
                                    <p:animEffect transition="in" filter="wipe(up)">
                                      <p:cBhvr>
                                        <p:cTn id="8" dur="500"/>
                                        <p:tgtEl>
                                          <p:spTgt spid="72"/>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00" fill="hold"/>
                                        <p:tgtEl>
                                          <p:spTgt spid="71">
                                            <p:txEl>
                                              <p:pRg st="0" end="0"/>
                                            </p:txEl>
                                          </p:spTgt>
                                        </p:tgtEl>
                                        <p:attrNameLst>
                                          <p:attrName>style.color</p:attrName>
                                        </p:attrNameLst>
                                      </p:cBhvr>
                                      <p:to>
                                        <a:srgbClr val="71737B"/>
                                      </p:to>
                                    </p:animClr>
                                  </p:childTnLst>
                                </p:cTn>
                              </p:par>
                              <p:par>
                                <p:cTn id="13" presetID="3" presetClass="emph" presetSubtype="2" fill="hold" nodeType="withEffect">
                                  <p:stCondLst>
                                    <p:cond delay="0"/>
                                  </p:stCondLst>
                                  <p:childTnLst>
                                    <p:animClr clrSpc="rgb" dir="cw">
                                      <p:cBhvr override="childStyle">
                                        <p:cTn id="14" dur="500" fill="hold"/>
                                        <p:tgtEl>
                                          <p:spTgt spid="71">
                                            <p:txEl>
                                              <p:pRg st="1" end="1"/>
                                            </p:txEl>
                                          </p:spTgt>
                                        </p:tgtEl>
                                        <p:attrNameLst>
                                          <p:attrName>style.color</p:attrName>
                                        </p:attrNameLst>
                                      </p:cBhvr>
                                      <p:to>
                                        <a:srgbClr val="71737B"/>
                                      </p:to>
                                    </p:animClr>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76">
                                            <p:txEl>
                                              <p:pRg st="1" end="1"/>
                                            </p:txEl>
                                          </p:spTgt>
                                        </p:tgtEl>
                                        <p:attrNameLst>
                                          <p:attrName>style.visibility</p:attrName>
                                        </p:attrNameLst>
                                      </p:cBhvr>
                                      <p:to>
                                        <p:strVal val="visible"/>
                                      </p:to>
                                    </p:set>
                                    <p:animEffect transition="in" filter="dissolve">
                                      <p:cBhvr>
                                        <p:cTn id="18" dur="500"/>
                                        <p:tgtEl>
                                          <p:spTgt spid="76">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6">
                                            <p:txEl>
                                              <p:pRg st="2" end="2"/>
                                            </p:txEl>
                                          </p:spTgt>
                                        </p:tgtEl>
                                        <p:attrNameLst>
                                          <p:attrName>style.visibility</p:attrName>
                                        </p:attrNameLst>
                                      </p:cBhvr>
                                      <p:to>
                                        <p:strVal val="visible"/>
                                      </p:to>
                                    </p:set>
                                    <p:animEffect transition="in" filter="dissolve">
                                      <p:cBhvr>
                                        <p:cTn id="21" dur="500"/>
                                        <p:tgtEl>
                                          <p:spTgt spid="76">
                                            <p:txEl>
                                              <p:pRg st="2" end="2"/>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76">
                                            <p:txEl>
                                              <p:pRg st="3" end="3"/>
                                            </p:txEl>
                                          </p:spTgt>
                                        </p:tgtEl>
                                        <p:attrNameLst>
                                          <p:attrName>style.visibility</p:attrName>
                                        </p:attrNameLst>
                                      </p:cBhvr>
                                      <p:to>
                                        <p:strVal val="visible"/>
                                      </p:to>
                                    </p:set>
                                    <p:animEffect transition="in" filter="dissolve">
                                      <p:cBhvr>
                                        <p:cTn id="24" dur="500"/>
                                        <p:tgtEl>
                                          <p:spTgt spid="76">
                                            <p:txEl>
                                              <p:pRg st="3" end="3"/>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500" fill="hold"/>
                                        <p:tgtEl>
                                          <p:spTgt spid="73"/>
                                        </p:tgtEl>
                                        <p:attrNameLst>
                                          <p:attrName>ppt_x</p:attrName>
                                        </p:attrNameLst>
                                      </p:cBhvr>
                                      <p:tavLst>
                                        <p:tav tm="0">
                                          <p:val>
                                            <p:strVal val="#ppt_x"/>
                                          </p:val>
                                        </p:tav>
                                        <p:tav tm="100000">
                                          <p:val>
                                            <p:strVal val="#ppt_x"/>
                                          </p:val>
                                        </p:tav>
                                      </p:tavLst>
                                    </p:anim>
                                    <p:anim calcmode="lin" valueType="num">
                                      <p:cBhvr additive="base">
                                        <p:cTn id="2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500" fill="hold"/>
                                        <p:tgtEl>
                                          <p:spTgt spid="76">
                                            <p:txEl>
                                              <p:pRg st="1" end="1"/>
                                            </p:txEl>
                                          </p:spTgt>
                                        </p:tgtEl>
                                        <p:attrNameLst>
                                          <p:attrName>style.color</p:attrName>
                                        </p:attrNameLst>
                                      </p:cBhvr>
                                      <p:to>
                                        <a:srgbClr val="71737B"/>
                                      </p:to>
                                    </p:animClr>
                                  </p:childTnLst>
                                </p:cTn>
                              </p:par>
                              <p:par>
                                <p:cTn id="33" presetID="3" presetClass="emph" presetSubtype="2" fill="hold" nodeType="withEffect">
                                  <p:stCondLst>
                                    <p:cond delay="0"/>
                                  </p:stCondLst>
                                  <p:childTnLst>
                                    <p:animClr clrSpc="rgb" dir="cw">
                                      <p:cBhvr override="childStyle">
                                        <p:cTn id="34" dur="500" fill="hold"/>
                                        <p:tgtEl>
                                          <p:spTgt spid="76">
                                            <p:txEl>
                                              <p:pRg st="2" end="2"/>
                                            </p:txEl>
                                          </p:spTgt>
                                        </p:tgtEl>
                                        <p:attrNameLst>
                                          <p:attrName>style.color</p:attrName>
                                        </p:attrNameLst>
                                      </p:cBhvr>
                                      <p:to>
                                        <a:srgbClr val="71737B"/>
                                      </p:to>
                                    </p:animClr>
                                  </p:childTnLst>
                                </p:cTn>
                              </p:par>
                              <p:par>
                                <p:cTn id="35" presetID="3" presetClass="emph" presetSubtype="2" fill="hold" nodeType="withEffect">
                                  <p:stCondLst>
                                    <p:cond delay="0"/>
                                  </p:stCondLst>
                                  <p:childTnLst>
                                    <p:animClr clrSpc="rgb" dir="cw">
                                      <p:cBhvr override="childStyle">
                                        <p:cTn id="36" dur="500" fill="hold"/>
                                        <p:tgtEl>
                                          <p:spTgt spid="76">
                                            <p:txEl>
                                              <p:pRg st="3" end="3"/>
                                            </p:txEl>
                                          </p:spTgt>
                                        </p:tgtEl>
                                        <p:attrNameLst>
                                          <p:attrName>style.color</p:attrName>
                                        </p:attrNameLst>
                                      </p:cBhvr>
                                      <p:to>
                                        <a:srgbClr val="71737B"/>
                                      </p:to>
                                    </p:animClr>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blinds(horizontal)">
                                      <p:cBhvr>
                                        <p:cTn id="40" dur="500"/>
                                        <p:tgtEl>
                                          <p:spTgt spid="77"/>
                                        </p:tgtEl>
                                      </p:cBhvr>
                                    </p:animEffect>
                                  </p:childTnLst>
                                </p:cTn>
                              </p:par>
                            </p:childTnLst>
                          </p:cTn>
                        </p:par>
                        <p:par>
                          <p:cTn id="41" fill="hold">
                            <p:stCondLst>
                              <p:cond delay="1000"/>
                            </p:stCondLst>
                            <p:childTnLst>
                              <p:par>
                                <p:cTn id="42" presetID="12" presetClass="entr" presetSubtype="4"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500"/>
                                        <p:tgtEl>
                                          <p:spTgt spid="74"/>
                                        </p:tgtEl>
                                        <p:attrNameLst>
                                          <p:attrName>ppt_y</p:attrName>
                                        </p:attrNameLst>
                                      </p:cBhvr>
                                      <p:tavLst>
                                        <p:tav tm="0">
                                          <p:val>
                                            <p:strVal val="#ppt_y+#ppt_h*1.125000"/>
                                          </p:val>
                                        </p:tav>
                                        <p:tav tm="100000">
                                          <p:val>
                                            <p:strVal val="#ppt_y"/>
                                          </p:val>
                                        </p:tav>
                                      </p:tavLst>
                                    </p:anim>
                                    <p:animEffect transition="in" filter="wipe(up)">
                                      <p:cBhvr>
                                        <p:cTn id="45" dur="500"/>
                                        <p:tgtEl>
                                          <p:spTgt spid="74"/>
                                        </p:tgtEl>
                                      </p:cBhvr>
                                    </p:animEffect>
                                  </p:childTnLst>
                                </p:cTn>
                              </p:par>
                              <p:par>
                                <p:cTn id="46" presetID="12" presetClass="entr" presetSubtype="4"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p:tgtEl>
                                          <p:spTgt spid="75"/>
                                        </p:tgtEl>
                                        <p:attrNameLst>
                                          <p:attrName>ppt_y</p:attrName>
                                        </p:attrNameLst>
                                      </p:cBhvr>
                                      <p:tavLst>
                                        <p:tav tm="0">
                                          <p:val>
                                            <p:strVal val="#ppt_y+#ppt_h*1.125000"/>
                                          </p:val>
                                        </p:tav>
                                        <p:tav tm="100000">
                                          <p:val>
                                            <p:strVal val="#ppt_y"/>
                                          </p:val>
                                        </p:tav>
                                      </p:tavLst>
                                    </p:anim>
                                    <p:animEffect transition="in" filter="wipe(up)">
                                      <p:cBhvr>
                                        <p:cTn id="4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03041F-6582-DFB3-9819-FA438CC27D95}"/>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 name="Date Placeholder 3">
            <a:extLst>
              <a:ext uri="{FF2B5EF4-FFF2-40B4-BE49-F238E27FC236}">
                <a16:creationId xmlns:a16="http://schemas.microsoft.com/office/drawing/2014/main" id="{B5FBF4EB-26D9-DA45-9535-1A6779FF70F8}"/>
              </a:ext>
            </a:extLst>
          </p:cNvPr>
          <p:cNvSpPr>
            <a:spLocks noGrp="1"/>
          </p:cNvSpPr>
          <p:nvPr>
            <p:ph type="dt" sz="half" idx="10"/>
          </p:nvPr>
        </p:nvSpPr>
        <p:spPr/>
        <p:txBody>
          <a:bodyPr/>
          <a:lstStyle/>
          <a:p>
            <a:fld id="{BA32B85F-576A-8044-96E8-5B67CE081045}" type="datetime1">
              <a:rPr lang="en-IN" smtClean="0"/>
              <a:t>23-06-2022</a:t>
            </a:fld>
            <a:endParaRPr lang="en-GB"/>
          </a:p>
        </p:txBody>
      </p:sp>
      <p:sp>
        <p:nvSpPr>
          <p:cNvPr id="5" name="Slide Number Placeholder 4">
            <a:extLst>
              <a:ext uri="{FF2B5EF4-FFF2-40B4-BE49-F238E27FC236}">
                <a16:creationId xmlns:a16="http://schemas.microsoft.com/office/drawing/2014/main" id="{8197592C-2044-7C42-F25F-71698DA37EB0}"/>
              </a:ext>
            </a:extLst>
          </p:cNvPr>
          <p:cNvSpPr>
            <a:spLocks noGrp="1"/>
          </p:cNvSpPr>
          <p:nvPr>
            <p:ph type="sldNum" sz="quarter" idx="12"/>
          </p:nvPr>
        </p:nvSpPr>
        <p:spPr/>
        <p:txBody>
          <a:bodyPr/>
          <a:lstStyle/>
          <a:p>
            <a:fld id="{E14DAB84-8963-A547-9D4F-464A7C6416BD}" type="slidenum">
              <a:rPr lang="en-GB" smtClean="0"/>
              <a:t>30</a:t>
            </a:fld>
            <a:endParaRPr lang="en-GB"/>
          </a:p>
        </p:txBody>
      </p:sp>
      <p:sp>
        <p:nvSpPr>
          <p:cNvPr id="32" name="TextBox 31">
            <a:extLst>
              <a:ext uri="{FF2B5EF4-FFF2-40B4-BE49-F238E27FC236}">
                <a16:creationId xmlns:a16="http://schemas.microsoft.com/office/drawing/2014/main" id="{DD4EC158-2804-0CC8-C4C1-1451A4B57F3C}"/>
              </a:ext>
            </a:extLst>
          </p:cNvPr>
          <p:cNvSpPr txBox="1"/>
          <p:nvPr/>
        </p:nvSpPr>
        <p:spPr>
          <a:xfrm>
            <a:off x="643467" y="503695"/>
            <a:ext cx="10905066" cy="113573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all" spc="200" normalizeH="0" noProof="0">
                <a:ln>
                  <a:noFill/>
                </a:ln>
                <a:solidFill>
                  <a:schemeClr val="tx1"/>
                </a:solidFill>
                <a:effectLst/>
                <a:uLnTx/>
                <a:uFillTx/>
                <a:latin typeface="+mj-lt"/>
                <a:ea typeface="+mj-ea"/>
                <a:cs typeface="+mj-cs"/>
              </a:rPr>
              <a:t>Agenda of Presentation: </a:t>
            </a:r>
          </a:p>
        </p:txBody>
      </p:sp>
      <p:sp>
        <p:nvSpPr>
          <p:cNvPr id="35" name="Rectangle 34" descr="Robot">
            <a:extLst>
              <a:ext uri="{FF2B5EF4-FFF2-40B4-BE49-F238E27FC236}">
                <a16:creationId xmlns:a16="http://schemas.microsoft.com/office/drawing/2014/main" id="{9F0E9390-EFE4-C590-BD14-3C076053FC07}"/>
              </a:ext>
            </a:extLst>
          </p:cNvPr>
          <p:cNvSpPr/>
          <p:nvPr/>
        </p:nvSpPr>
        <p:spPr>
          <a:xfrm>
            <a:off x="1232562" y="2100442"/>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4049A7FB-66DC-0301-5AF9-C2BF30C8010A}"/>
              </a:ext>
            </a:extLst>
          </p:cNvPr>
          <p:cNvGrpSpPr/>
          <p:nvPr/>
        </p:nvGrpSpPr>
        <p:grpSpPr>
          <a:xfrm>
            <a:off x="1028948" y="3151732"/>
            <a:ext cx="2320312" cy="380676"/>
            <a:chOff x="8092" y="1622778"/>
            <a:chExt cx="2320312" cy="380676"/>
          </a:xfrm>
        </p:grpSpPr>
        <p:sp>
          <p:nvSpPr>
            <p:cNvPr id="37" name="Rectangle 36">
              <a:extLst>
                <a:ext uri="{FF2B5EF4-FFF2-40B4-BE49-F238E27FC236}">
                  <a16:creationId xmlns:a16="http://schemas.microsoft.com/office/drawing/2014/main" id="{37B5A80A-BBC4-05EE-2A27-9151D644B703}"/>
                </a:ext>
              </a:extLst>
            </p:cNvPr>
            <p:cNvSpPr/>
            <p:nvPr/>
          </p:nvSpPr>
          <p:spPr>
            <a:xfrm>
              <a:off x="8092"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DA3A79EF-BE13-2AC1-56C2-DB0C79E54714}"/>
                </a:ext>
              </a:extLst>
            </p:cNvPr>
            <p:cNvSpPr txBox="1"/>
            <p:nvPr/>
          </p:nvSpPr>
          <p:spPr>
            <a:xfrm>
              <a:off x="8092"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Introduction</a:t>
              </a:r>
              <a:endParaRPr lang="en-GB" sz="2000" kern="1200" dirty="0"/>
            </a:p>
          </p:txBody>
        </p:sp>
      </p:grpSp>
      <p:grpSp>
        <p:nvGrpSpPr>
          <p:cNvPr id="40" name="Group 39">
            <a:extLst>
              <a:ext uri="{FF2B5EF4-FFF2-40B4-BE49-F238E27FC236}">
                <a16:creationId xmlns:a16="http://schemas.microsoft.com/office/drawing/2014/main" id="{F05B5F80-D9A0-66A8-0CEC-DE82E5C25FC2}"/>
              </a:ext>
            </a:extLst>
          </p:cNvPr>
          <p:cNvGrpSpPr/>
          <p:nvPr/>
        </p:nvGrpSpPr>
        <p:grpSpPr>
          <a:xfrm>
            <a:off x="2920674" y="3140449"/>
            <a:ext cx="2320312" cy="380676"/>
            <a:chOff x="2734460" y="1622778"/>
            <a:chExt cx="2320312" cy="380676"/>
          </a:xfrm>
        </p:grpSpPr>
        <p:sp>
          <p:nvSpPr>
            <p:cNvPr id="41" name="Rectangle 40">
              <a:extLst>
                <a:ext uri="{FF2B5EF4-FFF2-40B4-BE49-F238E27FC236}">
                  <a16:creationId xmlns:a16="http://schemas.microsoft.com/office/drawing/2014/main" id="{F47E0C9F-7B27-9D71-E32A-9C5B9C547BDC}"/>
                </a:ext>
              </a:extLst>
            </p:cNvPr>
            <p:cNvSpPr/>
            <p:nvPr/>
          </p:nvSpPr>
          <p:spPr>
            <a:xfrm>
              <a:off x="2734460"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2646248B-9B86-0953-160E-B97C74B29355}"/>
                </a:ext>
              </a:extLst>
            </p:cNvPr>
            <p:cNvSpPr txBox="1"/>
            <p:nvPr/>
          </p:nvSpPr>
          <p:spPr>
            <a:xfrm>
              <a:off x="2734460"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a:t>System Design</a:t>
              </a:r>
              <a:endParaRPr lang="en-US" sz="2000" kern="1200"/>
            </a:p>
          </p:txBody>
        </p:sp>
      </p:grpSp>
      <p:sp>
        <p:nvSpPr>
          <p:cNvPr id="43" name="Rectangle 42" descr="Bullseye">
            <a:extLst>
              <a:ext uri="{FF2B5EF4-FFF2-40B4-BE49-F238E27FC236}">
                <a16:creationId xmlns:a16="http://schemas.microsoft.com/office/drawing/2014/main" id="{D44E5161-627C-A175-978E-751DB4CC0D8A}"/>
              </a:ext>
            </a:extLst>
          </p:cNvPr>
          <p:cNvSpPr/>
          <p:nvPr/>
        </p:nvSpPr>
        <p:spPr>
          <a:xfrm>
            <a:off x="7482565" y="2100442"/>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hueOff val="-970242"/>
              <a:satOff val="-55952"/>
              <a:lumOff val="5752"/>
              <a:alphaOff val="0"/>
            </a:schemeClr>
          </a:effectRef>
          <a:fontRef idx="minor">
            <a:schemeClr val="lt1"/>
          </a:fontRef>
        </p:style>
      </p:sp>
      <p:grpSp>
        <p:nvGrpSpPr>
          <p:cNvPr id="44" name="Group 43">
            <a:extLst>
              <a:ext uri="{FF2B5EF4-FFF2-40B4-BE49-F238E27FC236}">
                <a16:creationId xmlns:a16="http://schemas.microsoft.com/office/drawing/2014/main" id="{3330017D-0D8B-97AE-5AA1-61C159FA0498}"/>
              </a:ext>
            </a:extLst>
          </p:cNvPr>
          <p:cNvGrpSpPr/>
          <p:nvPr/>
        </p:nvGrpSpPr>
        <p:grpSpPr>
          <a:xfrm>
            <a:off x="7072304" y="3151732"/>
            <a:ext cx="2320312" cy="380676"/>
            <a:chOff x="5460827" y="1622778"/>
            <a:chExt cx="2320312" cy="380676"/>
          </a:xfrm>
        </p:grpSpPr>
        <p:sp>
          <p:nvSpPr>
            <p:cNvPr id="45" name="Rectangle 44">
              <a:extLst>
                <a:ext uri="{FF2B5EF4-FFF2-40B4-BE49-F238E27FC236}">
                  <a16:creationId xmlns:a16="http://schemas.microsoft.com/office/drawing/2014/main" id="{3638E0AC-EB8B-7162-1ED9-AA1FC2ED0A2C}"/>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6F3242A-53DB-6891-052F-F838530E1509}"/>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Control Strategy</a:t>
              </a:r>
              <a:endParaRPr lang="en-US" sz="2000" kern="1200" dirty="0"/>
            </a:p>
          </p:txBody>
        </p:sp>
      </p:grpSp>
      <p:sp>
        <p:nvSpPr>
          <p:cNvPr id="47" name="Rectangle 46" descr="Handshake">
            <a:extLst>
              <a:ext uri="{FF2B5EF4-FFF2-40B4-BE49-F238E27FC236}">
                <a16:creationId xmlns:a16="http://schemas.microsoft.com/office/drawing/2014/main" id="{86A31265-967C-CA2C-91C4-4CADC2B94B81}"/>
              </a:ext>
            </a:extLst>
          </p:cNvPr>
          <p:cNvSpPr/>
          <p:nvPr/>
        </p:nvSpPr>
        <p:spPr>
          <a:xfrm>
            <a:off x="9498583" y="2100442"/>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sp>
      <p:grpSp>
        <p:nvGrpSpPr>
          <p:cNvPr id="48" name="Group 47">
            <a:extLst>
              <a:ext uri="{FF2B5EF4-FFF2-40B4-BE49-F238E27FC236}">
                <a16:creationId xmlns:a16="http://schemas.microsoft.com/office/drawing/2014/main" id="{0C2931ED-93DB-F278-3E07-DB11D42011D7}"/>
              </a:ext>
            </a:extLst>
          </p:cNvPr>
          <p:cNvGrpSpPr/>
          <p:nvPr/>
        </p:nvGrpSpPr>
        <p:grpSpPr>
          <a:xfrm>
            <a:off x="9228221" y="3140449"/>
            <a:ext cx="2320312" cy="380676"/>
            <a:chOff x="8187194" y="1622778"/>
            <a:chExt cx="2320312" cy="380676"/>
          </a:xfrm>
        </p:grpSpPr>
        <p:sp>
          <p:nvSpPr>
            <p:cNvPr id="49" name="Rectangle 48">
              <a:extLst>
                <a:ext uri="{FF2B5EF4-FFF2-40B4-BE49-F238E27FC236}">
                  <a16:creationId xmlns:a16="http://schemas.microsoft.com/office/drawing/2014/main" id="{D5AF3848-B86C-9937-5303-5100D24224FC}"/>
                </a:ext>
              </a:extLst>
            </p:cNvPr>
            <p:cNvSpPr/>
            <p:nvPr/>
          </p:nvSpPr>
          <p:spPr>
            <a:xfrm>
              <a:off x="8187194"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3524DD2C-D563-6F6C-96BC-D9950AB8AD72}"/>
                </a:ext>
              </a:extLst>
            </p:cNvPr>
            <p:cNvSpPr txBox="1"/>
            <p:nvPr/>
          </p:nvSpPr>
          <p:spPr>
            <a:xfrm>
              <a:off x="8187194"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Future Work</a:t>
              </a:r>
              <a:endParaRPr lang="en-US" sz="2000" kern="1200" dirty="0"/>
            </a:p>
          </p:txBody>
        </p:sp>
      </p:grpSp>
      <p:sp>
        <p:nvSpPr>
          <p:cNvPr id="51" name="Rectangle 50">
            <a:extLst>
              <a:ext uri="{FF2B5EF4-FFF2-40B4-BE49-F238E27FC236}">
                <a16:creationId xmlns:a16="http://schemas.microsoft.com/office/drawing/2014/main" id="{5BC8BE7B-2753-91E1-8D31-8218EF0A9FB9}"/>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2" name="Group 51">
            <a:extLst>
              <a:ext uri="{FF2B5EF4-FFF2-40B4-BE49-F238E27FC236}">
                <a16:creationId xmlns:a16="http://schemas.microsoft.com/office/drawing/2014/main" id="{69824974-717B-DE15-7CEF-2A0E532A729F}"/>
              </a:ext>
            </a:extLst>
          </p:cNvPr>
          <p:cNvGrpSpPr/>
          <p:nvPr/>
        </p:nvGrpSpPr>
        <p:grpSpPr>
          <a:xfrm>
            <a:off x="4630704" y="3192343"/>
            <a:ext cx="2320312" cy="380676"/>
            <a:chOff x="5460827" y="1622778"/>
            <a:chExt cx="2320312" cy="380676"/>
          </a:xfrm>
        </p:grpSpPr>
        <p:sp>
          <p:nvSpPr>
            <p:cNvPr id="53" name="Rectangle 52">
              <a:extLst>
                <a:ext uri="{FF2B5EF4-FFF2-40B4-BE49-F238E27FC236}">
                  <a16:creationId xmlns:a16="http://schemas.microsoft.com/office/drawing/2014/main" id="{14E70DAC-2DBC-AC8F-C4CB-DC4034BFFAE6}"/>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A911174E-E04D-9FA1-918A-06DA7FF85227}"/>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GB" sz="2000" b="0" i="0" kern="1200" baseline="0" dirty="0"/>
                <a:t>Experimental Verification</a:t>
              </a:r>
              <a:endParaRPr lang="en-US" sz="2000" kern="1200" dirty="0"/>
            </a:p>
          </p:txBody>
        </p:sp>
      </p:grpSp>
      <p:sp>
        <p:nvSpPr>
          <p:cNvPr id="57" name="Rectangle 56" descr="Computer">
            <a:extLst>
              <a:ext uri="{FF2B5EF4-FFF2-40B4-BE49-F238E27FC236}">
                <a16:creationId xmlns:a16="http://schemas.microsoft.com/office/drawing/2014/main" id="{BECFDC76-6DDF-F7A3-B978-F3356C2ECD9D}"/>
              </a:ext>
            </a:extLst>
          </p:cNvPr>
          <p:cNvSpPr/>
          <p:nvPr/>
        </p:nvSpPr>
        <p:spPr>
          <a:xfrm>
            <a:off x="3248579" y="2100442"/>
            <a:ext cx="812109" cy="8121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2">
              <a:hueOff val="-485121"/>
              <a:satOff val="-27976"/>
              <a:lumOff val="2876"/>
              <a:alphaOff val="0"/>
            </a:schemeClr>
          </a:effectRef>
          <a:fontRef idx="minor">
            <a:schemeClr val="lt1"/>
          </a:fontRef>
        </p:style>
      </p:sp>
      <p:sp>
        <p:nvSpPr>
          <p:cNvPr id="39" name="TextBox 38">
            <a:extLst>
              <a:ext uri="{FF2B5EF4-FFF2-40B4-BE49-F238E27FC236}">
                <a16:creationId xmlns:a16="http://schemas.microsoft.com/office/drawing/2014/main" id="{86122EB5-F98B-B52D-0A2D-72B4FD0506C4}"/>
              </a:ext>
            </a:extLst>
          </p:cNvPr>
          <p:cNvSpPr txBox="1"/>
          <p:nvPr/>
        </p:nvSpPr>
        <p:spPr>
          <a:xfrm>
            <a:off x="4630704" y="4180017"/>
            <a:ext cx="3172631" cy="14302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indent="-342900">
              <a:buFont typeface="+mj-lt"/>
              <a:buAutoNum type="arabicPeriod"/>
            </a:pPr>
            <a:r>
              <a:rPr lang="en-GB" sz="1600" dirty="0">
                <a:cs typeface="Times New Roman" panose="02020603050405020304" pitchFamily="18" charset="0"/>
              </a:rPr>
              <a:t>Field generated by Coil</a:t>
            </a:r>
          </a:p>
          <a:p>
            <a:pPr marL="342900" indent="-342900">
              <a:lnSpc>
                <a:spcPct val="150000"/>
              </a:lnSpc>
              <a:buFont typeface="+mj-lt"/>
              <a:buAutoNum type="arabicPeriod"/>
            </a:pPr>
            <a:r>
              <a:rPr lang="en-GB" sz="1600" dirty="0">
                <a:cs typeface="Times New Roman" panose="02020603050405020304" pitchFamily="18" charset="0"/>
              </a:rPr>
              <a:t>Simulating the motion of Bot in MATLAB(Simscape)</a:t>
            </a:r>
          </a:p>
          <a:p>
            <a:pPr marL="342900" indent="-342900">
              <a:buFont typeface="+mj-lt"/>
              <a:buAutoNum type="arabicPeriod"/>
            </a:pPr>
            <a:r>
              <a:rPr lang="en-GB" sz="1600" dirty="0">
                <a:cs typeface="Times New Roman" panose="02020603050405020304" pitchFamily="18" charset="0"/>
              </a:rPr>
              <a:t>Movement of bot captured with increased height from PCB</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endParaRPr lang="en-GB" sz="1600" dirty="0">
              <a:cs typeface="Times New Roman" panose="02020603050405020304" pitchFamily="18" charset="0"/>
            </a:endParaRPr>
          </a:p>
        </p:txBody>
      </p:sp>
      <p:pic>
        <p:nvPicPr>
          <p:cNvPr id="56" name="Picture 2" descr="Gear, measurement, pen, ruler icon - Download on Iconfinder | Math for  kids, Icon, Ruler">
            <a:extLst>
              <a:ext uri="{FF2B5EF4-FFF2-40B4-BE49-F238E27FC236}">
                <a16:creationId xmlns:a16="http://schemas.microsoft.com/office/drawing/2014/main" id="{F1813BDE-1363-F454-B426-A1BBA2B963E5}"/>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64597" y="2100442"/>
            <a:ext cx="1014060" cy="101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66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F0A3DD0-58B0-FFDB-B9E5-07F6C2CB8D9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F7A06F22-9484-B54D-BC05-E94AADADF4F6}" type="datetime1">
              <a:rPr lang="en-US"/>
              <a:pPr>
                <a:spcAft>
                  <a:spcPts val="600"/>
                </a:spcAft>
              </a:pPr>
              <a:t>6/23/2022</a:t>
            </a:fld>
            <a:endParaRPr lang="en-US" dirty="0"/>
          </a:p>
        </p:txBody>
      </p:sp>
      <p:sp>
        <p:nvSpPr>
          <p:cNvPr id="3" name="Slide Number Placeholder 2">
            <a:extLst>
              <a:ext uri="{FF2B5EF4-FFF2-40B4-BE49-F238E27FC236}">
                <a16:creationId xmlns:a16="http://schemas.microsoft.com/office/drawing/2014/main" id="{FC19503C-1454-9C4B-EA5B-EB9F185EAC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14DAB84-8963-A547-9D4F-464A7C6416BD}" type="slidenum">
              <a:rPr lang="en-US"/>
              <a:pPr>
                <a:spcAft>
                  <a:spcPts val="600"/>
                </a:spcAft>
              </a:pPr>
              <a:t>31</a:t>
            </a:fld>
            <a:endParaRPr lang="en-US" dirty="0"/>
          </a:p>
        </p:txBody>
      </p:sp>
      <p:grpSp>
        <p:nvGrpSpPr>
          <p:cNvPr id="17" name="Group 16">
            <a:extLst>
              <a:ext uri="{FF2B5EF4-FFF2-40B4-BE49-F238E27FC236}">
                <a16:creationId xmlns:a16="http://schemas.microsoft.com/office/drawing/2014/main" id="{4457E892-DA4D-F72B-04DE-CC888596D965}"/>
              </a:ext>
            </a:extLst>
          </p:cNvPr>
          <p:cNvGrpSpPr/>
          <p:nvPr/>
        </p:nvGrpSpPr>
        <p:grpSpPr>
          <a:xfrm>
            <a:off x="5249122" y="2485221"/>
            <a:ext cx="5920448" cy="3297258"/>
            <a:chOff x="4288423" y="1099594"/>
            <a:chExt cx="6613002" cy="4109014"/>
          </a:xfrm>
        </p:grpSpPr>
        <p:graphicFrame>
          <p:nvGraphicFramePr>
            <p:cNvPr id="19" name="Chart 18">
              <a:extLst>
                <a:ext uri="{FF2B5EF4-FFF2-40B4-BE49-F238E27FC236}">
                  <a16:creationId xmlns:a16="http://schemas.microsoft.com/office/drawing/2014/main" id="{BF6062BA-C91C-F10D-F6D0-9DE118DA2BD7}"/>
                </a:ext>
              </a:extLst>
            </p:cNvPr>
            <p:cNvGraphicFramePr>
              <a:graphicFrameLocks/>
            </p:cNvGraphicFramePr>
            <p:nvPr>
              <p:extLst>
                <p:ext uri="{D42A27DB-BD31-4B8C-83A1-F6EECF244321}">
                  <p14:modId xmlns:p14="http://schemas.microsoft.com/office/powerpoint/2010/main" val="3167054995"/>
                </p:ext>
              </p:extLst>
            </p:nvPr>
          </p:nvGraphicFramePr>
          <p:xfrm>
            <a:off x="4288423" y="1099594"/>
            <a:ext cx="6613002" cy="4109014"/>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C63684D0-D13D-FD62-84B6-0B99640BD9C1}"/>
                </a:ext>
              </a:extLst>
            </p:cNvPr>
            <p:cNvSpPr txBox="1"/>
            <p:nvPr/>
          </p:nvSpPr>
          <p:spPr>
            <a:xfrm rot="16200000">
              <a:off x="4076898" y="2703730"/>
              <a:ext cx="1093433" cy="343780"/>
            </a:xfrm>
            <a:prstGeom prst="rect">
              <a:avLst/>
            </a:prstGeom>
            <a:noFill/>
          </p:spPr>
          <p:txBody>
            <a:bodyPr wrap="none" rtlCol="0">
              <a:spAutoFit/>
            </a:bodyPr>
            <a:lstStyle/>
            <a:p>
              <a:r>
                <a:rPr lang="en-GB" sz="1400" dirty="0"/>
                <a:t>B</a:t>
              </a:r>
              <a:r>
                <a:rPr lang="en-GB" sz="1400" baseline="-25000" dirty="0"/>
                <a:t>x</a:t>
              </a:r>
              <a:r>
                <a:rPr lang="en-GB" sz="1400" dirty="0"/>
                <a:t>(Gauss)</a:t>
              </a:r>
            </a:p>
          </p:txBody>
        </p:sp>
        <p:sp>
          <p:nvSpPr>
            <p:cNvPr id="21" name="TextBox 20">
              <a:extLst>
                <a:ext uri="{FF2B5EF4-FFF2-40B4-BE49-F238E27FC236}">
                  <a16:creationId xmlns:a16="http://schemas.microsoft.com/office/drawing/2014/main" id="{456651C8-8809-3A1A-FBA8-CE504C8DFF15}"/>
                </a:ext>
              </a:extLst>
            </p:cNvPr>
            <p:cNvSpPr txBox="1"/>
            <p:nvPr/>
          </p:nvSpPr>
          <p:spPr>
            <a:xfrm>
              <a:off x="7009765" y="4599093"/>
              <a:ext cx="1523014" cy="383549"/>
            </a:xfrm>
            <a:prstGeom prst="rect">
              <a:avLst/>
            </a:prstGeom>
            <a:noFill/>
          </p:spPr>
          <p:txBody>
            <a:bodyPr wrap="none" rtlCol="0">
              <a:spAutoFit/>
            </a:bodyPr>
            <a:lstStyle/>
            <a:p>
              <a:r>
                <a:rPr lang="en-GB" sz="1400" dirty="0"/>
                <a:t>Distance x (mm)</a:t>
              </a:r>
            </a:p>
          </p:txBody>
        </p:sp>
      </p:grpSp>
      <p:sp>
        <p:nvSpPr>
          <p:cNvPr id="13" name="Rectangle 12">
            <a:extLst>
              <a:ext uri="{FF2B5EF4-FFF2-40B4-BE49-F238E27FC236}">
                <a16:creationId xmlns:a16="http://schemas.microsoft.com/office/drawing/2014/main" id="{78A0F000-D249-B4AF-631D-EF35F65351C6}"/>
              </a:ext>
            </a:extLst>
          </p:cNvPr>
          <p:cNvSpPr/>
          <p:nvPr/>
        </p:nvSpPr>
        <p:spPr>
          <a:xfrm>
            <a:off x="3154683" y="665915"/>
            <a:ext cx="5455917" cy="590931"/>
          </a:xfrm>
          <a:prstGeom prst="rect">
            <a:avLst/>
          </a:prstGeom>
        </p:spPr>
        <p:txBody>
          <a:bodyPr wrap="none">
            <a:spAutoFit/>
          </a:bodyPr>
          <a:lstStyle/>
          <a:p>
            <a:pPr>
              <a:lnSpc>
                <a:spcPct val="90000"/>
              </a:lnSpc>
              <a:spcAft>
                <a:spcPts val="600"/>
              </a:spcAft>
            </a:pPr>
            <a:r>
              <a:rPr lang="en-US" sz="3600" b="1" dirty="0">
                <a:solidFill>
                  <a:schemeClr val="bg1"/>
                </a:solidFill>
                <a:latin typeface="Times New Roman" panose="02020603050405020304" pitchFamily="18" charset="0"/>
                <a:cs typeface="Times New Roman" panose="02020603050405020304" pitchFamily="18" charset="0"/>
              </a:rPr>
              <a:t>Experimental Verification:</a:t>
            </a:r>
          </a:p>
        </p:txBody>
      </p:sp>
      <p:pic>
        <p:nvPicPr>
          <p:cNvPr id="15" name="Picture 14">
            <a:extLst>
              <a:ext uri="{FF2B5EF4-FFF2-40B4-BE49-F238E27FC236}">
                <a16:creationId xmlns:a16="http://schemas.microsoft.com/office/drawing/2014/main" id="{C10D8D2B-9BEA-5882-415C-EB09A9A42E56}"/>
              </a:ext>
            </a:extLst>
          </p:cNvPr>
          <p:cNvPicPr>
            <a:picLocks noChangeAspect="1"/>
          </p:cNvPicPr>
          <p:nvPr/>
        </p:nvPicPr>
        <p:blipFill>
          <a:blip r:embed="rId3"/>
          <a:stretch>
            <a:fillRect/>
          </a:stretch>
        </p:blipFill>
        <p:spPr>
          <a:xfrm>
            <a:off x="3581400" y="2485221"/>
            <a:ext cx="1439030" cy="3297258"/>
          </a:xfrm>
          <a:prstGeom prst="rect">
            <a:avLst/>
          </a:prstGeom>
        </p:spPr>
      </p:pic>
      <p:pic>
        <p:nvPicPr>
          <p:cNvPr id="22" name="Picture 21">
            <a:extLst>
              <a:ext uri="{FF2B5EF4-FFF2-40B4-BE49-F238E27FC236}">
                <a16:creationId xmlns:a16="http://schemas.microsoft.com/office/drawing/2014/main" id="{5F076ED5-D5F2-E59C-0FD7-03C1CFE1740C}"/>
              </a:ext>
            </a:extLst>
          </p:cNvPr>
          <p:cNvPicPr>
            <a:picLocks noChangeAspect="1"/>
          </p:cNvPicPr>
          <p:nvPr/>
        </p:nvPicPr>
        <p:blipFill rotWithShape="1">
          <a:blip r:embed="rId4"/>
          <a:srcRect t="6921"/>
          <a:stretch/>
        </p:blipFill>
        <p:spPr>
          <a:xfrm>
            <a:off x="1711897" y="2485221"/>
            <a:ext cx="1546035" cy="3297258"/>
          </a:xfrm>
          <a:prstGeom prst="rect">
            <a:avLst/>
          </a:prstGeom>
        </p:spPr>
      </p:pic>
      <p:sp>
        <p:nvSpPr>
          <p:cNvPr id="24" name="TextBox 23">
            <a:extLst>
              <a:ext uri="{FF2B5EF4-FFF2-40B4-BE49-F238E27FC236}">
                <a16:creationId xmlns:a16="http://schemas.microsoft.com/office/drawing/2014/main" id="{DCF0D368-27B1-5945-8826-C8245B1A318A}"/>
              </a:ext>
            </a:extLst>
          </p:cNvPr>
          <p:cNvSpPr txBox="1"/>
          <p:nvPr/>
        </p:nvSpPr>
        <p:spPr>
          <a:xfrm>
            <a:off x="1206775" y="5815755"/>
            <a:ext cx="2414444" cy="276999"/>
          </a:xfrm>
          <a:prstGeom prst="rect">
            <a:avLst/>
          </a:prstGeom>
          <a:noFill/>
        </p:spPr>
        <p:txBody>
          <a:bodyPr wrap="none" rtlCol="0">
            <a:spAutoFit/>
          </a:bodyPr>
          <a:lstStyle/>
          <a:p>
            <a:r>
              <a:rPr lang="en-GB" sz="1200" dirty="0"/>
              <a:t>Fig 23. Precision Moving Equipment</a:t>
            </a:r>
          </a:p>
        </p:txBody>
      </p:sp>
      <p:sp>
        <p:nvSpPr>
          <p:cNvPr id="25" name="TextBox 24">
            <a:extLst>
              <a:ext uri="{FF2B5EF4-FFF2-40B4-BE49-F238E27FC236}">
                <a16:creationId xmlns:a16="http://schemas.microsoft.com/office/drawing/2014/main" id="{C1478445-DA54-ACAE-C847-BCFB9588DF5B}"/>
              </a:ext>
            </a:extLst>
          </p:cNvPr>
          <p:cNvSpPr txBox="1"/>
          <p:nvPr/>
        </p:nvSpPr>
        <p:spPr>
          <a:xfrm>
            <a:off x="3428858" y="5811548"/>
            <a:ext cx="1706837" cy="646331"/>
          </a:xfrm>
          <a:prstGeom prst="rect">
            <a:avLst/>
          </a:prstGeom>
          <a:noFill/>
        </p:spPr>
        <p:txBody>
          <a:bodyPr wrap="square" rtlCol="0">
            <a:spAutoFit/>
          </a:bodyPr>
          <a:lstStyle/>
          <a:p>
            <a:pPr algn="ctr"/>
            <a:r>
              <a:rPr lang="en-GB" sz="1200" dirty="0"/>
              <a:t>Fig 24. Gauss Meter (SES Instruments) and Current Source (Agilent)</a:t>
            </a:r>
          </a:p>
        </p:txBody>
      </p:sp>
      <p:pic>
        <p:nvPicPr>
          <p:cNvPr id="1034" name="Picture 10" descr="Physics Icon #140602 - Free Icons Library">
            <a:extLst>
              <a:ext uri="{FF2B5EF4-FFF2-40B4-BE49-F238E27FC236}">
                <a16:creationId xmlns:a16="http://schemas.microsoft.com/office/drawing/2014/main" id="{86AB9080-6985-F98C-CD68-3CB2E40026AF}"/>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2391919" y="574293"/>
            <a:ext cx="762764" cy="76276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A69A5BD-BD54-9A57-DCD9-9387E8E9603E}"/>
              </a:ext>
            </a:extLst>
          </p:cNvPr>
          <p:cNvSpPr txBox="1"/>
          <p:nvPr/>
        </p:nvSpPr>
        <p:spPr>
          <a:xfrm>
            <a:off x="597188" y="2013619"/>
            <a:ext cx="2768707" cy="369332"/>
          </a:xfrm>
          <a:prstGeom prst="rect">
            <a:avLst/>
          </a:prstGeom>
          <a:noFill/>
        </p:spPr>
        <p:txBody>
          <a:bodyPr wrap="none" rtlCol="0">
            <a:spAutoFit/>
          </a:bodyPr>
          <a:lstStyle/>
          <a:p>
            <a:r>
              <a:rPr lang="en-GB" i="1" dirty="0">
                <a:latin typeface="Times New Roman" panose="02020603050405020304" pitchFamily="18" charset="0"/>
                <a:cs typeface="Times New Roman" panose="02020603050405020304" pitchFamily="18" charset="0"/>
              </a:rPr>
              <a:t>a) Field generated by Coil: </a:t>
            </a:r>
          </a:p>
        </p:txBody>
      </p:sp>
      <p:sp>
        <p:nvSpPr>
          <p:cNvPr id="37" name="TextBox 36">
            <a:extLst>
              <a:ext uri="{FF2B5EF4-FFF2-40B4-BE49-F238E27FC236}">
                <a16:creationId xmlns:a16="http://schemas.microsoft.com/office/drawing/2014/main" id="{9049475A-09A8-3B0D-E09B-AC441649B391}"/>
              </a:ext>
            </a:extLst>
          </p:cNvPr>
          <p:cNvSpPr txBox="1"/>
          <p:nvPr/>
        </p:nvSpPr>
        <p:spPr>
          <a:xfrm>
            <a:off x="6704704" y="5838582"/>
            <a:ext cx="3811792" cy="461665"/>
          </a:xfrm>
          <a:prstGeom prst="rect">
            <a:avLst/>
          </a:prstGeom>
          <a:noFill/>
        </p:spPr>
        <p:txBody>
          <a:bodyPr wrap="square" rtlCol="0">
            <a:spAutoFit/>
          </a:bodyPr>
          <a:lstStyle/>
          <a:p>
            <a:pPr algn="ctr"/>
            <a:r>
              <a:rPr lang="en-GB" sz="1200" dirty="0"/>
              <a:t>Fig 25. Comparison between Theoretical Field and Experimental Field (I = 0.3A)</a:t>
            </a:r>
          </a:p>
        </p:txBody>
      </p:sp>
    </p:spTree>
    <p:extLst>
      <p:ext uri="{BB962C8B-B14F-4D97-AF65-F5344CB8AC3E}">
        <p14:creationId xmlns:p14="http://schemas.microsoft.com/office/powerpoint/2010/main" val="1161718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F0A3DD0-58B0-FFDB-B9E5-07F6C2CB8D9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F7A06F22-9484-B54D-BC05-E94AADADF4F6}" type="datetime1">
              <a:rPr lang="en-US"/>
              <a:pPr>
                <a:spcAft>
                  <a:spcPts val="600"/>
                </a:spcAft>
              </a:pPr>
              <a:t>6/23/2022</a:t>
            </a:fld>
            <a:endParaRPr lang="en-US"/>
          </a:p>
        </p:txBody>
      </p:sp>
      <p:sp>
        <p:nvSpPr>
          <p:cNvPr id="3" name="Slide Number Placeholder 2">
            <a:extLst>
              <a:ext uri="{FF2B5EF4-FFF2-40B4-BE49-F238E27FC236}">
                <a16:creationId xmlns:a16="http://schemas.microsoft.com/office/drawing/2014/main" id="{FC19503C-1454-9C4B-EA5B-EB9F185EAC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14DAB84-8963-A547-9D4F-464A7C6416BD}" type="slidenum">
              <a:rPr lang="en-US"/>
              <a:pPr>
                <a:spcAft>
                  <a:spcPts val="600"/>
                </a:spcAft>
              </a:pPr>
              <a:t>32</a:t>
            </a:fld>
            <a:endParaRPr lang="en-US" dirty="0"/>
          </a:p>
        </p:txBody>
      </p:sp>
      <p:sp>
        <p:nvSpPr>
          <p:cNvPr id="13" name="Rectangle 12">
            <a:extLst>
              <a:ext uri="{FF2B5EF4-FFF2-40B4-BE49-F238E27FC236}">
                <a16:creationId xmlns:a16="http://schemas.microsoft.com/office/drawing/2014/main" id="{78A0F000-D249-B4AF-631D-EF35F65351C6}"/>
              </a:ext>
            </a:extLst>
          </p:cNvPr>
          <p:cNvSpPr/>
          <p:nvPr/>
        </p:nvSpPr>
        <p:spPr>
          <a:xfrm>
            <a:off x="3154683" y="665915"/>
            <a:ext cx="5455917" cy="590931"/>
          </a:xfrm>
          <a:prstGeom prst="rect">
            <a:avLst/>
          </a:prstGeom>
        </p:spPr>
        <p:txBody>
          <a:bodyPr wrap="none">
            <a:spAutoFit/>
          </a:bodyPr>
          <a:lstStyle/>
          <a:p>
            <a:pPr>
              <a:lnSpc>
                <a:spcPct val="90000"/>
              </a:lnSpc>
              <a:spcAft>
                <a:spcPts val="600"/>
              </a:spcAft>
            </a:pPr>
            <a:r>
              <a:rPr lang="en-US" sz="3600" b="1" dirty="0">
                <a:solidFill>
                  <a:schemeClr val="bg1"/>
                </a:solidFill>
                <a:latin typeface="Times New Roman" panose="02020603050405020304" pitchFamily="18" charset="0"/>
                <a:cs typeface="Times New Roman" panose="02020603050405020304" pitchFamily="18" charset="0"/>
              </a:rPr>
              <a:t>Experimental Verification:</a:t>
            </a:r>
          </a:p>
        </p:txBody>
      </p:sp>
      <p:pic>
        <p:nvPicPr>
          <p:cNvPr id="1034" name="Picture 10" descr="Physics Icon #140602 - Free Icons Library">
            <a:extLst>
              <a:ext uri="{FF2B5EF4-FFF2-40B4-BE49-F238E27FC236}">
                <a16:creationId xmlns:a16="http://schemas.microsoft.com/office/drawing/2014/main" id="{86AB9080-6985-F98C-CD68-3CB2E40026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2391919" y="574293"/>
            <a:ext cx="762764" cy="7627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76E507-F16C-746A-95F9-8A5D5C0C0975}"/>
              </a:ext>
            </a:extLst>
          </p:cNvPr>
          <p:cNvSpPr txBox="1"/>
          <p:nvPr/>
        </p:nvSpPr>
        <p:spPr>
          <a:xfrm>
            <a:off x="597188" y="2013619"/>
            <a:ext cx="5350567" cy="369332"/>
          </a:xfrm>
          <a:prstGeom prst="rect">
            <a:avLst/>
          </a:prstGeom>
          <a:noFill/>
        </p:spPr>
        <p:txBody>
          <a:bodyPr wrap="none" rtlCol="0">
            <a:spAutoFit/>
          </a:bodyPr>
          <a:lstStyle/>
          <a:p>
            <a:r>
              <a:rPr lang="en-GB" i="1" dirty="0">
                <a:latin typeface="Times New Roman" panose="02020603050405020304" pitchFamily="18" charset="0"/>
                <a:cs typeface="Times New Roman" panose="02020603050405020304" pitchFamily="18" charset="0"/>
              </a:rPr>
              <a:t>b) Simulating the motion of Bot in MATLAB(Simscape):</a:t>
            </a:r>
          </a:p>
        </p:txBody>
      </p:sp>
      <p:sp>
        <p:nvSpPr>
          <p:cNvPr id="6" name="TextBox 5">
            <a:extLst>
              <a:ext uri="{FF2B5EF4-FFF2-40B4-BE49-F238E27FC236}">
                <a16:creationId xmlns:a16="http://schemas.microsoft.com/office/drawing/2014/main" id="{7B5A3A2D-8027-F022-7478-D700BDC561AE}"/>
              </a:ext>
            </a:extLst>
          </p:cNvPr>
          <p:cNvSpPr txBox="1"/>
          <p:nvPr/>
        </p:nvSpPr>
        <p:spPr>
          <a:xfrm>
            <a:off x="597188" y="5697777"/>
            <a:ext cx="5707845" cy="369332"/>
          </a:xfrm>
          <a:prstGeom prst="rect">
            <a:avLst/>
          </a:prstGeom>
          <a:noFill/>
        </p:spPr>
        <p:txBody>
          <a:bodyPr wrap="none" rtlCol="0">
            <a:spAutoFit/>
          </a:bodyPr>
          <a:lstStyle/>
          <a:p>
            <a:r>
              <a:rPr lang="en-GB" dirty="0"/>
              <a:t>Video 3: Simulink Model replicating the dynamics of system</a:t>
            </a:r>
          </a:p>
        </p:txBody>
      </p:sp>
      <p:sp>
        <p:nvSpPr>
          <p:cNvPr id="26" name="TextBox 25">
            <a:extLst>
              <a:ext uri="{FF2B5EF4-FFF2-40B4-BE49-F238E27FC236}">
                <a16:creationId xmlns:a16="http://schemas.microsoft.com/office/drawing/2014/main" id="{88FF5AC9-D350-CF1C-65B4-1584F16A8F2E}"/>
              </a:ext>
            </a:extLst>
          </p:cNvPr>
          <p:cNvSpPr txBox="1"/>
          <p:nvPr/>
        </p:nvSpPr>
        <p:spPr>
          <a:xfrm>
            <a:off x="7473812" y="5690435"/>
            <a:ext cx="4121000" cy="369332"/>
          </a:xfrm>
          <a:prstGeom prst="rect">
            <a:avLst/>
          </a:prstGeom>
          <a:noFill/>
        </p:spPr>
        <p:txBody>
          <a:bodyPr wrap="none" rtlCol="0">
            <a:spAutoFit/>
          </a:bodyPr>
          <a:lstStyle/>
          <a:p>
            <a:r>
              <a:rPr lang="en-GB" dirty="0"/>
              <a:t>Video 5: Bot getting repelled from the coil</a:t>
            </a:r>
          </a:p>
        </p:txBody>
      </p:sp>
      <p:sp>
        <p:nvSpPr>
          <p:cNvPr id="27" name="TextBox 26">
            <a:extLst>
              <a:ext uri="{FF2B5EF4-FFF2-40B4-BE49-F238E27FC236}">
                <a16:creationId xmlns:a16="http://schemas.microsoft.com/office/drawing/2014/main" id="{84E80E05-A05C-F14E-6A77-D87C9823D5E4}"/>
              </a:ext>
            </a:extLst>
          </p:cNvPr>
          <p:cNvSpPr txBox="1"/>
          <p:nvPr/>
        </p:nvSpPr>
        <p:spPr>
          <a:xfrm>
            <a:off x="7473812" y="6023393"/>
            <a:ext cx="3946145" cy="369332"/>
          </a:xfrm>
          <a:prstGeom prst="rect">
            <a:avLst/>
          </a:prstGeom>
          <a:noFill/>
        </p:spPr>
        <p:txBody>
          <a:bodyPr wrap="none" rtlCol="0">
            <a:spAutoFit/>
          </a:bodyPr>
          <a:lstStyle/>
          <a:p>
            <a:r>
              <a:rPr lang="en-GB" dirty="0"/>
              <a:t>Video 4: Bot getting attracted to the coil</a:t>
            </a:r>
          </a:p>
        </p:txBody>
      </p:sp>
    </p:spTree>
    <p:extLst>
      <p:ext uri="{BB962C8B-B14F-4D97-AF65-F5344CB8AC3E}">
        <p14:creationId xmlns:p14="http://schemas.microsoft.com/office/powerpoint/2010/main" val="326131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1" presetClass="exit"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7"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F0A3DD0-58B0-FFDB-B9E5-07F6C2CB8D9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F7A06F22-9484-B54D-BC05-E94AADADF4F6}" type="datetime1">
              <a:rPr lang="en-US"/>
              <a:pPr>
                <a:spcAft>
                  <a:spcPts val="600"/>
                </a:spcAft>
              </a:pPr>
              <a:t>6/23/2022</a:t>
            </a:fld>
            <a:endParaRPr lang="en-US" dirty="0"/>
          </a:p>
        </p:txBody>
      </p:sp>
      <p:sp>
        <p:nvSpPr>
          <p:cNvPr id="3" name="Slide Number Placeholder 2">
            <a:extLst>
              <a:ext uri="{FF2B5EF4-FFF2-40B4-BE49-F238E27FC236}">
                <a16:creationId xmlns:a16="http://schemas.microsoft.com/office/drawing/2014/main" id="{FC19503C-1454-9C4B-EA5B-EB9F185EAC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14DAB84-8963-A547-9D4F-464A7C6416BD}" type="slidenum">
              <a:rPr lang="en-US"/>
              <a:pPr>
                <a:spcAft>
                  <a:spcPts val="600"/>
                </a:spcAft>
              </a:pPr>
              <a:t>33</a:t>
            </a:fld>
            <a:endParaRPr lang="en-US" dirty="0"/>
          </a:p>
        </p:txBody>
      </p:sp>
      <p:sp>
        <p:nvSpPr>
          <p:cNvPr id="13" name="Rectangle 12">
            <a:extLst>
              <a:ext uri="{FF2B5EF4-FFF2-40B4-BE49-F238E27FC236}">
                <a16:creationId xmlns:a16="http://schemas.microsoft.com/office/drawing/2014/main" id="{78A0F000-D249-B4AF-631D-EF35F65351C6}"/>
              </a:ext>
            </a:extLst>
          </p:cNvPr>
          <p:cNvSpPr/>
          <p:nvPr/>
        </p:nvSpPr>
        <p:spPr>
          <a:xfrm>
            <a:off x="3154683" y="665915"/>
            <a:ext cx="5455917" cy="590931"/>
          </a:xfrm>
          <a:prstGeom prst="rect">
            <a:avLst/>
          </a:prstGeom>
        </p:spPr>
        <p:txBody>
          <a:bodyPr wrap="none">
            <a:spAutoFit/>
          </a:bodyPr>
          <a:lstStyle/>
          <a:p>
            <a:pPr>
              <a:lnSpc>
                <a:spcPct val="90000"/>
              </a:lnSpc>
              <a:spcAft>
                <a:spcPts val="600"/>
              </a:spcAft>
            </a:pPr>
            <a:r>
              <a:rPr lang="en-US" sz="3600" b="1" dirty="0">
                <a:solidFill>
                  <a:schemeClr val="bg1"/>
                </a:solidFill>
                <a:latin typeface="Times New Roman" panose="02020603050405020304" pitchFamily="18" charset="0"/>
                <a:cs typeface="Times New Roman" panose="02020603050405020304" pitchFamily="18" charset="0"/>
              </a:rPr>
              <a:t>Experimental Verification:</a:t>
            </a:r>
          </a:p>
        </p:txBody>
      </p:sp>
      <p:pic>
        <p:nvPicPr>
          <p:cNvPr id="1034" name="Picture 10" descr="Physics Icon #140602 - Free Icons Library">
            <a:extLst>
              <a:ext uri="{FF2B5EF4-FFF2-40B4-BE49-F238E27FC236}">
                <a16:creationId xmlns:a16="http://schemas.microsoft.com/office/drawing/2014/main" id="{86AB9080-6985-F98C-CD68-3CB2E40026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2391919" y="574293"/>
            <a:ext cx="762764" cy="7627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76E507-F16C-746A-95F9-8A5D5C0C0975}"/>
              </a:ext>
            </a:extLst>
          </p:cNvPr>
          <p:cNvSpPr txBox="1"/>
          <p:nvPr/>
        </p:nvSpPr>
        <p:spPr>
          <a:xfrm>
            <a:off x="597188" y="2013619"/>
            <a:ext cx="5871992" cy="369332"/>
          </a:xfrm>
          <a:prstGeom prst="rect">
            <a:avLst/>
          </a:prstGeom>
          <a:noFill/>
        </p:spPr>
        <p:txBody>
          <a:bodyPr wrap="none" rtlCol="0">
            <a:spAutoFit/>
          </a:bodyPr>
          <a:lstStyle/>
          <a:p>
            <a:r>
              <a:rPr lang="en-GB" i="1" dirty="0">
                <a:latin typeface="Times New Roman" panose="02020603050405020304" pitchFamily="18" charset="0"/>
                <a:cs typeface="Times New Roman" panose="02020603050405020304" pitchFamily="18" charset="0"/>
              </a:rPr>
              <a:t>c) Movement of bot captured with increased height from PCB</a:t>
            </a:r>
          </a:p>
        </p:txBody>
      </p:sp>
      <p:sp>
        <p:nvSpPr>
          <p:cNvPr id="14" name="TextBox 13">
            <a:extLst>
              <a:ext uri="{FF2B5EF4-FFF2-40B4-BE49-F238E27FC236}">
                <a16:creationId xmlns:a16="http://schemas.microsoft.com/office/drawing/2014/main" id="{4C76DCFA-B011-6A90-582D-DFFE99112666}"/>
              </a:ext>
            </a:extLst>
          </p:cNvPr>
          <p:cNvSpPr txBox="1"/>
          <p:nvPr/>
        </p:nvSpPr>
        <p:spPr>
          <a:xfrm>
            <a:off x="7282602" y="5942566"/>
            <a:ext cx="3863237" cy="369332"/>
          </a:xfrm>
          <a:prstGeom prst="rect">
            <a:avLst/>
          </a:prstGeom>
          <a:noFill/>
        </p:spPr>
        <p:txBody>
          <a:bodyPr wrap="none" rtlCol="0">
            <a:spAutoFit/>
          </a:bodyPr>
          <a:lstStyle/>
          <a:p>
            <a:r>
              <a:rPr lang="en-GB" dirty="0"/>
              <a:t>Video 6: Bot getting attracted from Coil</a:t>
            </a:r>
          </a:p>
        </p:txBody>
      </p:sp>
      <p:pic>
        <p:nvPicPr>
          <p:cNvPr id="8" name="Picture 7">
            <a:extLst>
              <a:ext uri="{FF2B5EF4-FFF2-40B4-BE49-F238E27FC236}">
                <a16:creationId xmlns:a16="http://schemas.microsoft.com/office/drawing/2014/main" id="{AF180590-F913-32B3-8D02-D22CB690DCD6}"/>
              </a:ext>
            </a:extLst>
          </p:cNvPr>
          <p:cNvPicPr>
            <a:picLocks noChangeAspect="1"/>
          </p:cNvPicPr>
          <p:nvPr/>
        </p:nvPicPr>
        <p:blipFill rotWithShape="1">
          <a:blip r:embed="rId4"/>
          <a:srcRect l="26693" t="26782" r="31046" b="48338"/>
          <a:stretch/>
        </p:blipFill>
        <p:spPr>
          <a:xfrm>
            <a:off x="1354238" y="3611319"/>
            <a:ext cx="3434956" cy="1516660"/>
          </a:xfrm>
          <a:prstGeom prst="rect">
            <a:avLst/>
          </a:prstGeom>
        </p:spPr>
      </p:pic>
      <p:sp>
        <p:nvSpPr>
          <p:cNvPr id="15" name="TextBox 14">
            <a:extLst>
              <a:ext uri="{FF2B5EF4-FFF2-40B4-BE49-F238E27FC236}">
                <a16:creationId xmlns:a16="http://schemas.microsoft.com/office/drawing/2014/main" id="{E886D09C-E946-8B74-D5B2-5A918B7ED419}"/>
              </a:ext>
            </a:extLst>
          </p:cNvPr>
          <p:cNvSpPr txBox="1"/>
          <p:nvPr/>
        </p:nvSpPr>
        <p:spPr>
          <a:xfrm>
            <a:off x="1127914" y="5230245"/>
            <a:ext cx="4066562" cy="1046440"/>
          </a:xfrm>
          <a:prstGeom prst="rect">
            <a:avLst/>
          </a:prstGeom>
          <a:noFill/>
        </p:spPr>
        <p:txBody>
          <a:bodyPr wrap="none" rtlCol="0">
            <a:spAutoFit/>
          </a:bodyPr>
          <a:lstStyle/>
          <a:p>
            <a:r>
              <a:rPr lang="en-GB" sz="1600" dirty="0"/>
              <a:t>Fig. 26.New Design of Micro Robot with Casing</a:t>
            </a:r>
          </a:p>
          <a:p>
            <a:endParaRPr lang="en-GB" dirty="0"/>
          </a:p>
          <a:p>
            <a:r>
              <a:rPr lang="en-GB" sz="1400" dirty="0"/>
              <a:t>The bot is at a height 1mm from the surface, </a:t>
            </a:r>
          </a:p>
          <a:p>
            <a:r>
              <a:rPr lang="en-GB" sz="1400" dirty="0"/>
              <a:t>the casing has 3 legs with holds the bot</a:t>
            </a:r>
          </a:p>
        </p:txBody>
      </p:sp>
    </p:spTree>
    <p:extLst>
      <p:ext uri="{BB962C8B-B14F-4D97-AF65-F5344CB8AC3E}">
        <p14:creationId xmlns:p14="http://schemas.microsoft.com/office/powerpoint/2010/main" val="2011823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03041F-6582-DFB3-9819-FA438CC27D95}"/>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 name="Date Placeholder 3">
            <a:extLst>
              <a:ext uri="{FF2B5EF4-FFF2-40B4-BE49-F238E27FC236}">
                <a16:creationId xmlns:a16="http://schemas.microsoft.com/office/drawing/2014/main" id="{B5FBF4EB-26D9-DA45-9535-1A6779FF70F8}"/>
              </a:ext>
            </a:extLst>
          </p:cNvPr>
          <p:cNvSpPr>
            <a:spLocks noGrp="1"/>
          </p:cNvSpPr>
          <p:nvPr>
            <p:ph type="dt" sz="half" idx="10"/>
          </p:nvPr>
        </p:nvSpPr>
        <p:spPr/>
        <p:txBody>
          <a:bodyPr/>
          <a:lstStyle/>
          <a:p>
            <a:fld id="{BA32B85F-576A-8044-96E8-5B67CE081045}" type="datetime1">
              <a:rPr lang="en-IN" smtClean="0"/>
              <a:t>23-06-2022</a:t>
            </a:fld>
            <a:endParaRPr lang="en-GB"/>
          </a:p>
        </p:txBody>
      </p:sp>
      <p:sp>
        <p:nvSpPr>
          <p:cNvPr id="5" name="Slide Number Placeholder 4">
            <a:extLst>
              <a:ext uri="{FF2B5EF4-FFF2-40B4-BE49-F238E27FC236}">
                <a16:creationId xmlns:a16="http://schemas.microsoft.com/office/drawing/2014/main" id="{8197592C-2044-7C42-F25F-71698DA37EB0}"/>
              </a:ext>
            </a:extLst>
          </p:cNvPr>
          <p:cNvSpPr>
            <a:spLocks noGrp="1"/>
          </p:cNvSpPr>
          <p:nvPr>
            <p:ph type="sldNum" sz="quarter" idx="12"/>
          </p:nvPr>
        </p:nvSpPr>
        <p:spPr/>
        <p:txBody>
          <a:bodyPr/>
          <a:lstStyle/>
          <a:p>
            <a:fld id="{E14DAB84-8963-A547-9D4F-464A7C6416BD}" type="slidenum">
              <a:rPr lang="en-GB" smtClean="0"/>
              <a:t>34</a:t>
            </a:fld>
            <a:endParaRPr lang="en-GB"/>
          </a:p>
        </p:txBody>
      </p:sp>
      <p:sp>
        <p:nvSpPr>
          <p:cNvPr id="32" name="TextBox 31">
            <a:extLst>
              <a:ext uri="{FF2B5EF4-FFF2-40B4-BE49-F238E27FC236}">
                <a16:creationId xmlns:a16="http://schemas.microsoft.com/office/drawing/2014/main" id="{DD4EC158-2804-0CC8-C4C1-1451A4B57F3C}"/>
              </a:ext>
            </a:extLst>
          </p:cNvPr>
          <p:cNvSpPr txBox="1"/>
          <p:nvPr/>
        </p:nvSpPr>
        <p:spPr>
          <a:xfrm>
            <a:off x="643467" y="503695"/>
            <a:ext cx="10905066" cy="113573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all" spc="200" normalizeH="0" noProof="0">
                <a:ln>
                  <a:noFill/>
                </a:ln>
                <a:solidFill>
                  <a:schemeClr val="tx1"/>
                </a:solidFill>
                <a:effectLst/>
                <a:uLnTx/>
                <a:uFillTx/>
                <a:latin typeface="+mj-lt"/>
                <a:ea typeface="+mj-ea"/>
                <a:cs typeface="+mj-cs"/>
              </a:rPr>
              <a:t>Agenda of Presentation: </a:t>
            </a:r>
          </a:p>
        </p:txBody>
      </p:sp>
      <p:sp>
        <p:nvSpPr>
          <p:cNvPr id="35" name="Rectangle 34" descr="Robot">
            <a:extLst>
              <a:ext uri="{FF2B5EF4-FFF2-40B4-BE49-F238E27FC236}">
                <a16:creationId xmlns:a16="http://schemas.microsoft.com/office/drawing/2014/main" id="{9F0E9390-EFE4-C590-BD14-3C076053FC07}"/>
              </a:ext>
            </a:extLst>
          </p:cNvPr>
          <p:cNvSpPr/>
          <p:nvPr/>
        </p:nvSpPr>
        <p:spPr>
          <a:xfrm>
            <a:off x="1232562" y="2100442"/>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4049A7FB-66DC-0301-5AF9-C2BF30C8010A}"/>
              </a:ext>
            </a:extLst>
          </p:cNvPr>
          <p:cNvGrpSpPr/>
          <p:nvPr/>
        </p:nvGrpSpPr>
        <p:grpSpPr>
          <a:xfrm>
            <a:off x="1028948" y="3151732"/>
            <a:ext cx="2320312" cy="380676"/>
            <a:chOff x="8092" y="1622778"/>
            <a:chExt cx="2320312" cy="380676"/>
          </a:xfrm>
        </p:grpSpPr>
        <p:sp>
          <p:nvSpPr>
            <p:cNvPr id="37" name="Rectangle 36">
              <a:extLst>
                <a:ext uri="{FF2B5EF4-FFF2-40B4-BE49-F238E27FC236}">
                  <a16:creationId xmlns:a16="http://schemas.microsoft.com/office/drawing/2014/main" id="{37B5A80A-BBC4-05EE-2A27-9151D644B703}"/>
                </a:ext>
              </a:extLst>
            </p:cNvPr>
            <p:cNvSpPr/>
            <p:nvPr/>
          </p:nvSpPr>
          <p:spPr>
            <a:xfrm>
              <a:off x="8092"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DA3A79EF-BE13-2AC1-56C2-DB0C79E54714}"/>
                </a:ext>
              </a:extLst>
            </p:cNvPr>
            <p:cNvSpPr txBox="1"/>
            <p:nvPr/>
          </p:nvSpPr>
          <p:spPr>
            <a:xfrm>
              <a:off x="8092"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Introduction</a:t>
              </a:r>
              <a:endParaRPr lang="en-GB" sz="2000" kern="1200" dirty="0"/>
            </a:p>
          </p:txBody>
        </p:sp>
      </p:grpSp>
      <p:grpSp>
        <p:nvGrpSpPr>
          <p:cNvPr id="40" name="Group 39">
            <a:extLst>
              <a:ext uri="{FF2B5EF4-FFF2-40B4-BE49-F238E27FC236}">
                <a16:creationId xmlns:a16="http://schemas.microsoft.com/office/drawing/2014/main" id="{F05B5F80-D9A0-66A8-0CEC-DE82E5C25FC2}"/>
              </a:ext>
            </a:extLst>
          </p:cNvPr>
          <p:cNvGrpSpPr/>
          <p:nvPr/>
        </p:nvGrpSpPr>
        <p:grpSpPr>
          <a:xfrm>
            <a:off x="2920674" y="3140449"/>
            <a:ext cx="2320312" cy="380676"/>
            <a:chOff x="2734460" y="1622778"/>
            <a:chExt cx="2320312" cy="380676"/>
          </a:xfrm>
        </p:grpSpPr>
        <p:sp>
          <p:nvSpPr>
            <p:cNvPr id="41" name="Rectangle 40">
              <a:extLst>
                <a:ext uri="{FF2B5EF4-FFF2-40B4-BE49-F238E27FC236}">
                  <a16:creationId xmlns:a16="http://schemas.microsoft.com/office/drawing/2014/main" id="{F47E0C9F-7B27-9D71-E32A-9C5B9C547BDC}"/>
                </a:ext>
              </a:extLst>
            </p:cNvPr>
            <p:cNvSpPr/>
            <p:nvPr/>
          </p:nvSpPr>
          <p:spPr>
            <a:xfrm>
              <a:off x="2734460"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2646248B-9B86-0953-160E-B97C74B29355}"/>
                </a:ext>
              </a:extLst>
            </p:cNvPr>
            <p:cNvSpPr txBox="1"/>
            <p:nvPr/>
          </p:nvSpPr>
          <p:spPr>
            <a:xfrm>
              <a:off x="2734460"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a:t>System Design</a:t>
              </a:r>
              <a:endParaRPr lang="en-US" sz="2000" kern="1200"/>
            </a:p>
          </p:txBody>
        </p:sp>
      </p:grpSp>
      <p:sp>
        <p:nvSpPr>
          <p:cNvPr id="43" name="Rectangle 42" descr="Bullseye">
            <a:extLst>
              <a:ext uri="{FF2B5EF4-FFF2-40B4-BE49-F238E27FC236}">
                <a16:creationId xmlns:a16="http://schemas.microsoft.com/office/drawing/2014/main" id="{D44E5161-627C-A175-978E-751DB4CC0D8A}"/>
              </a:ext>
            </a:extLst>
          </p:cNvPr>
          <p:cNvSpPr/>
          <p:nvPr/>
        </p:nvSpPr>
        <p:spPr>
          <a:xfrm>
            <a:off x="7482565" y="2100442"/>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hueOff val="-970242"/>
              <a:satOff val="-55952"/>
              <a:lumOff val="5752"/>
              <a:alphaOff val="0"/>
            </a:schemeClr>
          </a:effectRef>
          <a:fontRef idx="minor">
            <a:schemeClr val="lt1"/>
          </a:fontRef>
        </p:style>
      </p:sp>
      <p:grpSp>
        <p:nvGrpSpPr>
          <p:cNvPr id="44" name="Group 43">
            <a:extLst>
              <a:ext uri="{FF2B5EF4-FFF2-40B4-BE49-F238E27FC236}">
                <a16:creationId xmlns:a16="http://schemas.microsoft.com/office/drawing/2014/main" id="{3330017D-0D8B-97AE-5AA1-61C159FA0498}"/>
              </a:ext>
            </a:extLst>
          </p:cNvPr>
          <p:cNvGrpSpPr/>
          <p:nvPr/>
        </p:nvGrpSpPr>
        <p:grpSpPr>
          <a:xfrm>
            <a:off x="7072304" y="3151732"/>
            <a:ext cx="2320312" cy="380676"/>
            <a:chOff x="5460827" y="1622778"/>
            <a:chExt cx="2320312" cy="380676"/>
          </a:xfrm>
        </p:grpSpPr>
        <p:sp>
          <p:nvSpPr>
            <p:cNvPr id="45" name="Rectangle 44">
              <a:extLst>
                <a:ext uri="{FF2B5EF4-FFF2-40B4-BE49-F238E27FC236}">
                  <a16:creationId xmlns:a16="http://schemas.microsoft.com/office/drawing/2014/main" id="{3638E0AC-EB8B-7162-1ED9-AA1FC2ED0A2C}"/>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6F3242A-53DB-6891-052F-F838530E1509}"/>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Control Strategy</a:t>
              </a:r>
              <a:endParaRPr lang="en-US" sz="2000" kern="1200" dirty="0"/>
            </a:p>
          </p:txBody>
        </p:sp>
      </p:grpSp>
      <p:sp>
        <p:nvSpPr>
          <p:cNvPr id="47" name="Rectangle 46" descr="Handshake">
            <a:extLst>
              <a:ext uri="{FF2B5EF4-FFF2-40B4-BE49-F238E27FC236}">
                <a16:creationId xmlns:a16="http://schemas.microsoft.com/office/drawing/2014/main" id="{86A31265-967C-CA2C-91C4-4CADC2B94B81}"/>
              </a:ext>
            </a:extLst>
          </p:cNvPr>
          <p:cNvSpPr/>
          <p:nvPr/>
        </p:nvSpPr>
        <p:spPr>
          <a:xfrm>
            <a:off x="9498583" y="2100442"/>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sp>
      <p:grpSp>
        <p:nvGrpSpPr>
          <p:cNvPr id="48" name="Group 47">
            <a:extLst>
              <a:ext uri="{FF2B5EF4-FFF2-40B4-BE49-F238E27FC236}">
                <a16:creationId xmlns:a16="http://schemas.microsoft.com/office/drawing/2014/main" id="{0C2931ED-93DB-F278-3E07-DB11D42011D7}"/>
              </a:ext>
            </a:extLst>
          </p:cNvPr>
          <p:cNvGrpSpPr/>
          <p:nvPr/>
        </p:nvGrpSpPr>
        <p:grpSpPr>
          <a:xfrm>
            <a:off x="9228221" y="3140449"/>
            <a:ext cx="2320312" cy="380676"/>
            <a:chOff x="8187194" y="1622778"/>
            <a:chExt cx="2320312" cy="380676"/>
          </a:xfrm>
        </p:grpSpPr>
        <p:sp>
          <p:nvSpPr>
            <p:cNvPr id="49" name="Rectangle 48">
              <a:extLst>
                <a:ext uri="{FF2B5EF4-FFF2-40B4-BE49-F238E27FC236}">
                  <a16:creationId xmlns:a16="http://schemas.microsoft.com/office/drawing/2014/main" id="{D5AF3848-B86C-9937-5303-5100D24224FC}"/>
                </a:ext>
              </a:extLst>
            </p:cNvPr>
            <p:cNvSpPr/>
            <p:nvPr/>
          </p:nvSpPr>
          <p:spPr>
            <a:xfrm>
              <a:off x="8187194"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3524DD2C-D563-6F6C-96BC-D9950AB8AD72}"/>
                </a:ext>
              </a:extLst>
            </p:cNvPr>
            <p:cNvSpPr txBox="1"/>
            <p:nvPr/>
          </p:nvSpPr>
          <p:spPr>
            <a:xfrm>
              <a:off x="8187194"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Future Work</a:t>
              </a:r>
              <a:endParaRPr lang="en-US" sz="2000" kern="1200" dirty="0"/>
            </a:p>
          </p:txBody>
        </p:sp>
      </p:grpSp>
      <p:sp>
        <p:nvSpPr>
          <p:cNvPr id="51" name="Rectangle 50">
            <a:extLst>
              <a:ext uri="{FF2B5EF4-FFF2-40B4-BE49-F238E27FC236}">
                <a16:creationId xmlns:a16="http://schemas.microsoft.com/office/drawing/2014/main" id="{5BC8BE7B-2753-91E1-8D31-8218EF0A9FB9}"/>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2" name="Group 51">
            <a:extLst>
              <a:ext uri="{FF2B5EF4-FFF2-40B4-BE49-F238E27FC236}">
                <a16:creationId xmlns:a16="http://schemas.microsoft.com/office/drawing/2014/main" id="{69824974-717B-DE15-7CEF-2A0E532A729F}"/>
              </a:ext>
            </a:extLst>
          </p:cNvPr>
          <p:cNvGrpSpPr/>
          <p:nvPr/>
        </p:nvGrpSpPr>
        <p:grpSpPr>
          <a:xfrm>
            <a:off x="4630704" y="3192343"/>
            <a:ext cx="2320312" cy="380676"/>
            <a:chOff x="5460827" y="1622778"/>
            <a:chExt cx="2320312" cy="380676"/>
          </a:xfrm>
        </p:grpSpPr>
        <p:sp>
          <p:nvSpPr>
            <p:cNvPr id="53" name="Rectangle 52">
              <a:extLst>
                <a:ext uri="{FF2B5EF4-FFF2-40B4-BE49-F238E27FC236}">
                  <a16:creationId xmlns:a16="http://schemas.microsoft.com/office/drawing/2014/main" id="{14E70DAC-2DBC-AC8F-C4CB-DC4034BFFAE6}"/>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A911174E-E04D-9FA1-918A-06DA7FF85227}"/>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GB" sz="2000" b="0" i="0" kern="1200" baseline="0" dirty="0"/>
                <a:t>Experimental Verification</a:t>
              </a:r>
              <a:endParaRPr lang="en-US" sz="2000" kern="1200" dirty="0"/>
            </a:p>
          </p:txBody>
        </p:sp>
      </p:grpSp>
      <p:sp>
        <p:nvSpPr>
          <p:cNvPr id="57" name="Rectangle 56" descr="Computer">
            <a:extLst>
              <a:ext uri="{FF2B5EF4-FFF2-40B4-BE49-F238E27FC236}">
                <a16:creationId xmlns:a16="http://schemas.microsoft.com/office/drawing/2014/main" id="{BECFDC76-6DDF-F7A3-B978-F3356C2ECD9D}"/>
              </a:ext>
            </a:extLst>
          </p:cNvPr>
          <p:cNvSpPr/>
          <p:nvPr/>
        </p:nvSpPr>
        <p:spPr>
          <a:xfrm>
            <a:off x="3248579" y="2100442"/>
            <a:ext cx="812109" cy="8121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2">
              <a:hueOff val="-485121"/>
              <a:satOff val="-27976"/>
              <a:lumOff val="2876"/>
              <a:alphaOff val="0"/>
            </a:schemeClr>
          </a:effectRef>
          <a:fontRef idx="minor">
            <a:schemeClr val="lt1"/>
          </a:fontRef>
        </p:style>
      </p:sp>
      <p:sp>
        <p:nvSpPr>
          <p:cNvPr id="39" name="TextBox 38">
            <a:extLst>
              <a:ext uri="{FF2B5EF4-FFF2-40B4-BE49-F238E27FC236}">
                <a16:creationId xmlns:a16="http://schemas.microsoft.com/office/drawing/2014/main" id="{86122EB5-F98B-B52D-0A2D-72B4FD0506C4}"/>
              </a:ext>
            </a:extLst>
          </p:cNvPr>
          <p:cNvSpPr txBox="1"/>
          <p:nvPr/>
        </p:nvSpPr>
        <p:spPr>
          <a:xfrm>
            <a:off x="6969791" y="3748239"/>
            <a:ext cx="3172631" cy="14302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indent="-342900">
              <a:buFont typeface="+mj-lt"/>
              <a:buAutoNum type="arabicPeriod"/>
            </a:pPr>
            <a:r>
              <a:rPr lang="en-GB" sz="1600" dirty="0">
                <a:cs typeface="Times New Roman" panose="02020603050405020304" pitchFamily="18" charset="0"/>
              </a:rPr>
              <a:t>Electronic Setup (Open Loop)</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r>
              <a:rPr lang="en-GB" sz="1600" dirty="0">
                <a:cs typeface="Times New Roman" panose="02020603050405020304" pitchFamily="18" charset="0"/>
              </a:rPr>
              <a:t>Electronic Setup (Closed Loop)</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r>
              <a:rPr lang="en-GB" sz="1600" dirty="0">
                <a:cs typeface="Times New Roman" panose="02020603050405020304" pitchFamily="18" charset="0"/>
              </a:rPr>
              <a:t>Image Processing</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r>
              <a:rPr lang="en-GB" sz="1600" dirty="0">
                <a:cs typeface="Times New Roman" panose="02020603050405020304" pitchFamily="18" charset="0"/>
              </a:rPr>
              <a:t>Getting Equilibrium Points</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r>
              <a:rPr lang="en-GB" sz="1600" dirty="0">
                <a:cs typeface="Times New Roman" panose="02020603050405020304" pitchFamily="18" charset="0"/>
              </a:rPr>
              <a:t>Results</a:t>
            </a:r>
          </a:p>
          <a:p>
            <a:pPr marL="342900" indent="-342900">
              <a:buFont typeface="+mj-lt"/>
              <a:buAutoNum type="arabicPeriod"/>
            </a:pPr>
            <a:endParaRPr lang="en-GB" sz="1600" dirty="0">
              <a:cs typeface="Times New Roman" panose="02020603050405020304" pitchFamily="18" charset="0"/>
            </a:endParaRPr>
          </a:p>
          <a:p>
            <a:pPr marL="342900" indent="-342900">
              <a:buFont typeface="+mj-lt"/>
              <a:buAutoNum type="arabicPeriod"/>
            </a:pPr>
            <a:endParaRPr lang="en-GB" sz="1600" dirty="0">
              <a:cs typeface="Times New Roman" panose="02020603050405020304" pitchFamily="18" charset="0"/>
            </a:endParaRPr>
          </a:p>
        </p:txBody>
      </p:sp>
      <p:pic>
        <p:nvPicPr>
          <p:cNvPr id="56" name="Picture 2" descr="Gear, measurement, pen, ruler icon - Download on Iconfinder | Math for  kids, Icon, Ruler">
            <a:extLst>
              <a:ext uri="{FF2B5EF4-FFF2-40B4-BE49-F238E27FC236}">
                <a16:creationId xmlns:a16="http://schemas.microsoft.com/office/drawing/2014/main" id="{F1813BDE-1363-F454-B426-A1BBA2B963E5}"/>
              </a:ext>
            </a:extLst>
          </p:cNvPr>
          <p:cNvPicPr>
            <a:picLocks noChangeAspect="1" noChangeArrowheads="1"/>
          </p:cNvPicPr>
          <p:nvPr/>
        </p:nvPicPr>
        <p:blipFill>
          <a:blip r:embed="rId10">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5264597" y="2100442"/>
            <a:ext cx="1014060" cy="101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4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A13873B4-1597-6EDE-4A84-3732398EE0A0}"/>
              </a:ext>
            </a:extLst>
          </p:cNvPr>
          <p:cNvSpPr txBox="1"/>
          <p:nvPr/>
        </p:nvSpPr>
        <p:spPr>
          <a:xfrm>
            <a:off x="1259075" y="3308741"/>
            <a:ext cx="2798202" cy="923330"/>
          </a:xfrm>
          <a:prstGeom prst="rect">
            <a:avLst/>
          </a:prstGeom>
          <a:noFill/>
        </p:spPr>
        <p:txBody>
          <a:bodyPr wrap="none" rtlCol="0">
            <a:spAutoFit/>
          </a:bodyPr>
          <a:lstStyle/>
          <a:p>
            <a:pPr lvl="0" algn="ctr">
              <a:lnSpc>
                <a:spcPct val="100000"/>
              </a:lnSpc>
              <a:defRPr b="1"/>
            </a:pPr>
            <a:r>
              <a:rPr lang="en-US" sz="1800" b="1">
                <a:latin typeface="Gill Sans MT" panose="020B0502020104020203"/>
              </a:rPr>
              <a:t>Open-Loop</a:t>
            </a:r>
            <a:br>
              <a:rPr lang="en-US" sz="1800" b="1">
                <a:latin typeface="Gill Sans MT" panose="020B0502020104020203"/>
              </a:rPr>
            </a:br>
            <a:r>
              <a:rPr lang="en-US" sz="1800" b="1">
                <a:latin typeface="Gill Sans MT" panose="020B0502020104020203"/>
              </a:rPr>
              <a:t>Electronic testbed setup</a:t>
            </a:r>
          </a:p>
          <a:p>
            <a:endParaRPr lang="en-US"/>
          </a:p>
        </p:txBody>
      </p:sp>
      <p:sp>
        <p:nvSpPr>
          <p:cNvPr id="49" name="Rectangle 48">
            <a:extLst>
              <a:ext uri="{FF2B5EF4-FFF2-40B4-BE49-F238E27FC236}">
                <a16:creationId xmlns:a16="http://schemas.microsoft.com/office/drawing/2014/main" id="{19219310-22C5-1D39-5BFB-041B46AE0C4D}"/>
              </a:ext>
            </a:extLst>
          </p:cNvPr>
          <p:cNvSpPr/>
          <p:nvPr/>
        </p:nvSpPr>
        <p:spPr>
          <a:xfrm>
            <a:off x="2453846" y="2577528"/>
            <a:ext cx="629138" cy="629138"/>
          </a:xfrm>
          <a:prstGeom prst="rect">
            <a:avLst/>
          </a:prstGeom>
          <a:blipFill>
            <a:blip r:embed="rId2">
              <a:extLst>
                <a:ext uri="{28A0092B-C50C-407E-A947-70E740481C1C}">
                  <a14:useLocalDpi xmlns:a14="http://schemas.microsoft.com/office/drawing/2010/main" val="0"/>
                </a:ext>
              </a:extLst>
            </a:blip>
            <a:srcRect/>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2" name="Date Placeholder 1">
            <a:extLst>
              <a:ext uri="{FF2B5EF4-FFF2-40B4-BE49-F238E27FC236}">
                <a16:creationId xmlns:a16="http://schemas.microsoft.com/office/drawing/2014/main" id="{CED12A4C-6B14-43F6-98F7-AD893C8F7835}"/>
              </a:ext>
            </a:extLst>
          </p:cNvPr>
          <p:cNvSpPr>
            <a:spLocks noGrp="1"/>
          </p:cNvSpPr>
          <p:nvPr>
            <p:ph type="dt" sz="half" idx="10"/>
          </p:nvPr>
        </p:nvSpPr>
        <p:spPr/>
        <p:txBody>
          <a:bodyPr/>
          <a:lstStyle/>
          <a:p>
            <a:fld id="{F7A06F22-9484-B54D-BC05-E94AADADF4F6}" type="datetime1">
              <a:rPr lang="en-IN" smtClean="0"/>
              <a:t>23-06-2022</a:t>
            </a:fld>
            <a:endParaRPr lang="en-GB"/>
          </a:p>
        </p:txBody>
      </p:sp>
      <p:sp>
        <p:nvSpPr>
          <p:cNvPr id="3" name="Slide Number Placeholder 2">
            <a:extLst>
              <a:ext uri="{FF2B5EF4-FFF2-40B4-BE49-F238E27FC236}">
                <a16:creationId xmlns:a16="http://schemas.microsoft.com/office/drawing/2014/main" id="{F933089E-0A96-17FA-AC82-F0217466755D}"/>
              </a:ext>
            </a:extLst>
          </p:cNvPr>
          <p:cNvSpPr>
            <a:spLocks noGrp="1"/>
          </p:cNvSpPr>
          <p:nvPr>
            <p:ph type="sldNum" sz="quarter" idx="12"/>
          </p:nvPr>
        </p:nvSpPr>
        <p:spPr/>
        <p:txBody>
          <a:bodyPr/>
          <a:lstStyle/>
          <a:p>
            <a:fld id="{E14DAB84-8963-A547-9D4F-464A7C6416BD}" type="slidenum">
              <a:rPr lang="en-GB" smtClean="0"/>
              <a:t>35</a:t>
            </a:fld>
            <a:endParaRPr lang="en-GB"/>
          </a:p>
        </p:txBody>
      </p:sp>
      <p:pic>
        <p:nvPicPr>
          <p:cNvPr id="5" name="Picture 4" descr="Diagram, schematic&#10;&#10;Description automatically generated">
            <a:extLst>
              <a:ext uri="{FF2B5EF4-FFF2-40B4-BE49-F238E27FC236}">
                <a16:creationId xmlns:a16="http://schemas.microsoft.com/office/drawing/2014/main" id="{94F932CF-5ADB-1293-4AF7-F35AEE639C1D}"/>
              </a:ext>
            </a:extLst>
          </p:cNvPr>
          <p:cNvPicPr>
            <a:picLocks noChangeAspect="1"/>
          </p:cNvPicPr>
          <p:nvPr/>
        </p:nvPicPr>
        <p:blipFill>
          <a:blip r:embed="rId3"/>
          <a:stretch>
            <a:fillRect/>
          </a:stretch>
        </p:blipFill>
        <p:spPr>
          <a:xfrm>
            <a:off x="5173041" y="1521129"/>
            <a:ext cx="6882835" cy="3979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3507643-68EE-179E-29AC-D3C573D7517C}"/>
              </a:ext>
            </a:extLst>
          </p:cNvPr>
          <p:cNvSpPr txBox="1"/>
          <p:nvPr/>
        </p:nvSpPr>
        <p:spPr>
          <a:xfrm>
            <a:off x="495300" y="357859"/>
            <a:ext cx="3645357" cy="461665"/>
          </a:xfrm>
          <a:prstGeom prst="rect">
            <a:avLst/>
          </a:prstGeom>
          <a:noFill/>
        </p:spPr>
        <p:txBody>
          <a:bodyPr wrap="none" rtlCol="0">
            <a:spAutoFit/>
          </a:bodyPr>
          <a:lstStyle/>
          <a:p>
            <a:r>
              <a:rPr lang="en-US" sz="2400" b="1"/>
              <a:t>Simplified Setup Schematic</a:t>
            </a:r>
          </a:p>
        </p:txBody>
      </p:sp>
      <p:sp>
        <p:nvSpPr>
          <p:cNvPr id="7" name="Rectangle 6">
            <a:extLst>
              <a:ext uri="{FF2B5EF4-FFF2-40B4-BE49-F238E27FC236}">
                <a16:creationId xmlns:a16="http://schemas.microsoft.com/office/drawing/2014/main" id="{A237F6B1-2071-E8A8-C06C-4219575044E6}"/>
              </a:ext>
            </a:extLst>
          </p:cNvPr>
          <p:cNvSpPr/>
          <p:nvPr/>
        </p:nvSpPr>
        <p:spPr>
          <a:xfrm>
            <a:off x="495300" y="855344"/>
            <a:ext cx="4410075" cy="5772101"/>
          </a:xfrm>
          <a:prstGeom prst="rect">
            <a:avLst/>
          </a:prstGeom>
          <a:solidFill>
            <a:srgbClr val="B1EB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 schematic&#10;&#10;Description automatically generated">
            <a:extLst>
              <a:ext uri="{FF2B5EF4-FFF2-40B4-BE49-F238E27FC236}">
                <a16:creationId xmlns:a16="http://schemas.microsoft.com/office/drawing/2014/main" id="{40B094AE-37CE-6833-C28B-83F6064A136A}"/>
              </a:ext>
            </a:extLst>
          </p:cNvPr>
          <p:cNvPicPr>
            <a:picLocks noChangeAspect="1"/>
          </p:cNvPicPr>
          <p:nvPr/>
        </p:nvPicPr>
        <p:blipFill rotWithShape="1">
          <a:blip r:embed="rId4"/>
          <a:srcRect l="20418" t="5192" r="22499"/>
          <a:stretch/>
        </p:blipFill>
        <p:spPr>
          <a:xfrm>
            <a:off x="1259075" y="987646"/>
            <a:ext cx="3060963" cy="2753748"/>
          </a:xfrm>
          <a:prstGeom prst="rect">
            <a:avLst/>
          </a:prstGeom>
        </p:spPr>
      </p:pic>
      <p:sp>
        <p:nvSpPr>
          <p:cNvPr id="10" name="TextBox 9">
            <a:extLst>
              <a:ext uri="{FF2B5EF4-FFF2-40B4-BE49-F238E27FC236}">
                <a16:creationId xmlns:a16="http://schemas.microsoft.com/office/drawing/2014/main" id="{A6E0CFA8-1E0B-1CE6-653B-09F6ED93E218}"/>
              </a:ext>
            </a:extLst>
          </p:cNvPr>
          <p:cNvSpPr txBox="1"/>
          <p:nvPr/>
        </p:nvSpPr>
        <p:spPr>
          <a:xfrm>
            <a:off x="495300" y="3732499"/>
            <a:ext cx="4588515" cy="3693319"/>
          </a:xfrm>
          <a:prstGeom prst="rect">
            <a:avLst/>
          </a:prstGeom>
          <a:noFill/>
        </p:spPr>
        <p:txBody>
          <a:bodyPr wrap="square" rtlCol="0">
            <a:spAutoFit/>
          </a:bodyPr>
          <a:lstStyle/>
          <a:p>
            <a:pPr algn="ctr"/>
            <a:r>
              <a:rPr lang="en-US" b="1"/>
              <a:t>MX1919 Driver Module</a:t>
            </a:r>
          </a:p>
          <a:p>
            <a:endParaRPr lang="en-US"/>
          </a:p>
          <a:p>
            <a:r>
              <a:rPr lang="en-US"/>
              <a:t>Technical Specifications :</a:t>
            </a:r>
          </a:p>
          <a:p>
            <a:pPr algn="l" rtl="0"/>
            <a:r>
              <a:rPr lang="en-US">
                <a:effectLst/>
                <a:latin typeface="Arial" panose="020B0604020202020204" pitchFamily="34" charset="0"/>
              </a:rPr>
              <a:t>1. Module supply voltage: DC 2V-10V</a:t>
            </a:r>
            <a:br>
              <a:rPr lang="en-US">
                <a:effectLst/>
              </a:rPr>
            </a:br>
            <a:r>
              <a:rPr lang="en-US">
                <a:effectLst/>
                <a:latin typeface="Arial" panose="020B0604020202020204" pitchFamily="34" charset="0"/>
              </a:rPr>
              <a:t>2. Signal input voltage: DC 1.8-7V</a:t>
            </a:r>
            <a:br>
              <a:rPr lang="en-US">
                <a:effectLst/>
              </a:rPr>
            </a:br>
            <a:r>
              <a:rPr lang="en-US">
                <a:effectLst/>
                <a:latin typeface="Arial" panose="020B0604020202020204" pitchFamily="34" charset="0"/>
              </a:rPr>
              <a:t>3. Single working current: 1.5A</a:t>
            </a:r>
            <a:br>
              <a:rPr lang="en-US">
                <a:effectLst/>
              </a:rPr>
            </a:br>
            <a:r>
              <a:rPr lang="en-US">
                <a:effectLst/>
                <a:latin typeface="Arial" panose="020B0604020202020204" pitchFamily="34" charset="0"/>
              </a:rPr>
              <a:t>4. Peak current up to 2.5A</a:t>
            </a:r>
          </a:p>
          <a:p>
            <a:pPr algn="l" rtl="0"/>
            <a:endParaRPr lang="en-US">
              <a:effectLst/>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Can control 2 coils with both current and direction control</a:t>
            </a:r>
          </a:p>
          <a:p>
            <a:pPr algn="l" rtl="0"/>
            <a:br>
              <a:rPr lang="en-US">
                <a:effectLst/>
              </a:rPr>
            </a:br>
            <a:br>
              <a:rPr lang="en-US"/>
            </a:br>
            <a:endParaRPr lang="en-US"/>
          </a:p>
        </p:txBody>
      </p:sp>
      <p:sp>
        <p:nvSpPr>
          <p:cNvPr id="33" name="Rectangle 32">
            <a:extLst>
              <a:ext uri="{FF2B5EF4-FFF2-40B4-BE49-F238E27FC236}">
                <a16:creationId xmlns:a16="http://schemas.microsoft.com/office/drawing/2014/main" id="{5F8AF17C-090C-286D-34A2-8319D692EF30}"/>
              </a:ext>
            </a:extLst>
          </p:cNvPr>
          <p:cNvSpPr/>
          <p:nvPr/>
        </p:nvSpPr>
        <p:spPr>
          <a:xfrm>
            <a:off x="495300" y="819524"/>
            <a:ext cx="4546233" cy="580792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1B55ACA-9F1E-D062-A002-46C60A2556B9}"/>
              </a:ext>
            </a:extLst>
          </p:cNvPr>
          <p:cNvSpPr txBox="1"/>
          <p:nvPr/>
        </p:nvSpPr>
        <p:spPr>
          <a:xfrm>
            <a:off x="495300" y="3723807"/>
            <a:ext cx="4546233" cy="3416320"/>
          </a:xfrm>
          <a:prstGeom prst="rect">
            <a:avLst/>
          </a:prstGeom>
          <a:noFill/>
        </p:spPr>
        <p:txBody>
          <a:bodyPr wrap="square" rtlCol="0">
            <a:spAutoFit/>
          </a:bodyPr>
          <a:lstStyle/>
          <a:p>
            <a:pPr algn="ctr"/>
            <a:r>
              <a:rPr lang="en-US" b="0" i="0">
                <a:solidFill>
                  <a:schemeClr val="bg1"/>
                </a:solidFill>
                <a:effectLst/>
                <a:latin typeface="+mj-lt"/>
              </a:rPr>
              <a:t>PWM Driver IC- </a:t>
            </a:r>
            <a:r>
              <a:rPr lang="en-US">
                <a:solidFill>
                  <a:schemeClr val="bg1"/>
                </a:solidFill>
                <a:latin typeface="+mj-lt"/>
              </a:rPr>
              <a:t>Adafruit </a:t>
            </a:r>
            <a:r>
              <a:rPr lang="en-US" b="0" i="0">
                <a:solidFill>
                  <a:schemeClr val="bg1"/>
                </a:solidFill>
                <a:effectLst/>
                <a:latin typeface="+mj-lt"/>
              </a:rPr>
              <a:t>PCA9685</a:t>
            </a:r>
            <a:endParaRPr lang="en-US" b="1">
              <a:solidFill>
                <a:schemeClr val="bg1"/>
              </a:solidFill>
              <a:latin typeface="+mj-lt"/>
            </a:endParaRPr>
          </a:p>
          <a:p>
            <a:endParaRPr lang="en-US">
              <a:solidFill>
                <a:schemeClr val="bg1"/>
              </a:solidFill>
              <a:latin typeface="+mj-lt"/>
            </a:endParaRPr>
          </a:p>
          <a:p>
            <a:r>
              <a:rPr lang="en-US">
                <a:solidFill>
                  <a:schemeClr val="bg1"/>
                </a:solidFill>
                <a:latin typeface="+mj-lt"/>
              </a:rPr>
              <a:t>Technical Features :</a:t>
            </a:r>
          </a:p>
          <a:p>
            <a:pPr marL="342900" indent="-342900" algn="l" rtl="0">
              <a:buAutoNum type="arabicPeriod"/>
            </a:pPr>
            <a:r>
              <a:rPr lang="en-US">
                <a:solidFill>
                  <a:schemeClr val="bg1"/>
                </a:solidFill>
                <a:latin typeface="+mj-lt"/>
              </a:rPr>
              <a:t>I2C Driven</a:t>
            </a:r>
          </a:p>
          <a:p>
            <a:pPr marL="342900" indent="-342900" algn="l" rtl="0">
              <a:buAutoNum type="arabicPeriod"/>
            </a:pPr>
            <a:r>
              <a:rPr lang="en-US" b="0" i="0">
                <a:solidFill>
                  <a:schemeClr val="bg1"/>
                </a:solidFill>
                <a:effectLst/>
                <a:latin typeface="+mj-lt"/>
              </a:rPr>
              <a:t>16-Channel 12-bit PWM resolution (</a:t>
            </a:r>
            <a:r>
              <a:rPr lang="en-US" b="0" i="0">
                <a:solidFill>
                  <a:schemeClr val="bg1"/>
                </a:solidFill>
                <a:effectLst/>
                <a:latin typeface="Arial" panose="020B0604020202020204" pitchFamily="34" charset="0"/>
              </a:rPr>
              <a:t>0 to 4095)</a:t>
            </a:r>
            <a:endParaRPr lang="en-US" b="0" i="0">
              <a:solidFill>
                <a:schemeClr val="bg1"/>
              </a:solidFill>
              <a:effectLst/>
              <a:latin typeface="+mj-lt"/>
            </a:endParaRPr>
          </a:p>
          <a:p>
            <a:pPr marL="342900" indent="-342900" algn="l" rtl="0">
              <a:buAutoNum type="arabicPeriod"/>
            </a:pPr>
            <a:r>
              <a:rPr lang="en-US">
                <a:solidFill>
                  <a:schemeClr val="bg1"/>
                </a:solidFill>
                <a:latin typeface="+mj-lt"/>
              </a:rPr>
              <a:t>C</a:t>
            </a:r>
            <a:r>
              <a:rPr lang="en-US" b="0" i="0">
                <a:solidFill>
                  <a:schemeClr val="bg1"/>
                </a:solidFill>
                <a:effectLst/>
                <a:latin typeface="+mj-lt"/>
              </a:rPr>
              <a:t>an chain up to 62 of them</a:t>
            </a:r>
            <a:br>
              <a:rPr lang="en-US">
                <a:solidFill>
                  <a:schemeClr val="bg1"/>
                </a:solidFill>
                <a:effectLst/>
                <a:latin typeface="+mj-lt"/>
              </a:rPr>
            </a:br>
            <a:endParaRPr lang="en-US">
              <a:solidFill>
                <a:schemeClr val="bg1"/>
              </a:solidFill>
              <a:effectLst/>
              <a:latin typeface="+mj-lt"/>
            </a:endParaRPr>
          </a:p>
          <a:p>
            <a:pPr algn="l" rtl="0"/>
            <a:r>
              <a:rPr lang="en-US">
                <a:solidFill>
                  <a:schemeClr val="bg1"/>
                </a:solidFill>
                <a:latin typeface="+mj-lt"/>
                <a:cs typeface="Calibri" panose="020F0502020204030204" pitchFamily="34" charset="0"/>
              </a:rPr>
              <a:t>Each MX1919 Driver output requires two channels of PCA9685 (Step Pin &amp; Direction Pin)</a:t>
            </a:r>
            <a:br>
              <a:rPr lang="en-US">
                <a:solidFill>
                  <a:schemeClr val="bg1"/>
                </a:solidFill>
                <a:effectLst/>
                <a:latin typeface="+mj-lt"/>
              </a:rPr>
            </a:br>
            <a:br>
              <a:rPr lang="en-US">
                <a:solidFill>
                  <a:schemeClr val="bg1"/>
                </a:solidFill>
                <a:latin typeface="+mj-lt"/>
              </a:rPr>
            </a:br>
            <a:endParaRPr lang="en-US">
              <a:solidFill>
                <a:schemeClr val="bg1"/>
              </a:solidFill>
              <a:latin typeface="+mj-lt"/>
            </a:endParaRPr>
          </a:p>
        </p:txBody>
      </p:sp>
      <p:pic>
        <p:nvPicPr>
          <p:cNvPr id="35" name="Picture 34" descr="A picture containing text, electronics, circuit&#10;&#10;Description automatically generated">
            <a:extLst>
              <a:ext uri="{FF2B5EF4-FFF2-40B4-BE49-F238E27FC236}">
                <a16:creationId xmlns:a16="http://schemas.microsoft.com/office/drawing/2014/main" id="{3AFD14EB-D889-3228-5D2A-3AEFC05652DF}"/>
              </a:ext>
            </a:extLst>
          </p:cNvPr>
          <p:cNvPicPr>
            <a:picLocks noChangeAspect="1"/>
          </p:cNvPicPr>
          <p:nvPr/>
        </p:nvPicPr>
        <p:blipFill>
          <a:blip r:embed="rId5"/>
          <a:stretch>
            <a:fillRect/>
          </a:stretch>
        </p:blipFill>
        <p:spPr>
          <a:xfrm>
            <a:off x="838200" y="880683"/>
            <a:ext cx="3499658" cy="2690082"/>
          </a:xfrm>
          <a:prstGeom prst="rect">
            <a:avLst/>
          </a:prstGeom>
        </p:spPr>
      </p:pic>
      <p:sp>
        <p:nvSpPr>
          <p:cNvPr id="44" name="Rectangle 43">
            <a:extLst>
              <a:ext uri="{FF2B5EF4-FFF2-40B4-BE49-F238E27FC236}">
                <a16:creationId xmlns:a16="http://schemas.microsoft.com/office/drawing/2014/main" id="{E17A4B5D-EB4A-BA7B-0DC3-F218A178C31C}"/>
              </a:ext>
            </a:extLst>
          </p:cNvPr>
          <p:cNvSpPr/>
          <p:nvPr/>
        </p:nvSpPr>
        <p:spPr>
          <a:xfrm>
            <a:off x="495299" y="815065"/>
            <a:ext cx="4546233" cy="58079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5" name="Picture 44" descr="A close-up of a computer&#10;&#10;Description automatically generated with low confidence">
            <a:extLst>
              <a:ext uri="{FF2B5EF4-FFF2-40B4-BE49-F238E27FC236}">
                <a16:creationId xmlns:a16="http://schemas.microsoft.com/office/drawing/2014/main" id="{1377B6F4-0B8D-6F43-71CD-E81068289A38}"/>
              </a:ext>
            </a:extLst>
          </p:cNvPr>
          <p:cNvPicPr>
            <a:picLocks noChangeAspect="1"/>
          </p:cNvPicPr>
          <p:nvPr/>
        </p:nvPicPr>
        <p:blipFill>
          <a:blip r:embed="rId6"/>
          <a:stretch>
            <a:fillRect/>
          </a:stretch>
        </p:blipFill>
        <p:spPr>
          <a:xfrm>
            <a:off x="584526" y="1100395"/>
            <a:ext cx="2339095" cy="2091691"/>
          </a:xfrm>
          <a:prstGeom prst="rect">
            <a:avLst/>
          </a:prstGeom>
        </p:spPr>
      </p:pic>
      <p:sp>
        <p:nvSpPr>
          <p:cNvPr id="46" name="TextBox 45">
            <a:extLst>
              <a:ext uri="{FF2B5EF4-FFF2-40B4-BE49-F238E27FC236}">
                <a16:creationId xmlns:a16="http://schemas.microsoft.com/office/drawing/2014/main" id="{0A5D1464-5F5E-1F4E-F3D8-ECB5CA94F39E}"/>
              </a:ext>
            </a:extLst>
          </p:cNvPr>
          <p:cNvSpPr txBox="1"/>
          <p:nvPr/>
        </p:nvSpPr>
        <p:spPr>
          <a:xfrm>
            <a:off x="3059779" y="1346021"/>
            <a:ext cx="1738867" cy="1600438"/>
          </a:xfrm>
          <a:prstGeom prst="rect">
            <a:avLst/>
          </a:prstGeom>
          <a:noFill/>
        </p:spPr>
        <p:txBody>
          <a:bodyPr wrap="square" rtlCol="0">
            <a:spAutoFit/>
          </a:bodyPr>
          <a:lstStyle/>
          <a:p>
            <a:r>
              <a:rPr lang="en-US" sz="1400" b="1"/>
              <a:t>SMPS</a:t>
            </a:r>
            <a:endParaRPr lang="en-US" sz="1400"/>
          </a:p>
          <a:p>
            <a:r>
              <a:rPr lang="en-US" sz="1400"/>
              <a:t>Output -DC 5V, 60A</a:t>
            </a:r>
          </a:p>
          <a:p>
            <a:r>
              <a:rPr lang="en-US" sz="1400"/>
              <a:t>Power- 300W</a:t>
            </a:r>
          </a:p>
          <a:p>
            <a:endParaRPr lang="en-US" sz="1400"/>
          </a:p>
          <a:p>
            <a:r>
              <a:rPr lang="en-US" sz="1400"/>
              <a:t>To power Driver IC, </a:t>
            </a:r>
            <a:r>
              <a:rPr lang="en-US" sz="1400" err="1"/>
              <a:t>inturn</a:t>
            </a:r>
            <a:r>
              <a:rPr lang="en-US" sz="1400"/>
              <a:t> drive current through the coils</a:t>
            </a:r>
          </a:p>
        </p:txBody>
      </p:sp>
      <p:pic>
        <p:nvPicPr>
          <p:cNvPr id="47" name="Picture 46" descr="A close-up of a circuit board&#10;&#10;Description automatically generated with medium confidence">
            <a:extLst>
              <a:ext uri="{FF2B5EF4-FFF2-40B4-BE49-F238E27FC236}">
                <a16:creationId xmlns:a16="http://schemas.microsoft.com/office/drawing/2014/main" id="{FFD67F4A-0E7F-BDCD-FE4D-6DCAD887CA79}"/>
              </a:ext>
            </a:extLst>
          </p:cNvPr>
          <p:cNvPicPr>
            <a:picLocks noChangeAspect="1"/>
          </p:cNvPicPr>
          <p:nvPr/>
        </p:nvPicPr>
        <p:blipFill>
          <a:blip r:embed="rId7"/>
          <a:stretch>
            <a:fillRect/>
          </a:stretch>
        </p:blipFill>
        <p:spPr>
          <a:xfrm>
            <a:off x="673753" y="4010807"/>
            <a:ext cx="2501708" cy="1746798"/>
          </a:xfrm>
          <a:prstGeom prst="rect">
            <a:avLst/>
          </a:prstGeom>
        </p:spPr>
      </p:pic>
      <p:sp>
        <p:nvSpPr>
          <p:cNvPr id="48" name="TextBox 47">
            <a:extLst>
              <a:ext uri="{FF2B5EF4-FFF2-40B4-BE49-F238E27FC236}">
                <a16:creationId xmlns:a16="http://schemas.microsoft.com/office/drawing/2014/main" id="{F4A764F1-6C4E-EE68-9AA8-4230EAC3D818}"/>
              </a:ext>
            </a:extLst>
          </p:cNvPr>
          <p:cNvSpPr txBox="1"/>
          <p:nvPr/>
        </p:nvSpPr>
        <p:spPr>
          <a:xfrm>
            <a:off x="3166508" y="3926079"/>
            <a:ext cx="1738867" cy="2031325"/>
          </a:xfrm>
          <a:prstGeom prst="rect">
            <a:avLst/>
          </a:prstGeom>
          <a:noFill/>
        </p:spPr>
        <p:txBody>
          <a:bodyPr wrap="square" rtlCol="0">
            <a:spAutoFit/>
          </a:bodyPr>
          <a:lstStyle/>
          <a:p>
            <a:r>
              <a:rPr lang="en-US" sz="1400" b="1"/>
              <a:t>Arduino Controller</a:t>
            </a:r>
          </a:p>
          <a:p>
            <a:endParaRPr lang="en-US" sz="1400" b="1"/>
          </a:p>
          <a:p>
            <a:r>
              <a:rPr lang="en-US" sz="1400"/>
              <a:t>Serial communication with PC- coil ON/OFF info</a:t>
            </a:r>
          </a:p>
          <a:p>
            <a:endParaRPr lang="en-US" sz="1400"/>
          </a:p>
          <a:p>
            <a:r>
              <a:rPr lang="en-US" sz="1400"/>
              <a:t>I2C communication to PWM drivers (A4- SDA &amp; A5-SCL)</a:t>
            </a:r>
          </a:p>
        </p:txBody>
      </p:sp>
    </p:spTree>
    <p:extLst>
      <p:ext uri="{BB962C8B-B14F-4D97-AF65-F5344CB8AC3E}">
        <p14:creationId xmlns:p14="http://schemas.microsoft.com/office/powerpoint/2010/main" val="2249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1+#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1+#ppt_w/2"/>
                                          </p:val>
                                        </p:tav>
                                        <p:tav tm="100000">
                                          <p:val>
                                            <p:strVal val="#ppt_x"/>
                                          </p:val>
                                        </p:tav>
                                      </p:tavLst>
                                    </p:anim>
                                    <p:anim calcmode="lin" valueType="num">
                                      <p:cBhvr additive="base">
                                        <p:cTn id="36" dur="500" fill="hold"/>
                                        <p:tgtEl>
                                          <p:spTgt spid="44"/>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1+#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1+#ppt_w/2"/>
                                          </p:val>
                                        </p:tav>
                                        <p:tav tm="100000">
                                          <p:val>
                                            <p:strVal val="#ppt_x"/>
                                          </p:val>
                                        </p:tav>
                                      </p:tavLst>
                                    </p:anim>
                                    <p:anim calcmode="lin" valueType="num">
                                      <p:cBhvr additive="base">
                                        <p:cTn id="50" dur="500" fill="hold"/>
                                        <p:tgtEl>
                                          <p:spTgt spid="47"/>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additive="base">
                                        <p:cTn id="53" dur="500" fill="hold"/>
                                        <p:tgtEl>
                                          <p:spTgt spid="48"/>
                                        </p:tgtEl>
                                        <p:attrNameLst>
                                          <p:attrName>ppt_x</p:attrName>
                                        </p:attrNameLst>
                                      </p:cBhvr>
                                      <p:tavLst>
                                        <p:tav tm="0">
                                          <p:val>
                                            <p:strVal val="1+#ppt_w/2"/>
                                          </p:val>
                                        </p:tav>
                                        <p:tav tm="100000">
                                          <p:val>
                                            <p:strVal val="#ppt_x"/>
                                          </p:val>
                                        </p:tav>
                                      </p:tavLst>
                                    </p:anim>
                                    <p:anim calcmode="lin" valueType="num">
                                      <p:cBhvr additive="base">
                                        <p:cTn id="54"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33" grpId="0" animBg="1"/>
      <p:bldP spid="34" grpId="0"/>
      <p:bldP spid="44" grpId="0" animBg="1"/>
      <p:bldP spid="46"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36</a:t>
            </a:fld>
            <a:endParaRPr lang="en-GB" dirty="0"/>
          </a:p>
        </p:txBody>
      </p:sp>
      <p:sp>
        <p:nvSpPr>
          <p:cNvPr id="12" name="Rectangle 11">
            <a:extLst>
              <a:ext uri="{FF2B5EF4-FFF2-40B4-BE49-F238E27FC236}">
                <a16:creationId xmlns:a16="http://schemas.microsoft.com/office/drawing/2014/main" id="{C1F0C318-817A-9367-CE77-E3F4B948C6B7}"/>
              </a:ext>
            </a:extLst>
          </p:cNvPr>
          <p:cNvSpPr/>
          <p:nvPr/>
        </p:nvSpPr>
        <p:spPr>
          <a:xfrm>
            <a:off x="944491" y="578253"/>
            <a:ext cx="10303013" cy="646331"/>
          </a:xfrm>
          <a:prstGeom prst="rect">
            <a:avLst/>
          </a:prstGeom>
        </p:spPr>
        <p:txBody>
          <a:bodyPr wrap="none">
            <a:spAutoFit/>
          </a:bodyPr>
          <a:lstStyle/>
          <a:p>
            <a:r>
              <a:rPr lang="en-US" sz="3600" b="1" dirty="0">
                <a:solidFill>
                  <a:schemeClr val="bg1"/>
                </a:solidFill>
                <a:latin typeface="Times New Roman" panose="02020603050405020304" pitchFamily="18" charset="0"/>
                <a:cs typeface="Times New Roman" panose="02020603050405020304" pitchFamily="18" charset="0"/>
              </a:rPr>
              <a:t>Video: Open-Loop Linear Motion of Robot on PCB</a:t>
            </a:r>
            <a:endParaRPr lang="en-GB"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804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C502-0854-56B9-9330-90B30C3EB908}"/>
              </a:ext>
            </a:extLst>
          </p:cNvPr>
          <p:cNvSpPr>
            <a:spLocks noGrp="1"/>
          </p:cNvSpPr>
          <p:nvPr>
            <p:ph type="dt" sz="half" idx="10"/>
          </p:nvPr>
        </p:nvSpPr>
        <p:spPr>
          <a:xfrm>
            <a:off x="838200" y="6356350"/>
            <a:ext cx="2743200" cy="365125"/>
          </a:xfrm>
        </p:spPr>
        <p:txBody>
          <a:bodyPr>
            <a:normAutofit/>
          </a:bodyPr>
          <a:lstStyle/>
          <a:p>
            <a:pPr>
              <a:spcAft>
                <a:spcPts val="600"/>
              </a:spcAft>
            </a:pPr>
            <a:fld id="{F7A06F22-9484-B54D-BC05-E94AADADF4F6}" type="datetime1">
              <a:rPr lang="en-IN">
                <a:solidFill>
                  <a:srgbClr val="FFFFFF"/>
                </a:solidFill>
              </a:rPr>
              <a:pPr>
                <a:spcAft>
                  <a:spcPts val="600"/>
                </a:spcAft>
              </a:pPr>
              <a:t>23-06-2022</a:t>
            </a:fld>
            <a:endParaRPr lang="en-GB">
              <a:solidFill>
                <a:srgbClr val="FFFFFF"/>
              </a:solidFill>
            </a:endParaRPr>
          </a:p>
        </p:txBody>
      </p:sp>
      <p:sp>
        <p:nvSpPr>
          <p:cNvPr id="3" name="Slide Number Placeholder 2">
            <a:extLst>
              <a:ext uri="{FF2B5EF4-FFF2-40B4-BE49-F238E27FC236}">
                <a16:creationId xmlns:a16="http://schemas.microsoft.com/office/drawing/2014/main" id="{E806FC1A-9844-F9A2-8877-B8E321F322C7}"/>
              </a:ext>
            </a:extLst>
          </p:cNvPr>
          <p:cNvSpPr>
            <a:spLocks noGrp="1"/>
          </p:cNvSpPr>
          <p:nvPr>
            <p:ph type="sldNum" sz="quarter" idx="12"/>
          </p:nvPr>
        </p:nvSpPr>
        <p:spPr>
          <a:xfrm>
            <a:off x="8610600" y="6356350"/>
            <a:ext cx="2743200" cy="365125"/>
          </a:xfrm>
        </p:spPr>
        <p:txBody>
          <a:bodyPr>
            <a:normAutofit/>
          </a:bodyPr>
          <a:lstStyle/>
          <a:p>
            <a:pPr>
              <a:spcAft>
                <a:spcPts val="600"/>
              </a:spcAft>
            </a:pPr>
            <a:fld id="{E14DAB84-8963-A547-9D4F-464A7C6416BD}" type="slidenum">
              <a:rPr lang="en-GB">
                <a:solidFill>
                  <a:srgbClr val="FFFFFF"/>
                </a:solidFill>
              </a:rPr>
              <a:pPr>
                <a:spcAft>
                  <a:spcPts val="600"/>
                </a:spcAft>
              </a:pPr>
              <a:t>37</a:t>
            </a:fld>
            <a:endParaRPr lang="en-GB">
              <a:solidFill>
                <a:srgbClr val="FFFFFF"/>
              </a:solidFill>
            </a:endParaRPr>
          </a:p>
        </p:txBody>
      </p:sp>
      <p:pic>
        <p:nvPicPr>
          <p:cNvPr id="8" name="Picture 7" descr="A picture containing text&#10;&#10;Description automatically generated">
            <a:extLst>
              <a:ext uri="{FF2B5EF4-FFF2-40B4-BE49-F238E27FC236}">
                <a16:creationId xmlns:a16="http://schemas.microsoft.com/office/drawing/2014/main" id="{305DE39A-70A4-102E-E30D-B77F32C8A4C0}"/>
              </a:ext>
            </a:extLst>
          </p:cNvPr>
          <p:cNvPicPr>
            <a:picLocks noChangeAspect="1"/>
          </p:cNvPicPr>
          <p:nvPr/>
        </p:nvPicPr>
        <p:blipFill rotWithShape="1">
          <a:blip r:embed="rId2"/>
          <a:srcRect t="7233" r="1" b="24531"/>
          <a:stretch/>
        </p:blipFill>
        <p:spPr>
          <a:xfrm>
            <a:off x="4652772" y="0"/>
            <a:ext cx="7537704" cy="6857990"/>
          </a:xfrm>
          <a:prstGeom prst="rect">
            <a:avLst/>
          </a:prstGeom>
        </p:spPr>
      </p:pic>
      <p:sp>
        <p:nvSpPr>
          <p:cNvPr id="9" name="TextBox 8">
            <a:extLst>
              <a:ext uri="{FF2B5EF4-FFF2-40B4-BE49-F238E27FC236}">
                <a16:creationId xmlns:a16="http://schemas.microsoft.com/office/drawing/2014/main" id="{E4C8FA7F-5452-28A8-5A92-324EED405A7B}"/>
              </a:ext>
            </a:extLst>
          </p:cNvPr>
          <p:cNvSpPr txBox="1"/>
          <p:nvPr/>
        </p:nvSpPr>
        <p:spPr>
          <a:xfrm>
            <a:off x="558482" y="2474888"/>
            <a:ext cx="3302635" cy="954107"/>
          </a:xfrm>
          <a:prstGeom prst="rect">
            <a:avLst/>
          </a:prstGeom>
          <a:noFill/>
        </p:spPr>
        <p:txBody>
          <a:bodyPr wrap="none" rtlCol="0">
            <a:spAutoFit/>
          </a:bodyPr>
          <a:lstStyle/>
          <a:p>
            <a:r>
              <a:rPr lang="en-US" sz="2800" b="1" dirty="0"/>
              <a:t>System Components </a:t>
            </a:r>
          </a:p>
          <a:p>
            <a:pPr algn="ctr"/>
            <a:r>
              <a:rPr lang="en-US" sz="2800" b="1" dirty="0"/>
              <a:t>before Connection</a:t>
            </a:r>
          </a:p>
        </p:txBody>
      </p:sp>
    </p:spTree>
    <p:extLst>
      <p:ext uri="{BB962C8B-B14F-4D97-AF65-F5344CB8AC3E}">
        <p14:creationId xmlns:p14="http://schemas.microsoft.com/office/powerpoint/2010/main" val="254898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38</a:t>
            </a:fld>
            <a:endParaRPr lang="en-GB" dirty="0"/>
          </a:p>
        </p:txBody>
      </p:sp>
      <p:sp>
        <p:nvSpPr>
          <p:cNvPr id="21" name="Title 1">
            <a:extLst>
              <a:ext uri="{FF2B5EF4-FFF2-40B4-BE49-F238E27FC236}">
                <a16:creationId xmlns:a16="http://schemas.microsoft.com/office/drawing/2014/main" id="{40F04ACD-762E-AA1B-879C-B4A33B58BE99}"/>
              </a:ext>
            </a:extLst>
          </p:cNvPr>
          <p:cNvSpPr>
            <a:spLocks noGrp="1"/>
          </p:cNvSpPr>
          <p:nvPr>
            <p:ph type="title"/>
          </p:nvPr>
        </p:nvSpPr>
        <p:spPr>
          <a:xfrm>
            <a:off x="710221" y="80332"/>
            <a:ext cx="9867566" cy="1622321"/>
          </a:xfrm>
        </p:spPr>
        <p:txBody>
          <a:bodyPr vert="horz" lIns="91440" tIns="45720" rIns="91440" bIns="45720" rtlCol="0" anchor="ctr">
            <a:normAutofit/>
          </a:bodyPr>
          <a:lstStyle/>
          <a:p>
            <a:r>
              <a:rPr lang="en-US" sz="3600" b="1" kern="1200" dirty="0">
                <a:solidFill>
                  <a:schemeClr val="bg1"/>
                </a:solidFill>
                <a:latin typeface="Times New Roman" panose="02020603050405020304" pitchFamily="18" charset="0"/>
                <a:cs typeface="Times New Roman" panose="02020603050405020304" pitchFamily="18" charset="0"/>
              </a:rPr>
              <a:t>Need for Closed-Loop feedback system:</a:t>
            </a:r>
          </a:p>
        </p:txBody>
      </p:sp>
      <p:pic>
        <p:nvPicPr>
          <p:cNvPr id="22" name="Picture 4" descr="A picture containing indoor, desk, office&#10;&#10;Description automatically generated">
            <a:extLst>
              <a:ext uri="{FF2B5EF4-FFF2-40B4-BE49-F238E27FC236}">
                <a16:creationId xmlns:a16="http://schemas.microsoft.com/office/drawing/2014/main" id="{339FC03F-0AFA-4871-9F18-48A9DE9D1276}"/>
              </a:ext>
            </a:extLst>
          </p:cNvPr>
          <p:cNvPicPr>
            <a:picLocks noChangeAspect="1"/>
          </p:cNvPicPr>
          <p:nvPr/>
        </p:nvPicPr>
        <p:blipFill rotWithShape="1">
          <a:blip r:embed="rId2"/>
          <a:srcRect b="9274"/>
          <a:stretch/>
        </p:blipFill>
        <p:spPr>
          <a:xfrm>
            <a:off x="5644004" y="1807874"/>
            <a:ext cx="6019331" cy="3385879"/>
          </a:xfrm>
          <a:prstGeom prst="rect">
            <a:avLst/>
          </a:prstGeom>
          <a:effectLst/>
        </p:spPr>
      </p:pic>
      <p:sp>
        <p:nvSpPr>
          <p:cNvPr id="23" name="TextBox 22">
            <a:extLst>
              <a:ext uri="{FF2B5EF4-FFF2-40B4-BE49-F238E27FC236}">
                <a16:creationId xmlns:a16="http://schemas.microsoft.com/office/drawing/2014/main" id="{B1C93C49-D68D-705B-D3D9-631071054516}"/>
              </a:ext>
            </a:extLst>
          </p:cNvPr>
          <p:cNvSpPr txBox="1"/>
          <p:nvPr/>
        </p:nvSpPr>
        <p:spPr>
          <a:xfrm>
            <a:off x="5436064" y="5186398"/>
            <a:ext cx="675593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Calibri" panose="020F0502020204030204" pitchFamily="34" charset="0"/>
                <a:ea typeface="+mj-ea"/>
                <a:cs typeface="Calibri" panose="020F0502020204030204" pitchFamily="34" charset="0"/>
              </a:rPr>
              <a:t>Camera</a:t>
            </a:r>
            <a:r>
              <a:rPr lang="en-US" sz="1400" dirty="0">
                <a:latin typeface="Calibri" panose="020F0502020204030204" pitchFamily="34" charset="0"/>
                <a:cs typeface="Calibri" panose="020F0502020204030204" pitchFamily="34" charset="0"/>
              </a:rPr>
              <a:t> </a:t>
            </a:r>
            <a:r>
              <a:rPr lang="en-US" sz="3200" dirty="0">
                <a:latin typeface="Calibri" panose="020F0502020204030204" pitchFamily="34" charset="0"/>
                <a:ea typeface="+mj-ea"/>
                <a:cs typeface="Calibri" panose="020F0502020204030204" pitchFamily="34" charset="0"/>
              </a:rPr>
              <a:t>used -</a:t>
            </a:r>
            <a:br>
              <a:rPr lang="en-US" sz="3200" dirty="0">
                <a:latin typeface="Calibri" panose="020F0502020204030204" pitchFamily="34" charset="0"/>
                <a:ea typeface="+mj-ea"/>
                <a:cs typeface="Calibri" panose="020F0502020204030204" pitchFamily="34" charset="0"/>
              </a:rPr>
            </a:br>
            <a:r>
              <a:rPr lang="en-US" sz="3200" dirty="0">
                <a:latin typeface="Calibri" panose="020F0502020204030204" pitchFamily="34" charset="0"/>
                <a:ea typeface="+mj-ea"/>
                <a:cs typeface="Calibri" panose="020F0502020204030204" pitchFamily="34" charset="0"/>
              </a:rPr>
              <a:t>Logitech C270 with Manual Focus Ring</a:t>
            </a:r>
          </a:p>
        </p:txBody>
      </p:sp>
      <p:sp>
        <p:nvSpPr>
          <p:cNvPr id="24" name="Rectangle 23">
            <a:extLst>
              <a:ext uri="{FF2B5EF4-FFF2-40B4-BE49-F238E27FC236}">
                <a16:creationId xmlns:a16="http://schemas.microsoft.com/office/drawing/2014/main" id="{01DD8852-AE91-D390-1323-BCC3347B376D}"/>
              </a:ext>
            </a:extLst>
          </p:cNvPr>
          <p:cNvSpPr/>
          <p:nvPr/>
        </p:nvSpPr>
        <p:spPr>
          <a:xfrm>
            <a:off x="570376" y="1872095"/>
            <a:ext cx="4617334" cy="4247317"/>
          </a:xfrm>
          <a:prstGeom prst="rect">
            <a:avLst/>
          </a:prstGeom>
        </p:spPr>
        <p:txBody>
          <a:bodyPr wrap="square">
            <a:spAutoFit/>
          </a:bodyPr>
          <a:lstStyle/>
          <a:p>
            <a:pPr algn="just" fontAlgn="base">
              <a:buFont typeface="Arial" panose="020B0604020202020204" pitchFamily="34" charset="0"/>
              <a:buChar char="•"/>
            </a:pPr>
            <a:r>
              <a:rPr lang="en-US" dirty="0">
                <a:solidFill>
                  <a:srgbClr val="404040"/>
                </a:solidFill>
                <a:latin typeface="Trebuchet MS" panose="020B0703020202090204" pitchFamily="34" charset="0"/>
              </a:rPr>
              <a:t>Position-based control is possible</a:t>
            </a:r>
            <a:r>
              <a:rPr lang="en-US" dirty="0">
                <a:solidFill>
                  <a:srgbClr val="000000"/>
                </a:solidFill>
                <a:latin typeface="Trebuchet MS" panose="020B0703020202090204" pitchFamily="34" charset="0"/>
              </a:rPr>
              <a:t>​.</a:t>
            </a:r>
          </a:p>
          <a:p>
            <a:pPr algn="just" fontAlgn="base">
              <a:buFont typeface="Arial" panose="020B0604020202020204" pitchFamily="34" charset="0"/>
              <a:buChar char="•"/>
            </a:pPr>
            <a:endParaRPr lang="en-US" dirty="0">
              <a:solidFill>
                <a:srgbClr val="000000"/>
              </a:solidFill>
              <a:latin typeface="Arial" panose="020B0604020202020204" pitchFamily="34" charset="0"/>
            </a:endParaRPr>
          </a:p>
          <a:p>
            <a:pPr algn="just" fontAlgn="base">
              <a:buFont typeface="Arial" panose="020B0604020202020204" pitchFamily="34" charset="0"/>
              <a:buChar char="•"/>
            </a:pPr>
            <a:r>
              <a:rPr lang="en-US" dirty="0">
                <a:solidFill>
                  <a:srgbClr val="404040"/>
                </a:solidFill>
                <a:latin typeface="Trebuchet MS" panose="020B0703020202090204" pitchFamily="34" charset="0"/>
              </a:rPr>
              <a:t>Automatic navigation can be done from Point A to Point B</a:t>
            </a:r>
            <a:r>
              <a:rPr lang="en-US" dirty="0">
                <a:solidFill>
                  <a:srgbClr val="000000"/>
                </a:solidFill>
                <a:latin typeface="Trebuchet MS" panose="020B0703020202090204" pitchFamily="34" charset="0"/>
              </a:rPr>
              <a:t>​.</a:t>
            </a:r>
          </a:p>
          <a:p>
            <a:pPr algn="just" fontAlgn="base">
              <a:buFont typeface="Arial" panose="020B0604020202020204" pitchFamily="34" charset="0"/>
              <a:buChar char="•"/>
            </a:pPr>
            <a:endParaRPr lang="en-US" dirty="0">
              <a:solidFill>
                <a:srgbClr val="000000"/>
              </a:solidFill>
              <a:latin typeface="Arial" panose="020B0604020202020204" pitchFamily="34" charset="0"/>
            </a:endParaRPr>
          </a:p>
          <a:p>
            <a:pPr algn="just" fontAlgn="base">
              <a:buFont typeface="Arial" panose="020B0604020202020204" pitchFamily="34" charset="0"/>
              <a:buChar char="•"/>
            </a:pPr>
            <a:r>
              <a:rPr lang="en-US" dirty="0">
                <a:solidFill>
                  <a:srgbClr val="404040"/>
                </a:solidFill>
                <a:latin typeface="Trebuchet MS" panose="020B0703020202090204" pitchFamily="34" charset="0"/>
              </a:rPr>
              <a:t>Multiple robots can be employed</a:t>
            </a:r>
            <a:r>
              <a:rPr lang="en-US" dirty="0">
                <a:solidFill>
                  <a:srgbClr val="000000"/>
                </a:solidFill>
                <a:latin typeface="Trebuchet MS" panose="020B0703020202090204" pitchFamily="34" charset="0"/>
              </a:rPr>
              <a:t>​</a:t>
            </a:r>
          </a:p>
          <a:p>
            <a:pPr algn="just" fontAlgn="base">
              <a:buFont typeface="Arial" panose="020B0604020202020204" pitchFamily="34" charset="0"/>
              <a:buChar char="•"/>
            </a:pPr>
            <a:endParaRPr lang="en-US" dirty="0">
              <a:solidFill>
                <a:srgbClr val="000000"/>
              </a:solidFill>
              <a:latin typeface="Arial" panose="020B0604020202020204" pitchFamily="34" charset="0"/>
            </a:endParaRPr>
          </a:p>
          <a:p>
            <a:pPr algn="just" fontAlgn="base">
              <a:buFont typeface="Arial" panose="020B0604020202020204" pitchFamily="34" charset="0"/>
              <a:buChar char="•"/>
            </a:pPr>
            <a:r>
              <a:rPr lang="en-US" dirty="0">
                <a:solidFill>
                  <a:srgbClr val="404040"/>
                </a:solidFill>
                <a:latin typeface="Trebuchet MS" panose="020B0703020202090204" pitchFamily="34" charset="0"/>
              </a:rPr>
              <a:t>For the 2D PCB platform, a camera can be mounted to view the system, and information can be extracted using computer vision techniques</a:t>
            </a:r>
            <a:r>
              <a:rPr lang="en-US" dirty="0">
                <a:solidFill>
                  <a:srgbClr val="000000"/>
                </a:solidFill>
                <a:latin typeface="Trebuchet MS" panose="020B0703020202090204" pitchFamily="34" charset="0"/>
              </a:rPr>
              <a:t>​</a:t>
            </a:r>
          </a:p>
          <a:p>
            <a:pPr algn="just" fontAlgn="base">
              <a:buFont typeface="Arial" panose="020B0604020202020204" pitchFamily="34" charset="0"/>
              <a:buChar char="•"/>
            </a:pPr>
            <a:endParaRPr lang="en-US" dirty="0">
              <a:solidFill>
                <a:srgbClr val="000000"/>
              </a:solidFill>
              <a:latin typeface="Arial" panose="020B0604020202020204" pitchFamily="34" charset="0"/>
            </a:endParaRPr>
          </a:p>
          <a:p>
            <a:pPr algn="just" fontAlgn="base">
              <a:buFont typeface="Arial" panose="020B0604020202020204" pitchFamily="34" charset="0"/>
              <a:buChar char="•"/>
            </a:pPr>
            <a:r>
              <a:rPr lang="en-US" dirty="0">
                <a:solidFill>
                  <a:srgbClr val="404040"/>
                </a:solidFill>
                <a:latin typeface="Trebuchet MS" panose="020B0703020202090204" pitchFamily="34" charset="0"/>
              </a:rPr>
              <a:t>Other techniques, like using an array of hall effect sensors to find position of robot can also be used</a:t>
            </a:r>
            <a:r>
              <a:rPr lang="en-US" dirty="0">
                <a:solidFill>
                  <a:srgbClr val="000000"/>
                </a:solidFill>
                <a:latin typeface="Trebuchet MS" panose="020B0703020202090204" pitchFamily="34" charset="0"/>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37412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7B868FE5-21AA-48CE-BA12-049FA74DEE5E}"/>
              </a:ext>
            </a:extLst>
          </p:cNvPr>
          <p:cNvPicPr>
            <a:picLocks noChangeAspect="1"/>
          </p:cNvPicPr>
          <p:nvPr/>
        </p:nvPicPr>
        <p:blipFill rotWithShape="1">
          <a:blip r:embed="rId3"/>
          <a:srcRect t="81" b="4174"/>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0" name="Oval 19">
            <a:extLst>
              <a:ext uri="{FF2B5EF4-FFF2-40B4-BE49-F238E27FC236}">
                <a16:creationId xmlns:a16="http://schemas.microsoft.com/office/drawing/2014/main" id="{623E9EA3-CB46-40F1-8564-0AE53294AACA}"/>
              </a:ext>
            </a:extLst>
          </p:cNvPr>
          <p:cNvSpPr/>
          <p:nvPr/>
        </p:nvSpPr>
        <p:spPr>
          <a:xfrm>
            <a:off x="9948863" y="2468880"/>
            <a:ext cx="322897" cy="322897"/>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51" name="Connector: Elbow 50">
            <a:extLst>
              <a:ext uri="{FF2B5EF4-FFF2-40B4-BE49-F238E27FC236}">
                <a16:creationId xmlns:a16="http://schemas.microsoft.com/office/drawing/2014/main" id="{BF15FDB4-9165-4674-AA52-0397D2EBA05D}"/>
              </a:ext>
            </a:extLst>
          </p:cNvPr>
          <p:cNvCxnSpPr>
            <a:cxnSpLocks/>
          </p:cNvCxnSpPr>
          <p:nvPr/>
        </p:nvCxnSpPr>
        <p:spPr>
          <a:xfrm rot="5400000">
            <a:off x="9346645" y="2802493"/>
            <a:ext cx="774383" cy="752951"/>
          </a:xfrm>
          <a:prstGeom prst="bent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54" name="TextBox 53">
            <a:extLst>
              <a:ext uri="{FF2B5EF4-FFF2-40B4-BE49-F238E27FC236}">
                <a16:creationId xmlns:a16="http://schemas.microsoft.com/office/drawing/2014/main" id="{80510E9C-29CF-4B9E-A9C7-44B9F28E586C}"/>
              </a:ext>
            </a:extLst>
          </p:cNvPr>
          <p:cNvSpPr txBox="1"/>
          <p:nvPr/>
        </p:nvSpPr>
        <p:spPr>
          <a:xfrm>
            <a:off x="167790" y="136525"/>
            <a:ext cx="4510741"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a:solidFill>
                  <a:schemeClr val="bg1"/>
                </a:solidFill>
              </a:rPr>
              <a:t>Setup Schematic with Camera Feedback</a:t>
            </a:r>
          </a:p>
        </p:txBody>
      </p:sp>
      <p:cxnSp>
        <p:nvCxnSpPr>
          <p:cNvPr id="3" name="Straight Arrow Connector 2">
            <a:extLst>
              <a:ext uri="{FF2B5EF4-FFF2-40B4-BE49-F238E27FC236}">
                <a16:creationId xmlns:a16="http://schemas.microsoft.com/office/drawing/2014/main" id="{444FC017-3278-81A1-A8D3-12F9011F70AE}"/>
              </a:ext>
            </a:extLst>
          </p:cNvPr>
          <p:cNvCxnSpPr/>
          <p:nvPr/>
        </p:nvCxnSpPr>
        <p:spPr>
          <a:xfrm flipH="1">
            <a:off x="4163292" y="1309255"/>
            <a:ext cx="1844962" cy="23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E7A826-2937-48C1-94B2-9CFFF1147FBA}"/>
              </a:ext>
            </a:extLst>
          </p:cNvPr>
          <p:cNvCxnSpPr>
            <a:cxnSpLocks/>
          </p:cNvCxnSpPr>
          <p:nvPr/>
        </p:nvCxnSpPr>
        <p:spPr>
          <a:xfrm flipH="1">
            <a:off x="503382" y="2844801"/>
            <a:ext cx="9235" cy="7065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AD84EC-0A77-2643-AC4C-BA72B1247EB0}"/>
              </a:ext>
            </a:extLst>
          </p:cNvPr>
          <p:cNvCxnSpPr>
            <a:cxnSpLocks/>
          </p:cNvCxnSpPr>
          <p:nvPr/>
        </p:nvCxnSpPr>
        <p:spPr>
          <a:xfrm flipH="1">
            <a:off x="3920836" y="5684982"/>
            <a:ext cx="9235" cy="5680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B3A6A0-8326-FBA9-F518-B1B6A2B61D02}"/>
              </a:ext>
            </a:extLst>
          </p:cNvPr>
          <p:cNvCxnSpPr>
            <a:cxnSpLocks/>
          </p:cNvCxnSpPr>
          <p:nvPr/>
        </p:nvCxnSpPr>
        <p:spPr>
          <a:xfrm>
            <a:off x="7636161" y="6458527"/>
            <a:ext cx="544947" cy="2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0026CF-F45F-0AD2-CBAB-80D3E0E0506B}"/>
              </a:ext>
            </a:extLst>
          </p:cNvPr>
          <p:cNvCxnSpPr>
            <a:cxnSpLocks/>
          </p:cNvCxnSpPr>
          <p:nvPr/>
        </p:nvCxnSpPr>
        <p:spPr>
          <a:xfrm flipH="1" flipV="1">
            <a:off x="8573653" y="4475019"/>
            <a:ext cx="9235" cy="586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C89EDA08-124D-2C79-8E47-A53FDE57DF04}"/>
              </a:ext>
            </a:extLst>
          </p:cNvPr>
          <p:cNvSpPr>
            <a:spLocks noGrp="1"/>
          </p:cNvSpPr>
          <p:nvPr>
            <p:ph type="dt" sz="half" idx="10"/>
          </p:nvPr>
        </p:nvSpPr>
        <p:spPr/>
        <p:txBody>
          <a:bodyPr/>
          <a:lstStyle/>
          <a:p>
            <a:fld id="{D4555C92-352A-2940-BF89-24EA0CE68756}" type="datetime1">
              <a:rPr lang="en-IN" smtClean="0"/>
              <a:t>23-06-2022</a:t>
            </a:fld>
            <a:endParaRPr lang="en-US"/>
          </a:p>
        </p:txBody>
      </p:sp>
      <p:sp>
        <p:nvSpPr>
          <p:cNvPr id="6" name="Slide Number Placeholder 5">
            <a:extLst>
              <a:ext uri="{FF2B5EF4-FFF2-40B4-BE49-F238E27FC236}">
                <a16:creationId xmlns:a16="http://schemas.microsoft.com/office/drawing/2014/main" id="{ED2CAEEB-ABF4-8B12-76FA-11C40CCD8070}"/>
              </a:ext>
            </a:extLst>
          </p:cNvPr>
          <p:cNvSpPr>
            <a:spLocks noGrp="1"/>
          </p:cNvSpPr>
          <p:nvPr>
            <p:ph type="sldNum" sz="quarter" idx="12"/>
          </p:nvPr>
        </p:nvSpPr>
        <p:spPr/>
        <p:txBody>
          <a:bodyPr/>
          <a:lstStyle/>
          <a:p>
            <a:fld id="{DBA1B0FB-D917-4C8C-928F-313BD683BF39}" type="slidenum">
              <a:rPr lang="en-US" smtClean="0"/>
              <a:t>39</a:t>
            </a:fld>
            <a:endParaRPr lang="en-US"/>
          </a:p>
        </p:txBody>
      </p:sp>
    </p:spTree>
    <p:extLst>
      <p:ext uri="{BB962C8B-B14F-4D97-AF65-F5344CB8AC3E}">
        <p14:creationId xmlns:p14="http://schemas.microsoft.com/office/powerpoint/2010/main" val="64844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9" name="Graphic 8" descr="Thought outline">
            <a:extLst>
              <a:ext uri="{FF2B5EF4-FFF2-40B4-BE49-F238E27FC236}">
                <a16:creationId xmlns:a16="http://schemas.microsoft.com/office/drawing/2014/main" id="{B42524A8-DD54-F5E5-D600-FABADA8C31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280" y="827907"/>
            <a:ext cx="914400" cy="914400"/>
          </a:xfrm>
          <a:prstGeom prst="rect">
            <a:avLst/>
          </a:prstGeom>
        </p:spPr>
      </p:pic>
      <p:sp>
        <p:nvSpPr>
          <p:cNvPr id="4" name="Rectangle 3">
            <a:extLst>
              <a:ext uri="{FF2B5EF4-FFF2-40B4-BE49-F238E27FC236}">
                <a16:creationId xmlns:a16="http://schemas.microsoft.com/office/drawing/2014/main" id="{9B6C18B7-1297-747C-3DA6-2123961599C7}"/>
              </a:ext>
            </a:extLst>
          </p:cNvPr>
          <p:cNvSpPr/>
          <p:nvPr/>
        </p:nvSpPr>
        <p:spPr>
          <a:xfrm>
            <a:off x="2054728" y="1099528"/>
            <a:ext cx="8204362" cy="590931"/>
          </a:xfrm>
          <a:prstGeom prst="rect">
            <a:avLst/>
          </a:prstGeom>
        </p:spPr>
        <p:txBody>
          <a:bodyPr wrap="none">
            <a:spAutoFit/>
          </a:bodyPr>
          <a:lstStyle/>
          <a:p>
            <a:pPr>
              <a:lnSpc>
                <a:spcPct val="90000"/>
              </a:lnSpc>
              <a:spcAft>
                <a:spcPts val="600"/>
              </a:spcAft>
            </a:pPr>
            <a:r>
              <a:rPr lang="en-US" sz="3600" b="1" dirty="0">
                <a:solidFill>
                  <a:schemeClr val="bg1"/>
                </a:solidFill>
                <a:latin typeface="Times New Roman" panose="02020603050405020304" pitchFamily="18" charset="0"/>
                <a:cs typeface="Times New Roman" panose="02020603050405020304" pitchFamily="18" charset="0"/>
              </a:rPr>
              <a:t>System Design Methodology/ Approach :</a:t>
            </a:r>
          </a:p>
        </p:txBody>
      </p:sp>
      <p:sp>
        <p:nvSpPr>
          <p:cNvPr id="17" name="TextBox 16">
            <a:extLst>
              <a:ext uri="{FF2B5EF4-FFF2-40B4-BE49-F238E27FC236}">
                <a16:creationId xmlns:a16="http://schemas.microsoft.com/office/drawing/2014/main" id="{3EF86B1A-CACA-9B7D-7B9F-256EAE0A8078}"/>
              </a:ext>
            </a:extLst>
          </p:cNvPr>
          <p:cNvSpPr txBox="1"/>
          <p:nvPr/>
        </p:nvSpPr>
        <p:spPr>
          <a:xfrm>
            <a:off x="3648393" y="4610150"/>
            <a:ext cx="6096000" cy="369332"/>
          </a:xfrm>
          <a:prstGeom prst="rect">
            <a:avLst/>
          </a:prstGeom>
          <a:noFill/>
        </p:spPr>
        <p:txBody>
          <a:bodyPr wrap="square">
            <a:spAutoFit/>
          </a:bodyPr>
          <a:lstStyle/>
          <a:p>
            <a:endParaRPr lang="en-US"/>
          </a:p>
        </p:txBody>
      </p:sp>
      <p:sp>
        <p:nvSpPr>
          <p:cNvPr id="11" name="Rectangle 10">
            <a:extLst>
              <a:ext uri="{FF2B5EF4-FFF2-40B4-BE49-F238E27FC236}">
                <a16:creationId xmlns:a16="http://schemas.microsoft.com/office/drawing/2014/main" id="{B89125F3-EB99-2D6C-439E-6DE75549196E}"/>
              </a:ext>
            </a:extLst>
          </p:cNvPr>
          <p:cNvSpPr/>
          <p:nvPr/>
        </p:nvSpPr>
        <p:spPr>
          <a:xfrm>
            <a:off x="1388962" y="2754775"/>
            <a:ext cx="9834241" cy="1298382"/>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marL="285750" lvl="0" indent="-285750">
              <a:buFont typeface="Arial" panose="020B0604020202020204" pitchFamily="34" charset="0"/>
              <a:buChar char="•"/>
            </a:pPr>
            <a:r>
              <a:rPr lang="en-US" dirty="0">
                <a:latin typeface="Calibri "/>
              </a:rPr>
              <a:t>Optical</a:t>
            </a:r>
          </a:p>
          <a:p>
            <a:pPr marL="285750" lvl="0" indent="-285750">
              <a:buFont typeface="Arial" panose="020B0604020202020204" pitchFamily="34" charset="0"/>
              <a:buChar char="•"/>
            </a:pPr>
            <a:r>
              <a:rPr lang="en-US" dirty="0">
                <a:latin typeface="Calibri "/>
              </a:rPr>
              <a:t>Electrostatic</a:t>
            </a:r>
          </a:p>
          <a:p>
            <a:pPr marL="285750" lvl="0" indent="-285750">
              <a:buFont typeface="Arial" panose="020B0604020202020204" pitchFamily="34" charset="0"/>
              <a:buChar char="•"/>
            </a:pPr>
            <a:r>
              <a:rPr lang="en-US" dirty="0">
                <a:latin typeface="Calibri "/>
              </a:rPr>
              <a:t>Magnetic</a:t>
            </a:r>
          </a:p>
        </p:txBody>
      </p:sp>
      <p:sp>
        <p:nvSpPr>
          <p:cNvPr id="8" name="Rounded Rectangle 7">
            <a:extLst>
              <a:ext uri="{FF2B5EF4-FFF2-40B4-BE49-F238E27FC236}">
                <a16:creationId xmlns:a16="http://schemas.microsoft.com/office/drawing/2014/main" id="{5E4E58B0-042A-3C39-8158-C422DC47AF3B}"/>
              </a:ext>
            </a:extLst>
          </p:cNvPr>
          <p:cNvSpPr/>
          <p:nvPr/>
        </p:nvSpPr>
        <p:spPr>
          <a:xfrm>
            <a:off x="1763377" y="2250751"/>
            <a:ext cx="6593546" cy="71051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Mechanisms to actuate the Microrobots</a:t>
            </a:r>
          </a:p>
        </p:txBody>
      </p:sp>
      <p:sp>
        <p:nvSpPr>
          <p:cNvPr id="23" name="Rectangle 22">
            <a:extLst>
              <a:ext uri="{FF2B5EF4-FFF2-40B4-BE49-F238E27FC236}">
                <a16:creationId xmlns:a16="http://schemas.microsoft.com/office/drawing/2014/main" id="{9FE07A66-289C-7377-112D-636E624F2367}"/>
              </a:ext>
            </a:extLst>
          </p:cNvPr>
          <p:cNvSpPr/>
          <p:nvPr/>
        </p:nvSpPr>
        <p:spPr>
          <a:xfrm>
            <a:off x="1388962" y="4731367"/>
            <a:ext cx="9834241" cy="1843860"/>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marL="342900" lvl="0" indent="-342900">
              <a:buFont typeface="+mj-lt"/>
              <a:buAutoNum type="arabicPeriod"/>
            </a:pPr>
            <a:r>
              <a:rPr lang="en-US" dirty="0">
                <a:latin typeface="Calibri "/>
              </a:rPr>
              <a:t>A magnetic manipulation system can wirelessly transfer actuation power to microrobots that have minimal space for onboard energy</a:t>
            </a:r>
          </a:p>
          <a:p>
            <a:pPr marL="342900" lvl="0" indent="-342900">
              <a:buFont typeface="+mj-lt"/>
              <a:buAutoNum type="arabicPeriod"/>
            </a:pPr>
            <a:r>
              <a:rPr lang="en-US" dirty="0">
                <a:latin typeface="Calibri "/>
              </a:rPr>
              <a:t>This technique doesn’t affect properties of sample solution such as pH value, ion concentration and temperature.</a:t>
            </a:r>
          </a:p>
          <a:p>
            <a:pPr marL="342900" lvl="0" indent="-342900">
              <a:buFont typeface="+mj-lt"/>
              <a:buAutoNum type="arabicPeriod"/>
            </a:pPr>
            <a:r>
              <a:rPr lang="en-US" dirty="0">
                <a:latin typeface="Calibri "/>
              </a:rPr>
              <a:t>It’s ease of operation, low cost and simple design makes it a favorable option</a:t>
            </a:r>
            <a:endParaRPr lang="en-GB" dirty="0"/>
          </a:p>
        </p:txBody>
      </p:sp>
      <p:sp>
        <p:nvSpPr>
          <p:cNvPr id="25" name="Rounded Rectangle 24">
            <a:extLst>
              <a:ext uri="{FF2B5EF4-FFF2-40B4-BE49-F238E27FC236}">
                <a16:creationId xmlns:a16="http://schemas.microsoft.com/office/drawing/2014/main" id="{96393C59-9F5A-DA64-A7ED-8D1F2569FED5}"/>
              </a:ext>
            </a:extLst>
          </p:cNvPr>
          <p:cNvSpPr/>
          <p:nvPr/>
        </p:nvSpPr>
        <p:spPr>
          <a:xfrm>
            <a:off x="1763377" y="4354668"/>
            <a:ext cx="6593546" cy="71051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n-US" sz="2000" b="0" i="0" dirty="0">
                <a:latin typeface="Calibri "/>
              </a:rPr>
              <a:t>Reason for using magnetic actuation</a:t>
            </a:r>
            <a:endParaRPr lang="en-US" sz="2000" dirty="0">
              <a:latin typeface="Calibri "/>
            </a:endParaRPr>
          </a:p>
        </p:txBody>
      </p:sp>
      <p:sp>
        <p:nvSpPr>
          <p:cNvPr id="26" name="Date Placeholder 1">
            <a:extLst>
              <a:ext uri="{FF2B5EF4-FFF2-40B4-BE49-F238E27FC236}">
                <a16:creationId xmlns:a16="http://schemas.microsoft.com/office/drawing/2014/main" id="{CDBB0B0D-01CF-DED0-8C3E-7CE621936499}"/>
              </a:ext>
            </a:extLst>
          </p:cNvPr>
          <p:cNvSpPr txBox="1">
            <a:spLocks/>
          </p:cNvSpPr>
          <p:nvPr/>
        </p:nvSpPr>
        <p:spPr>
          <a:xfrm>
            <a:off x="277368" y="649287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420D79-C958-A24A-A427-197BF52F0FE4}" type="datetime1">
              <a:rPr lang="en-IN" smtClean="0"/>
              <a:pPr/>
              <a:t>23-06-2022</a:t>
            </a:fld>
            <a:endParaRPr lang="en-GB"/>
          </a:p>
        </p:txBody>
      </p:sp>
      <p:sp>
        <p:nvSpPr>
          <p:cNvPr id="5" name="Slide Number Placeholder 4">
            <a:extLst>
              <a:ext uri="{FF2B5EF4-FFF2-40B4-BE49-F238E27FC236}">
                <a16:creationId xmlns:a16="http://schemas.microsoft.com/office/drawing/2014/main" id="{4BBCF8C3-78D5-254E-708E-01D456956135}"/>
              </a:ext>
            </a:extLst>
          </p:cNvPr>
          <p:cNvSpPr>
            <a:spLocks noGrp="1"/>
          </p:cNvSpPr>
          <p:nvPr>
            <p:ph type="sldNum" sz="quarter" idx="12"/>
          </p:nvPr>
        </p:nvSpPr>
        <p:spPr/>
        <p:txBody>
          <a:bodyPr/>
          <a:lstStyle/>
          <a:p>
            <a:fld id="{E14DAB84-8963-A547-9D4F-464A7C6416BD}" type="slidenum">
              <a:rPr lang="en-GB" smtClean="0"/>
              <a:t>4</a:t>
            </a:fld>
            <a:endParaRPr lang="en-GB"/>
          </a:p>
        </p:txBody>
      </p:sp>
      <p:sp>
        <p:nvSpPr>
          <p:cNvPr id="19" name="TextBox 18">
            <a:extLst>
              <a:ext uri="{FF2B5EF4-FFF2-40B4-BE49-F238E27FC236}">
                <a16:creationId xmlns:a16="http://schemas.microsoft.com/office/drawing/2014/main" id="{9486CFCC-C079-9163-DEE0-D95B3BD4A01A}"/>
              </a:ext>
            </a:extLst>
          </p:cNvPr>
          <p:cNvSpPr txBox="1"/>
          <p:nvPr/>
        </p:nvSpPr>
        <p:spPr>
          <a:xfrm>
            <a:off x="1961680" y="6604465"/>
            <a:ext cx="9039423" cy="246221"/>
          </a:xfrm>
          <a:prstGeom prst="rect">
            <a:avLst/>
          </a:prstGeom>
          <a:noFill/>
        </p:spPr>
        <p:txBody>
          <a:bodyPr wrap="square" rtlCol="0">
            <a:spAutoFit/>
          </a:bodyPr>
          <a:lstStyle/>
          <a:p>
            <a:pPr lvl="0" eaLnBrk="0" fontAlgn="base" hangingPunct="0">
              <a:spcBef>
                <a:spcPct val="0"/>
              </a:spcBef>
              <a:spcAft>
                <a:spcPct val="0"/>
              </a:spcAft>
            </a:pPr>
            <a:r>
              <a:rPr lang="en-GB" sz="1000" dirty="0"/>
              <a:t>References: Ahmed Munaz, Md. J.A. Shiddiky and Nam-</a:t>
            </a:r>
            <a:r>
              <a:rPr lang="en-GB" sz="1000" dirty="0" err="1"/>
              <a:t>Trung</a:t>
            </a:r>
            <a:r>
              <a:rPr lang="en-GB" sz="1000" dirty="0"/>
              <a:t>-</a:t>
            </a:r>
            <a:r>
              <a:rPr lang="en-GB" sz="1000" dirty="0" err="1"/>
              <a:t>Nyugen</a:t>
            </a:r>
            <a:r>
              <a:rPr lang="en-GB" sz="1000" dirty="0"/>
              <a:t> (2018) </a:t>
            </a:r>
            <a:r>
              <a:rPr lang="en-US" altLang="en-US" sz="1000" dirty="0">
                <a:solidFill>
                  <a:srgbClr val="000000"/>
                </a:solidFill>
              </a:rPr>
              <a:t>Recent advances and current challenges in magnetophoresis based micro magnetofluidics</a:t>
            </a:r>
            <a:r>
              <a:rPr lang="en-GB" altLang="en-US" sz="1000" dirty="0">
                <a:solidFill>
                  <a:srgbClr val="000000"/>
                </a:solidFill>
              </a:rPr>
              <a:t> </a:t>
            </a:r>
            <a:endParaRPr lang="en-US" altLang="en-US" sz="1000" dirty="0">
              <a:solidFill>
                <a:srgbClr val="000000"/>
              </a:solidFill>
            </a:endParaRPr>
          </a:p>
        </p:txBody>
      </p:sp>
      <p:sp>
        <p:nvSpPr>
          <p:cNvPr id="2" name="Rectangle 1">
            <a:extLst>
              <a:ext uri="{FF2B5EF4-FFF2-40B4-BE49-F238E27FC236}">
                <a16:creationId xmlns:a16="http://schemas.microsoft.com/office/drawing/2014/main" id="{72DC6BE6-9836-9A9A-20A8-BED26725857E}"/>
              </a:ext>
            </a:extLst>
          </p:cNvPr>
          <p:cNvSpPr>
            <a:spLocks noChangeArrowheads="1"/>
          </p:cNvSpPr>
          <p:nvPr/>
        </p:nvSpPr>
        <p:spPr bwMode="auto">
          <a:xfrm>
            <a:off x="0" y="-102199"/>
            <a:ext cx="65" cy="661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3726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40</a:t>
            </a:fld>
            <a:endParaRPr lang="en-GB" dirty="0"/>
          </a:p>
        </p:txBody>
      </p:sp>
      <p:sp>
        <p:nvSpPr>
          <p:cNvPr id="16" name="Title 1">
            <a:extLst>
              <a:ext uri="{FF2B5EF4-FFF2-40B4-BE49-F238E27FC236}">
                <a16:creationId xmlns:a16="http://schemas.microsoft.com/office/drawing/2014/main" id="{CD54A485-A2BB-16EC-81A5-D5294A5A261C}"/>
              </a:ext>
            </a:extLst>
          </p:cNvPr>
          <p:cNvSpPr>
            <a:spLocks noGrp="1"/>
          </p:cNvSpPr>
          <p:nvPr>
            <p:ph type="title"/>
          </p:nvPr>
        </p:nvSpPr>
        <p:spPr>
          <a:xfrm>
            <a:off x="1876705" y="136525"/>
            <a:ext cx="8897936" cy="903605"/>
          </a:xfrm>
        </p:spPr>
        <p:txBody>
          <a:bodyPr vert="horz" wrap="square" lIns="0" tIns="0" rIns="0" bIns="0" rtlCol="0" anchor="b" anchorCtr="0">
            <a:normAutofit/>
          </a:bodyPr>
          <a:lstStyle/>
          <a:p>
            <a:r>
              <a:rPr lang="en-US" sz="3600" b="1" dirty="0">
                <a:solidFill>
                  <a:schemeClr val="bg1"/>
                </a:solidFill>
                <a:latin typeface="Times New Roman" panose="02020603050405020304" pitchFamily="18" charset="0"/>
                <a:cs typeface="Times New Roman" panose="02020603050405020304" pitchFamily="18" charset="0"/>
              </a:rPr>
              <a:t>Determining Bots center location</a:t>
            </a:r>
          </a:p>
        </p:txBody>
      </p:sp>
      <p:sp>
        <p:nvSpPr>
          <p:cNvPr id="18" name="Content Placeholder 3">
            <a:extLst>
              <a:ext uri="{FF2B5EF4-FFF2-40B4-BE49-F238E27FC236}">
                <a16:creationId xmlns:a16="http://schemas.microsoft.com/office/drawing/2014/main" id="{35FFF198-50B6-D0FE-431C-4A8B81CA8B77}"/>
              </a:ext>
            </a:extLst>
          </p:cNvPr>
          <p:cNvSpPr txBox="1">
            <a:spLocks/>
          </p:cNvSpPr>
          <p:nvPr/>
        </p:nvSpPr>
        <p:spPr>
          <a:xfrm>
            <a:off x="550863" y="1833697"/>
            <a:ext cx="4436773" cy="4600353"/>
          </a:xfrm>
          <a:prstGeom prst="rect">
            <a:avLst/>
          </a:prstGeom>
        </p:spPr>
        <p:txBody>
          <a:bodyPr vert="horz" wrap="square" lIns="0" tIns="0" rIns="0" bIns="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900" b="1" dirty="0">
                <a:latin typeface="Calibri" panose="020F0502020204030204" pitchFamily="34" charset="0"/>
                <a:cs typeface="Calibri" panose="020F0502020204030204" pitchFamily="34" charset="0"/>
              </a:rPr>
              <a:t>1. Circle Hough Transform (CHT)</a:t>
            </a:r>
          </a:p>
          <a:p>
            <a:pPr>
              <a:lnSpc>
                <a:spcPct val="100000"/>
              </a:lnSpc>
            </a:pPr>
            <a:r>
              <a:rPr lang="en-US" sz="1600" dirty="0">
                <a:latin typeface="Calibri" panose="020F0502020204030204" pitchFamily="34" charset="0"/>
                <a:cs typeface="Calibri" panose="020F0502020204030204" pitchFamily="34" charset="0"/>
              </a:rPr>
              <a:t>The Hough transform is a feature extraction technique used to detect shapes like lines, circles, </a:t>
            </a:r>
            <a:r>
              <a:rPr lang="en-US" sz="1600" dirty="0" err="1">
                <a:latin typeface="Calibri" panose="020F0502020204030204" pitchFamily="34" charset="0"/>
                <a:cs typeface="Calibri" panose="020F0502020204030204" pitchFamily="34" charset="0"/>
              </a:rPr>
              <a:t>etc</a:t>
            </a:r>
            <a:endParaRPr lang="en-US" sz="1600" dirty="0">
              <a:latin typeface="Calibri" panose="020F0502020204030204" pitchFamily="34" charset="0"/>
              <a:cs typeface="Calibri" panose="020F0502020204030204" pitchFamily="34" charset="0"/>
            </a:endParaRPr>
          </a:p>
          <a:p>
            <a:pPr>
              <a:lnSpc>
                <a:spcPct val="100000"/>
              </a:lnSpc>
            </a:pPr>
            <a:r>
              <a:rPr lang="en-US" sz="1600" dirty="0">
                <a:latin typeface="Calibri" panose="020F0502020204030204" pitchFamily="34" charset="0"/>
                <a:cs typeface="Calibri" panose="020F0502020204030204" pitchFamily="34" charset="0"/>
              </a:rPr>
              <a:t>OpenCV library provides the Hough Transform function to the bot’s location in real-time. Returning center(</a:t>
            </a:r>
            <a:r>
              <a:rPr lang="en-US" sz="1600" dirty="0" err="1">
                <a:latin typeface="Calibri" panose="020F0502020204030204" pitchFamily="34" charset="0"/>
                <a:cs typeface="Calibri" panose="020F0502020204030204" pitchFamily="34" charset="0"/>
              </a:rPr>
              <a:t>x,y</a:t>
            </a:r>
            <a:r>
              <a:rPr lang="en-US" sz="1600" dirty="0">
                <a:latin typeface="Calibri" panose="020F0502020204030204" pitchFamily="34" charset="0"/>
                <a:cs typeface="Calibri" panose="020F0502020204030204" pitchFamily="34" charset="0"/>
              </a:rPr>
              <a:t>) and radius(r)</a:t>
            </a:r>
          </a:p>
          <a:p>
            <a:pPr>
              <a:lnSpc>
                <a:spcPct val="100000"/>
              </a:lnSpc>
            </a:pPr>
            <a:r>
              <a:rPr lang="en-US" sz="1600" dirty="0" err="1">
                <a:latin typeface="Calibri" panose="020F0502020204030204" pitchFamily="34" charset="0"/>
                <a:cs typeface="Calibri" panose="020F0502020204030204" pitchFamily="34" charset="0"/>
              </a:rPr>
              <a:t>detected_circles</a:t>
            </a:r>
            <a:r>
              <a:rPr lang="en-US" sz="1600" dirty="0">
                <a:latin typeface="Calibri" panose="020F0502020204030204" pitchFamily="34" charset="0"/>
                <a:cs typeface="Calibri" panose="020F0502020204030204" pitchFamily="34" charset="0"/>
              </a:rPr>
              <a:t> = cv2.HoughCircles(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Image,</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cv2.HOUGH_GRADIENT,</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1,</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rows / 8,</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param1=50,</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param2=30, </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minRadius</a:t>
            </a:r>
            <a:r>
              <a:rPr lang="en-US" sz="1600" dirty="0">
                <a:latin typeface="Calibri" panose="020F0502020204030204" pitchFamily="34" charset="0"/>
                <a:cs typeface="Calibri" panose="020F0502020204030204" pitchFamily="34" charset="0"/>
              </a:rPr>
              <a:t>=8,</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maxRadius</a:t>
            </a:r>
            <a:r>
              <a:rPr lang="en-US" sz="1600" dirty="0">
                <a:latin typeface="Calibri" panose="020F0502020204030204" pitchFamily="34" charset="0"/>
                <a:cs typeface="Calibri" panose="020F0502020204030204" pitchFamily="34" charset="0"/>
              </a:rPr>
              <a:t>=14,</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        )</a:t>
            </a:r>
          </a:p>
          <a:p>
            <a:pPr marL="0" indent="0">
              <a:lnSpc>
                <a:spcPct val="100000"/>
              </a:lnSpc>
              <a:buFont typeface="Arial" panose="020B0604020202020204" pitchFamily="34" charset="0"/>
              <a:buNone/>
            </a:pPr>
            <a:r>
              <a:rPr lang="en-US" sz="1900" b="1" dirty="0">
                <a:latin typeface="Calibri" panose="020F0502020204030204" pitchFamily="34" charset="0"/>
                <a:cs typeface="Calibri" panose="020F0502020204030204" pitchFamily="34" charset="0"/>
              </a:rPr>
              <a:t>2. Finding Contour and averaging the pixels on the contour</a:t>
            </a:r>
            <a:endParaRPr lang="en-US" sz="1600" b="1" dirty="0">
              <a:latin typeface="Calibri" panose="020F0502020204030204" pitchFamily="34" charset="0"/>
              <a:cs typeface="Calibri" panose="020F0502020204030204" pitchFamily="34" charset="0"/>
            </a:endParaRPr>
          </a:p>
          <a:p>
            <a:pPr>
              <a:lnSpc>
                <a:spcPct val="100000"/>
              </a:lnSpc>
            </a:pPr>
            <a:endParaRPr lang="en-US" sz="1600" dirty="0">
              <a:latin typeface="Calibri" panose="020F0502020204030204" pitchFamily="34" charset="0"/>
              <a:cs typeface="Calibri" panose="020F0502020204030204" pitchFamily="34" charset="0"/>
            </a:endParaRPr>
          </a:p>
        </p:txBody>
      </p:sp>
      <p:pic>
        <p:nvPicPr>
          <p:cNvPr id="19" name="Content Placeholder 10">
            <a:extLst>
              <a:ext uri="{FF2B5EF4-FFF2-40B4-BE49-F238E27FC236}">
                <a16:creationId xmlns:a16="http://schemas.microsoft.com/office/drawing/2014/main" id="{B02347C0-8CDD-9456-2896-D4A9B702D6C5}"/>
              </a:ext>
            </a:extLst>
          </p:cNvPr>
          <p:cNvPicPr>
            <a:picLocks noChangeAspect="1"/>
          </p:cNvPicPr>
          <p:nvPr/>
        </p:nvPicPr>
        <p:blipFill>
          <a:blip r:embed="rId2"/>
          <a:stretch>
            <a:fillRect/>
          </a:stretch>
        </p:blipFill>
        <p:spPr>
          <a:xfrm>
            <a:off x="5168567" y="1901028"/>
            <a:ext cx="6842501" cy="3079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D1D2B4A9-CFB3-496F-3A34-9238D4195131}"/>
              </a:ext>
            </a:extLst>
          </p:cNvPr>
          <p:cNvSpPr txBox="1"/>
          <p:nvPr/>
        </p:nvSpPr>
        <p:spPr>
          <a:xfrm>
            <a:off x="9866839" y="5082099"/>
            <a:ext cx="3217762" cy="338554"/>
          </a:xfrm>
          <a:prstGeom prst="rect">
            <a:avLst/>
          </a:prstGeom>
          <a:noFill/>
        </p:spPr>
        <p:txBody>
          <a:bodyPr wrap="square" rtlCol="0">
            <a:spAutoFit/>
          </a:bodyPr>
          <a:lstStyle/>
          <a:p>
            <a:r>
              <a:rPr lang="en-US" sz="1600"/>
              <a:t>Reference - </a:t>
            </a:r>
            <a:r>
              <a:rPr lang="en-US" sz="1600">
                <a:hlinkClick r:id="rId3"/>
              </a:rPr>
              <a:t>Link</a:t>
            </a:r>
            <a:endParaRPr lang="en-US" sz="1600"/>
          </a:p>
        </p:txBody>
      </p:sp>
    </p:spTree>
    <p:extLst>
      <p:ext uri="{BB962C8B-B14F-4D97-AF65-F5344CB8AC3E}">
        <p14:creationId xmlns:p14="http://schemas.microsoft.com/office/powerpoint/2010/main" val="1924423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10;&#10;Description automatically generated with low confidence">
            <a:extLst>
              <a:ext uri="{FF2B5EF4-FFF2-40B4-BE49-F238E27FC236}">
                <a16:creationId xmlns:a16="http://schemas.microsoft.com/office/drawing/2014/main" id="{6B915918-BB8B-4492-8A7D-9661DFB8472C}"/>
              </a:ext>
            </a:extLst>
          </p:cNvPr>
          <p:cNvPicPr>
            <a:picLocks noGrp="1" noChangeAspect="1"/>
          </p:cNvPicPr>
          <p:nvPr>
            <p:ph sz="half" idx="2"/>
          </p:nvPr>
        </p:nvPicPr>
        <p:blipFill rotWithShape="1">
          <a:blip r:embed="rId2"/>
          <a:srcRect t="6070" b="2319"/>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5" name="Date Placeholder 4">
            <a:extLst>
              <a:ext uri="{FF2B5EF4-FFF2-40B4-BE49-F238E27FC236}">
                <a16:creationId xmlns:a16="http://schemas.microsoft.com/office/drawing/2014/main" id="{A5A1DC18-D50E-71B6-1B9C-B4E449634097}"/>
              </a:ext>
            </a:extLst>
          </p:cNvPr>
          <p:cNvSpPr>
            <a:spLocks noGrp="1"/>
          </p:cNvSpPr>
          <p:nvPr>
            <p:ph type="dt" sz="half" idx="10"/>
          </p:nvPr>
        </p:nvSpPr>
        <p:spPr/>
        <p:txBody>
          <a:bodyPr/>
          <a:lstStyle/>
          <a:p>
            <a:fld id="{F556715B-F258-944B-B775-795B2A1D740D}" type="datetime1">
              <a:rPr lang="en-IN" smtClean="0"/>
              <a:t>23-06-2022</a:t>
            </a:fld>
            <a:endParaRPr lang="en-GB"/>
          </a:p>
        </p:txBody>
      </p:sp>
      <p:sp>
        <p:nvSpPr>
          <p:cNvPr id="6" name="Slide Number Placeholder 5">
            <a:extLst>
              <a:ext uri="{FF2B5EF4-FFF2-40B4-BE49-F238E27FC236}">
                <a16:creationId xmlns:a16="http://schemas.microsoft.com/office/drawing/2014/main" id="{3F3EB0E8-2A44-E5C1-FC0E-747EC0135A2A}"/>
              </a:ext>
            </a:extLst>
          </p:cNvPr>
          <p:cNvSpPr>
            <a:spLocks noGrp="1"/>
          </p:cNvSpPr>
          <p:nvPr>
            <p:ph type="sldNum" sz="quarter" idx="12"/>
          </p:nvPr>
        </p:nvSpPr>
        <p:spPr/>
        <p:txBody>
          <a:bodyPr/>
          <a:lstStyle/>
          <a:p>
            <a:fld id="{E14DAB84-8963-A547-9D4F-464A7C6416BD}" type="slidenum">
              <a:rPr lang="en-GB" smtClean="0"/>
              <a:t>41</a:t>
            </a:fld>
            <a:endParaRPr lang="en-GB"/>
          </a:p>
        </p:txBody>
      </p:sp>
      <p:sp>
        <p:nvSpPr>
          <p:cNvPr id="7" name="Rectangle 6">
            <a:extLst>
              <a:ext uri="{FF2B5EF4-FFF2-40B4-BE49-F238E27FC236}">
                <a16:creationId xmlns:a16="http://schemas.microsoft.com/office/drawing/2014/main" id="{C96CD9C2-3171-C21F-51C1-289EB7868EF4}"/>
              </a:ext>
            </a:extLst>
          </p:cNvPr>
          <p:cNvSpPr/>
          <p:nvPr/>
        </p:nvSpPr>
        <p:spPr>
          <a:xfrm>
            <a:off x="296171" y="2568941"/>
            <a:ext cx="4035706" cy="2308324"/>
          </a:xfrm>
          <a:prstGeom prst="rect">
            <a:avLst/>
          </a:prstGeom>
        </p:spPr>
        <p:txBody>
          <a:bodyPr wrap="square">
            <a:spAutoFit/>
          </a:bodyPr>
          <a:lstStyle/>
          <a:p>
            <a:endParaRPr lang="en-GB" dirty="0"/>
          </a:p>
          <a:p>
            <a:pPr marL="285750" indent="-285750">
              <a:buFont typeface="Arial" panose="020B0604020202020204" pitchFamily="34" charset="0"/>
              <a:buChar char="•"/>
            </a:pPr>
            <a:r>
              <a:rPr lang="en-GB" dirty="0"/>
              <a:t>Location on the PCB</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Determining Coils Centers/Corners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Bots center– Location (x, 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Color of the robot</a:t>
            </a:r>
          </a:p>
        </p:txBody>
      </p:sp>
      <p:sp>
        <p:nvSpPr>
          <p:cNvPr id="8" name="Rectangle 7">
            <a:extLst>
              <a:ext uri="{FF2B5EF4-FFF2-40B4-BE49-F238E27FC236}">
                <a16:creationId xmlns:a16="http://schemas.microsoft.com/office/drawing/2014/main" id="{6F5BF570-D730-B996-2528-585461389CBF}"/>
              </a:ext>
            </a:extLst>
          </p:cNvPr>
          <p:cNvSpPr/>
          <p:nvPr/>
        </p:nvSpPr>
        <p:spPr>
          <a:xfrm>
            <a:off x="296171" y="535858"/>
            <a:ext cx="4261308" cy="1754326"/>
          </a:xfrm>
          <a:prstGeom prst="rect">
            <a:avLst/>
          </a:prstGeom>
        </p:spPr>
        <p:txBody>
          <a:bodyPr wrap="square">
            <a:spAutoFit/>
          </a:bodyPr>
          <a:lstStyle/>
          <a:p>
            <a:r>
              <a:rPr lang="en-GB" sz="3600" b="1" dirty="0">
                <a:latin typeface="Times New Roman" panose="02020603050405020304" pitchFamily="18" charset="0"/>
                <a:cs typeface="Times New Roman" panose="02020603050405020304" pitchFamily="18" charset="0"/>
              </a:rPr>
              <a:t>Image Processing using OpenCV in python</a:t>
            </a:r>
          </a:p>
        </p:txBody>
      </p:sp>
    </p:spTree>
    <p:extLst>
      <p:ext uri="{BB962C8B-B14F-4D97-AF65-F5344CB8AC3E}">
        <p14:creationId xmlns:p14="http://schemas.microsoft.com/office/powerpoint/2010/main" val="1599724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42</a:t>
            </a:fld>
            <a:endParaRPr lang="en-GB" dirty="0"/>
          </a:p>
        </p:txBody>
      </p:sp>
      <p:sp>
        <p:nvSpPr>
          <p:cNvPr id="21" name="Title 1">
            <a:extLst>
              <a:ext uri="{FF2B5EF4-FFF2-40B4-BE49-F238E27FC236}">
                <a16:creationId xmlns:a16="http://schemas.microsoft.com/office/drawing/2014/main" id="{2D74AA04-249E-0390-CC9D-A6D8D066B6CB}"/>
              </a:ext>
            </a:extLst>
          </p:cNvPr>
          <p:cNvSpPr>
            <a:spLocks noGrp="1"/>
          </p:cNvSpPr>
          <p:nvPr>
            <p:ph type="title"/>
          </p:nvPr>
        </p:nvSpPr>
        <p:spPr>
          <a:xfrm>
            <a:off x="1067873" y="265178"/>
            <a:ext cx="10515600" cy="1325563"/>
          </a:xfrm>
        </p:spPr>
        <p:txBody>
          <a:bodyPr>
            <a:normAutofit/>
          </a:bodyPr>
          <a:lstStyle/>
          <a:p>
            <a:r>
              <a:rPr lang="en-US" sz="3600" b="1" dirty="0">
                <a:solidFill>
                  <a:schemeClr val="bg1"/>
                </a:solidFill>
                <a:latin typeface="Times New Roman" panose="02020603050405020304" pitchFamily="18" charset="0"/>
                <a:cs typeface="Times New Roman" panose="02020603050405020304" pitchFamily="18" charset="0"/>
              </a:rPr>
              <a:t>Robot Path Planning</a:t>
            </a:r>
            <a:br>
              <a:rPr lang="en-US" sz="3600" b="1" dirty="0">
                <a:solidFill>
                  <a:schemeClr val="bg1"/>
                </a:solidFill>
                <a:latin typeface="Times New Roman" panose="02020603050405020304" pitchFamily="18" charset="0"/>
                <a:cs typeface="Times New Roman" panose="02020603050405020304" pitchFamily="18" charset="0"/>
              </a:rPr>
            </a:br>
            <a:r>
              <a:rPr lang="en-US" sz="3600" b="1" dirty="0">
                <a:solidFill>
                  <a:schemeClr val="bg1"/>
                </a:solidFill>
                <a:latin typeface="Times New Roman" panose="02020603050405020304" pitchFamily="18" charset="0"/>
                <a:cs typeface="Times New Roman" panose="02020603050405020304" pitchFamily="18" charset="0"/>
              </a:rPr>
              <a:t>	- A* Algorithm Implementation</a:t>
            </a:r>
          </a:p>
        </p:txBody>
      </p:sp>
      <p:pic>
        <p:nvPicPr>
          <p:cNvPr id="22" name="Content Placeholder 7" descr="A picture containing diagram&#10;&#10;Description automatically generated">
            <a:extLst>
              <a:ext uri="{FF2B5EF4-FFF2-40B4-BE49-F238E27FC236}">
                <a16:creationId xmlns:a16="http://schemas.microsoft.com/office/drawing/2014/main" id="{9457BC11-7438-50F6-F193-5E06585E0A99}"/>
              </a:ext>
            </a:extLst>
          </p:cNvPr>
          <p:cNvPicPr>
            <a:picLocks noChangeAspect="1"/>
          </p:cNvPicPr>
          <p:nvPr/>
        </p:nvPicPr>
        <p:blipFill>
          <a:blip r:embed="rId2"/>
          <a:stretch>
            <a:fillRect/>
          </a:stretch>
        </p:blipFill>
        <p:spPr>
          <a:xfrm>
            <a:off x="294363" y="2011298"/>
            <a:ext cx="5734555" cy="4297428"/>
          </a:xfrm>
          <a:prstGeom prst="rect">
            <a:avLst/>
          </a:prstGeom>
        </p:spPr>
      </p:pic>
      <p:sp>
        <p:nvSpPr>
          <p:cNvPr id="23" name="Content Placeholder 5">
            <a:extLst>
              <a:ext uri="{FF2B5EF4-FFF2-40B4-BE49-F238E27FC236}">
                <a16:creationId xmlns:a16="http://schemas.microsoft.com/office/drawing/2014/main" id="{C95F808D-577B-A732-60B3-2D518D507E3C}"/>
              </a:ext>
            </a:extLst>
          </p:cNvPr>
          <p:cNvSpPr txBox="1">
            <a:spLocks/>
          </p:cNvSpPr>
          <p:nvPr/>
        </p:nvSpPr>
        <p:spPr>
          <a:xfrm>
            <a:off x="6163084" y="2011297"/>
            <a:ext cx="5485330" cy="42974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1">
                    <a:alpha val="60000"/>
                  </a:schemeClr>
                </a:solidFill>
                <a:latin typeface="Calibri" panose="020F0502020204030204" pitchFamily="34" charset="0"/>
                <a:cs typeface="Calibri" panose="020F0502020204030204" pitchFamily="34" charset="0"/>
              </a:rPr>
              <a:t>Path planning is a computational problem to find a sequence of valid configurations that moves the object from the source to the destination.</a:t>
            </a:r>
          </a:p>
          <a:p>
            <a:r>
              <a:rPr lang="en-US" sz="1800">
                <a:solidFill>
                  <a:schemeClr val="tx1">
                    <a:alpha val="60000"/>
                  </a:schemeClr>
                </a:solidFill>
                <a:latin typeface="Calibri" panose="020F0502020204030204" pitchFamily="34" charset="0"/>
                <a:cs typeface="Calibri" panose="020F0502020204030204" pitchFamily="34" charset="0"/>
              </a:rPr>
              <a:t>A* Search algorithm is one of the best and most popular techniques used in path-finding and graph traversals.</a:t>
            </a:r>
          </a:p>
          <a:p>
            <a:r>
              <a:rPr lang="en-US" sz="1800">
                <a:solidFill>
                  <a:schemeClr val="tx1">
                    <a:alpha val="60000"/>
                  </a:schemeClr>
                </a:solidFill>
                <a:latin typeface="Calibri" panose="020F0502020204030204" pitchFamily="34" charset="0"/>
                <a:cs typeface="Calibri" panose="020F0502020204030204" pitchFamily="34" charset="0"/>
              </a:rPr>
              <a:t>What A* Search Algorithm does is that it picks the node at each step according to a value-F = G + H. At each step, it selects the node/cell having the lowest ‘F’ and processes that node/cell.</a:t>
            </a:r>
            <a:br>
              <a:rPr lang="en-US" sz="1800">
                <a:solidFill>
                  <a:schemeClr val="tx1">
                    <a:alpha val="60000"/>
                  </a:schemeClr>
                </a:solidFill>
                <a:latin typeface="Calibri" panose="020F0502020204030204" pitchFamily="34" charset="0"/>
                <a:cs typeface="Calibri" panose="020F0502020204030204" pitchFamily="34" charset="0"/>
              </a:rPr>
            </a:br>
            <a:r>
              <a:rPr lang="en-US" sz="1800">
                <a:solidFill>
                  <a:schemeClr val="tx1">
                    <a:alpha val="60000"/>
                  </a:schemeClr>
                </a:solidFill>
                <a:latin typeface="Calibri" panose="020F0502020204030204" pitchFamily="34" charset="0"/>
                <a:cs typeface="Calibri" panose="020F0502020204030204" pitchFamily="34" charset="0"/>
              </a:rPr>
              <a:t>G = the movement cost to move from the starting point to a given square on the grid, following the path generated to get there. </a:t>
            </a:r>
            <a:br>
              <a:rPr lang="en-US" sz="1800">
                <a:solidFill>
                  <a:schemeClr val="tx1">
                    <a:alpha val="60000"/>
                  </a:schemeClr>
                </a:solidFill>
                <a:latin typeface="Calibri" panose="020F0502020204030204" pitchFamily="34" charset="0"/>
                <a:cs typeface="Calibri" panose="020F0502020204030204" pitchFamily="34" charset="0"/>
              </a:rPr>
            </a:br>
            <a:r>
              <a:rPr lang="en-US" sz="1800">
                <a:solidFill>
                  <a:schemeClr val="tx1">
                    <a:alpha val="60000"/>
                  </a:schemeClr>
                </a:solidFill>
                <a:latin typeface="Calibri" panose="020F0502020204030204" pitchFamily="34" charset="0"/>
                <a:cs typeface="Calibri" panose="020F0502020204030204" pitchFamily="34" charset="0"/>
              </a:rPr>
              <a:t>H = the estimated movement cost to move from that given square on the grid to the final destination.</a:t>
            </a:r>
          </a:p>
        </p:txBody>
      </p:sp>
      <p:sp>
        <p:nvSpPr>
          <p:cNvPr id="24" name="TextBox 23">
            <a:extLst>
              <a:ext uri="{FF2B5EF4-FFF2-40B4-BE49-F238E27FC236}">
                <a16:creationId xmlns:a16="http://schemas.microsoft.com/office/drawing/2014/main" id="{2B41C256-00B8-1451-3C63-CA186975F3B3}"/>
              </a:ext>
            </a:extLst>
          </p:cNvPr>
          <p:cNvSpPr txBox="1"/>
          <p:nvPr/>
        </p:nvSpPr>
        <p:spPr>
          <a:xfrm>
            <a:off x="2626706" y="6440755"/>
            <a:ext cx="5734555" cy="369332"/>
          </a:xfrm>
          <a:prstGeom prst="rect">
            <a:avLst/>
          </a:prstGeom>
          <a:noFill/>
        </p:spPr>
        <p:txBody>
          <a:bodyPr wrap="square" rtlCol="0">
            <a:spAutoFit/>
          </a:bodyPr>
          <a:lstStyle/>
          <a:p>
            <a:r>
              <a:rPr lang="en-US"/>
              <a:t>Reference- </a:t>
            </a:r>
            <a:r>
              <a:rPr lang="en-US">
                <a:hlinkClick r:id="rId3"/>
              </a:rPr>
              <a:t>Link</a:t>
            </a:r>
            <a:endParaRPr lang="en-US"/>
          </a:p>
        </p:txBody>
      </p:sp>
    </p:spTree>
    <p:extLst>
      <p:ext uri="{BB962C8B-B14F-4D97-AF65-F5344CB8AC3E}">
        <p14:creationId xmlns:p14="http://schemas.microsoft.com/office/powerpoint/2010/main" val="3440101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43</a:t>
            </a:fld>
            <a:endParaRPr lang="en-GB" dirty="0"/>
          </a:p>
        </p:txBody>
      </p:sp>
      <p:sp>
        <p:nvSpPr>
          <p:cNvPr id="16" name="TextBox 15">
            <a:extLst>
              <a:ext uri="{FF2B5EF4-FFF2-40B4-BE49-F238E27FC236}">
                <a16:creationId xmlns:a16="http://schemas.microsoft.com/office/drawing/2014/main" id="{2C20A3CB-882B-43CC-3695-E9E7138E4828}"/>
              </a:ext>
            </a:extLst>
          </p:cNvPr>
          <p:cNvSpPr txBox="1"/>
          <p:nvPr/>
        </p:nvSpPr>
        <p:spPr>
          <a:xfrm>
            <a:off x="2326397" y="-310243"/>
            <a:ext cx="7998551" cy="2371148"/>
          </a:xfrm>
          <a:prstGeom prst="rect">
            <a:avLst/>
          </a:prstGeom>
        </p:spPr>
        <p:txBody>
          <a:bodyPr vert="horz" lIns="91440" tIns="45720" rIns="91440" bIns="45720" rtlCol="0" anchor="ctr">
            <a:normAutofit/>
          </a:bodyPr>
          <a:lstStyle/>
          <a:p>
            <a:pPr>
              <a:lnSpc>
                <a:spcPct val="90000"/>
              </a:lnSpc>
              <a:spcBef>
                <a:spcPct val="0"/>
              </a:spcBef>
              <a:spcAft>
                <a:spcPts val="600"/>
              </a:spcAft>
              <a:defRPr/>
            </a:pPr>
            <a:r>
              <a:rPr kumimoji="0" lang="en-US" sz="3600" b="1"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Variation of Force generated </a:t>
            </a:r>
            <a:r>
              <a:rPr kumimoji="0" lang="en-US" sz="3600" b="1" u="none" strike="noStrike" kern="1200" cap="none" spc="0" normalizeH="0" baseline="0" noProof="0" dirty="0" err="1">
                <a:ln>
                  <a:noFill/>
                </a:ln>
                <a:solidFill>
                  <a:schemeClr val="bg1"/>
                </a:solidFill>
                <a:effectLst/>
                <a:uLnTx/>
                <a:uFillTx/>
                <a:latin typeface="Times New Roman" panose="02020603050405020304" pitchFamily="18" charset="0"/>
                <a:ea typeface="+mj-ea"/>
                <a:cs typeface="Times New Roman" panose="02020603050405020304" pitchFamily="18" charset="0"/>
              </a:rPr>
              <a:t>w.r.t</a:t>
            </a:r>
            <a:br>
              <a:rPr kumimoji="0" lang="en-US" sz="3600" b="1"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br>
            <a:r>
              <a:rPr kumimoji="0" lang="en-US" sz="3600" b="1" u="none" strike="noStrike" kern="1200" cap="none" spc="0" normalizeH="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distance from center:</a:t>
            </a:r>
            <a:r>
              <a:rPr lang="en-US" sz="3600" b="1" kern="1200" dirty="0">
                <a:solidFill>
                  <a:schemeClr val="bg1"/>
                </a:solidFill>
                <a:latin typeface="Times New Roman" panose="02020603050405020304" pitchFamily="18" charset="0"/>
                <a:ea typeface="+mj-ea"/>
                <a:cs typeface="Times New Roman" panose="02020603050405020304" pitchFamily="18" charset="0"/>
              </a:rPr>
              <a:t> </a:t>
            </a:r>
            <a:endParaRPr lang="en-US" sz="3600" b="1"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18" name="Content Placeholder 10" descr="Diagram&#10;&#10;Description automatically generated">
            <a:extLst>
              <a:ext uri="{FF2B5EF4-FFF2-40B4-BE49-F238E27FC236}">
                <a16:creationId xmlns:a16="http://schemas.microsoft.com/office/drawing/2014/main" id="{B65E8E49-98C7-9727-6537-EC33F329AAA1}"/>
              </a:ext>
            </a:extLst>
          </p:cNvPr>
          <p:cNvPicPr>
            <a:picLocks noChangeAspect="1"/>
          </p:cNvPicPr>
          <p:nvPr/>
        </p:nvPicPr>
        <p:blipFill rotWithShape="1">
          <a:blip r:embed="rId2"/>
          <a:srcRect l="4120" t="4477" r="65504" b="52309"/>
          <a:stretch/>
        </p:blipFill>
        <p:spPr>
          <a:xfrm>
            <a:off x="8451075" y="2020930"/>
            <a:ext cx="2188891" cy="2078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Content Placeholder 10" descr="Diagram&#10;&#10;Description automatically generated">
            <a:extLst>
              <a:ext uri="{FF2B5EF4-FFF2-40B4-BE49-F238E27FC236}">
                <a16:creationId xmlns:a16="http://schemas.microsoft.com/office/drawing/2014/main" id="{5EBAD14D-43FB-9319-8B60-8EBF976DF55F}"/>
              </a:ext>
            </a:extLst>
          </p:cNvPr>
          <p:cNvPicPr>
            <a:picLocks noChangeAspect="1"/>
          </p:cNvPicPr>
          <p:nvPr/>
        </p:nvPicPr>
        <p:blipFill rotWithShape="1">
          <a:blip r:embed="rId2"/>
          <a:srcRect l="4120" t="48700" r="64972" b="8439"/>
          <a:stretch/>
        </p:blipFill>
        <p:spPr>
          <a:xfrm>
            <a:off x="8492988" y="4604677"/>
            <a:ext cx="2133470" cy="1974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2">
            <a:extLst>
              <a:ext uri="{FF2B5EF4-FFF2-40B4-BE49-F238E27FC236}">
                <a16:creationId xmlns:a16="http://schemas.microsoft.com/office/drawing/2014/main" id="{3C0775DF-A0D2-46E9-FAE8-4BB6A90DD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57" y="2005218"/>
            <a:ext cx="5717912" cy="43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825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44</a:t>
            </a:fld>
            <a:endParaRPr lang="en-GB" dirty="0"/>
          </a:p>
        </p:txBody>
      </p:sp>
      <p:pic>
        <p:nvPicPr>
          <p:cNvPr id="10" name="Content Placeholder 10" descr="Diagram&#10;&#10;Description automatically generated">
            <a:extLst>
              <a:ext uri="{FF2B5EF4-FFF2-40B4-BE49-F238E27FC236}">
                <a16:creationId xmlns:a16="http://schemas.microsoft.com/office/drawing/2014/main" id="{544844D5-F169-55DD-9126-6C17765D1536}"/>
              </a:ext>
            </a:extLst>
          </p:cNvPr>
          <p:cNvPicPr>
            <a:picLocks noChangeAspect="1"/>
          </p:cNvPicPr>
          <p:nvPr/>
        </p:nvPicPr>
        <p:blipFill rotWithShape="1">
          <a:blip r:embed="rId4"/>
          <a:srcRect l="36918" t="53220" r="5609" b="9458"/>
          <a:stretch/>
        </p:blipFill>
        <p:spPr>
          <a:xfrm>
            <a:off x="459350" y="2440437"/>
            <a:ext cx="4008120" cy="1737362"/>
          </a:xfrm>
          <a:custGeom>
            <a:avLst/>
            <a:gdLst/>
            <a:ahLst/>
            <a:cxnLst/>
            <a:rect l="l" t="t" r="r" b="b"/>
            <a:pathLst>
              <a:path w="6973888" h="5761037">
                <a:moveTo>
                  <a:pt x="0" y="0"/>
                </a:moveTo>
                <a:lnTo>
                  <a:pt x="6973888" y="0"/>
                </a:lnTo>
                <a:lnTo>
                  <a:pt x="6973888" y="5761037"/>
                </a:lnTo>
                <a:lnTo>
                  <a:pt x="0" y="5761037"/>
                </a:lnTo>
                <a:close/>
              </a:path>
            </a:pathLst>
          </a:custGeom>
        </p:spPr>
      </p:pic>
      <p:pic>
        <p:nvPicPr>
          <p:cNvPr id="12" name="Content Placeholder 10" descr="Diagram&#10;&#10;Description automatically generated">
            <a:extLst>
              <a:ext uri="{FF2B5EF4-FFF2-40B4-BE49-F238E27FC236}">
                <a16:creationId xmlns:a16="http://schemas.microsoft.com/office/drawing/2014/main" id="{C35502E9-948B-3096-DFB1-AE9573B78A76}"/>
              </a:ext>
            </a:extLst>
          </p:cNvPr>
          <p:cNvPicPr>
            <a:picLocks noChangeAspect="1"/>
          </p:cNvPicPr>
          <p:nvPr/>
        </p:nvPicPr>
        <p:blipFill rotWithShape="1">
          <a:blip r:embed="rId4"/>
          <a:srcRect l="22675" t="91749"/>
          <a:stretch/>
        </p:blipFill>
        <p:spPr>
          <a:xfrm>
            <a:off x="3126231" y="6366981"/>
            <a:ext cx="5392557" cy="384084"/>
          </a:xfrm>
          <a:custGeom>
            <a:avLst/>
            <a:gdLst/>
            <a:ahLst/>
            <a:cxnLst/>
            <a:rect l="l" t="t" r="r" b="b"/>
            <a:pathLst>
              <a:path w="6973888" h="5761037">
                <a:moveTo>
                  <a:pt x="0" y="0"/>
                </a:moveTo>
                <a:lnTo>
                  <a:pt x="6973888" y="0"/>
                </a:lnTo>
                <a:lnTo>
                  <a:pt x="6973888" y="5761037"/>
                </a:lnTo>
                <a:lnTo>
                  <a:pt x="0" y="5761037"/>
                </a:lnTo>
                <a:close/>
              </a:path>
            </a:pathLst>
          </a:custGeom>
        </p:spPr>
      </p:pic>
      <p:pic>
        <p:nvPicPr>
          <p:cNvPr id="14" name="Content Placeholder 10" descr="Diagram&#10;&#10;Description automatically generated">
            <a:extLst>
              <a:ext uri="{FF2B5EF4-FFF2-40B4-BE49-F238E27FC236}">
                <a16:creationId xmlns:a16="http://schemas.microsoft.com/office/drawing/2014/main" id="{0694090D-48BE-CB07-71CF-147B66A14C9B}"/>
              </a:ext>
            </a:extLst>
          </p:cNvPr>
          <p:cNvPicPr>
            <a:picLocks noChangeAspect="1"/>
          </p:cNvPicPr>
          <p:nvPr/>
        </p:nvPicPr>
        <p:blipFill rotWithShape="1">
          <a:blip r:embed="rId4"/>
          <a:srcRect l="36918" t="10626" r="5609" b="52052"/>
          <a:stretch/>
        </p:blipFill>
        <p:spPr>
          <a:xfrm>
            <a:off x="6169202" y="2440800"/>
            <a:ext cx="4008120" cy="1737361"/>
          </a:xfrm>
          <a:custGeom>
            <a:avLst/>
            <a:gdLst/>
            <a:ahLst/>
            <a:cxnLst/>
            <a:rect l="l" t="t" r="r" b="b"/>
            <a:pathLst>
              <a:path w="6973888" h="5761037">
                <a:moveTo>
                  <a:pt x="0" y="0"/>
                </a:moveTo>
                <a:lnTo>
                  <a:pt x="6973888" y="0"/>
                </a:lnTo>
                <a:lnTo>
                  <a:pt x="6973888" y="5761037"/>
                </a:lnTo>
                <a:lnTo>
                  <a:pt x="0" y="5761037"/>
                </a:lnTo>
                <a:close/>
              </a:path>
            </a:pathLst>
          </a:custGeom>
        </p:spPr>
      </p:pic>
      <p:pic>
        <p:nvPicPr>
          <p:cNvPr id="16" name="final_62ac14ae497e6f00863ea813_284203">
            <a:hlinkClick r:id="" action="ppaction://media"/>
            <a:extLst>
              <a:ext uri="{FF2B5EF4-FFF2-40B4-BE49-F238E27FC236}">
                <a16:creationId xmlns:a16="http://schemas.microsoft.com/office/drawing/2014/main" id="{868F139D-2A01-88CC-9BEB-D012FF882D88}"/>
              </a:ext>
            </a:extLst>
          </p:cNvPr>
          <p:cNvPicPr>
            <a:picLocks noChangeAspect="1"/>
          </p:cNvPicPr>
          <p:nvPr>
            <a:videoFile r:link="rId1"/>
            <p:extLst>
              <p:ext uri="{DAA4B4D4-6D71-4841-9C94-3DE7FCFB9230}">
                <p14:media xmlns:p14="http://schemas.microsoft.com/office/powerpoint/2010/main" r:embed="rId2">
                  <p14:trim end="6690"/>
                </p14:media>
              </p:ext>
            </p:extLst>
          </p:nvPr>
        </p:nvPicPr>
        <p:blipFill rotWithShape="1">
          <a:blip r:embed="rId5"/>
          <a:srcRect l="33437" t="20431" r="47813" b="54236"/>
          <a:stretch>
            <a:fillRect/>
          </a:stretch>
        </p:blipFill>
        <p:spPr>
          <a:xfrm>
            <a:off x="1110731" y="4292581"/>
            <a:ext cx="2588770" cy="1967465"/>
          </a:xfrm>
          <a:prstGeom prst="rect">
            <a:avLst/>
          </a:prstGeom>
        </p:spPr>
      </p:pic>
      <p:pic>
        <p:nvPicPr>
          <p:cNvPr id="18" name="final_62ac14ae497e6f00863ea813_284203">
            <a:hlinkClick r:id="" action="ppaction://media"/>
            <a:extLst>
              <a:ext uri="{FF2B5EF4-FFF2-40B4-BE49-F238E27FC236}">
                <a16:creationId xmlns:a16="http://schemas.microsoft.com/office/drawing/2014/main" id="{8AE92E43-D021-BF38-6285-A419F66BC984}"/>
              </a:ext>
            </a:extLst>
          </p:cNvPr>
          <p:cNvPicPr>
            <a:picLocks noChangeAspect="1"/>
          </p:cNvPicPr>
          <p:nvPr>
            <a:videoFile r:link="rId1"/>
            <p:extLst>
              <p:ext uri="{DAA4B4D4-6D71-4841-9C94-3DE7FCFB9230}">
                <p14:media xmlns:p14="http://schemas.microsoft.com/office/powerpoint/2010/main" r:embed="rId2">
                  <p14:trim st="3000" end="4100"/>
                </p14:media>
              </p:ext>
            </p:extLst>
          </p:nvPr>
        </p:nvPicPr>
        <p:blipFill rotWithShape="1">
          <a:blip r:embed="rId6"/>
          <a:srcRect l="33437" t="20431" r="47813" b="54236"/>
          <a:stretch>
            <a:fillRect/>
          </a:stretch>
        </p:blipFill>
        <p:spPr>
          <a:xfrm>
            <a:off x="7010399" y="4310270"/>
            <a:ext cx="2588770" cy="1967465"/>
          </a:xfrm>
          <a:prstGeom prst="rect">
            <a:avLst/>
          </a:prstGeom>
        </p:spPr>
      </p:pic>
      <p:sp>
        <p:nvSpPr>
          <p:cNvPr id="19" name="Rectangle 18">
            <a:extLst>
              <a:ext uri="{FF2B5EF4-FFF2-40B4-BE49-F238E27FC236}">
                <a16:creationId xmlns:a16="http://schemas.microsoft.com/office/drawing/2014/main" id="{2641F9F3-3614-9470-CC50-A536B8425591}"/>
              </a:ext>
            </a:extLst>
          </p:cNvPr>
          <p:cNvSpPr/>
          <p:nvPr/>
        </p:nvSpPr>
        <p:spPr>
          <a:xfrm>
            <a:off x="1037861" y="316703"/>
            <a:ext cx="10116274" cy="1200329"/>
          </a:xfrm>
          <a:prstGeom prst="rect">
            <a:avLst/>
          </a:prstGeom>
        </p:spPr>
        <p:txBody>
          <a:bodyPr wrap="square">
            <a:spAutoFit/>
          </a:bodyPr>
          <a:lstStyle/>
          <a:p>
            <a:r>
              <a:rPr lang="en-US" sz="3600" b="1" dirty="0">
                <a:solidFill>
                  <a:schemeClr val="bg1"/>
                </a:solidFill>
                <a:latin typeface="Times New Roman" panose="02020603050405020304" pitchFamily="18" charset="0"/>
                <a:cs typeface="Times New Roman" panose="02020603050405020304" pitchFamily="18" charset="0"/>
              </a:rPr>
              <a:t>Local Equilibrium Point Modeling -Points of lowest magnetic potential:</a:t>
            </a:r>
            <a:endParaRPr lang="en-GB" sz="3600" b="1" dirty="0">
              <a:solidFill>
                <a:schemeClr val="bg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AC29613-57D6-A6A0-DFE9-19098AB8E50C}"/>
              </a:ext>
            </a:extLst>
          </p:cNvPr>
          <p:cNvSpPr/>
          <p:nvPr/>
        </p:nvSpPr>
        <p:spPr>
          <a:xfrm>
            <a:off x="525518" y="1799759"/>
            <a:ext cx="11157859"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Possible Movements-</a:t>
            </a:r>
            <a:br>
              <a:rPr lang="en-US" dirty="0">
                <a:latin typeface="Calibri" panose="020F0502020204030204" pitchFamily="34" charset="0"/>
                <a:ea typeface="+mj-lt"/>
                <a:cs typeface="Calibri" panose="020F0502020204030204" pitchFamily="34" charset="0"/>
              </a:rPr>
            </a:br>
            <a:r>
              <a:rPr lang="en-US" dirty="0">
                <a:latin typeface="Calibri" panose="020F0502020204030204" pitchFamily="34" charset="0"/>
                <a:ea typeface="+mj-lt"/>
                <a:cs typeface="Calibri" panose="020F0502020204030204" pitchFamily="34" charset="0"/>
              </a:rPr>
              <a:t>1.</a:t>
            </a:r>
            <a:r>
              <a:rPr lang="en-US" dirty="0">
                <a:latin typeface="Calibri" panose="020F0502020204030204" pitchFamily="34" charset="0"/>
                <a:cs typeface="Calibri" panose="020F0502020204030204" pitchFamily="34" charset="0"/>
              </a:rPr>
              <a:t> Corner to Center</a:t>
            </a:r>
            <a:r>
              <a:rPr lang="en-US" dirty="0">
                <a:latin typeface="Calibri" panose="020F0502020204030204" pitchFamily="34" charset="0"/>
                <a:ea typeface="+mj-lt"/>
                <a:cs typeface="Calibri" panose="020F0502020204030204" pitchFamily="34" charset="0"/>
              </a:rPr>
              <a:t> 				</a:t>
            </a:r>
            <a:r>
              <a:rPr lang="en-US" dirty="0">
                <a:latin typeface="Calibri" panose="020F0502020204030204" pitchFamily="34" charset="0"/>
                <a:cs typeface="Calibri" panose="020F0502020204030204" pitchFamily="34" charset="0"/>
              </a:rPr>
              <a:t>2. </a:t>
            </a:r>
            <a:r>
              <a:rPr lang="en-US" dirty="0">
                <a:latin typeface="Calibri" panose="020F0502020204030204" pitchFamily="34" charset="0"/>
                <a:ea typeface="+mj-lt"/>
                <a:cs typeface="Calibri" panose="020F0502020204030204" pitchFamily="34" charset="0"/>
              </a:rPr>
              <a:t>Center to Corner	</a:t>
            </a:r>
            <a:endParaRPr lang="en-GB" dirty="0"/>
          </a:p>
        </p:txBody>
      </p:sp>
    </p:spTree>
    <p:extLst>
      <p:ext uri="{BB962C8B-B14F-4D97-AF65-F5344CB8AC3E}">
        <p14:creationId xmlns:p14="http://schemas.microsoft.com/office/powerpoint/2010/main" val="263247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 fill="hold"/>
                                        <p:tgtEl>
                                          <p:spTgt spid="16"/>
                                        </p:tgtEl>
                                      </p:cBhvr>
                                    </p:cmd>
                                  </p:childTnLst>
                                </p:cTn>
                              </p:par>
                            </p:childTnLst>
                          </p:cTn>
                        </p:par>
                        <p:par>
                          <p:cTn id="7" fill="hold">
                            <p:stCondLst>
                              <p:cond delay="3010"/>
                            </p:stCondLst>
                            <p:childTnLst>
                              <p:par>
                                <p:cTn id="8" presetID="1" presetClass="mediacall" presetSubtype="0" fill="hold" nodeType="afterEffect">
                                  <p:stCondLst>
                                    <p:cond delay="0"/>
                                  </p:stCondLst>
                                  <p:childTnLst>
                                    <p:cmd type="call" cmd="playFrom(0.0)">
                                      <p:cBhvr>
                                        <p:cTn id="9" dur="26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6"/>
                                        </p:tgtEl>
                                      </p:cBhvr>
                                    </p:cmd>
                                  </p:childTnLst>
                                </p:cTn>
                              </p:par>
                            </p:childTnLst>
                          </p:cTn>
                        </p:par>
                      </p:childTnLst>
                    </p:cTn>
                  </p:par>
                </p:childTnLst>
              </p:cTn>
              <p:nextCondLst>
                <p:cond evt="onClick" delay="0">
                  <p:tgtEl>
                    <p:spTgt spid="16"/>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8"/>
                                        </p:tgtEl>
                                      </p:cBhvr>
                                    </p:cmd>
                                  </p:childTnLst>
                                </p:cTn>
                              </p:par>
                            </p:childTnLst>
                          </p:cTn>
                        </p:par>
                      </p:childTnLst>
                    </p:cTn>
                  </p:par>
                </p:childTnLst>
              </p:cTn>
              <p:nextCondLst>
                <p:cond evt="onClick" delay="0">
                  <p:tgtEl>
                    <p:spTgt spid="18"/>
                  </p:tgtEl>
                </p:cond>
              </p:nextCondLst>
            </p:seq>
            <p:video>
              <p:cMediaNode vol="80000">
                <p:cTn id="20" repeatCount="indefinite" fill="remove" display="0">
                  <p:stCondLst>
                    <p:cond delay="indefinite"/>
                  </p:stCondLst>
                </p:cTn>
                <p:tgtEl>
                  <p:spTgt spid="16"/>
                </p:tgtEl>
              </p:cMediaNode>
            </p:video>
            <p:video>
              <p:cMediaNode vol="80000">
                <p:cTn id="21" repeatCount="indefinite" fill="remove" display="0">
                  <p:stCondLst>
                    <p:cond delay="indefinite"/>
                  </p:stCondLst>
                </p:cTn>
                <p:tgtEl>
                  <p:spTgt spid="18"/>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8F604-5108-194A-2C57-F280DF41AB1F}"/>
              </a:ext>
            </a:extLst>
          </p:cNvPr>
          <p:cNvSpPr>
            <a:spLocks noGrp="1"/>
          </p:cNvSpPr>
          <p:nvPr>
            <p:ph type="dt" sz="half" idx="10"/>
          </p:nvPr>
        </p:nvSpPr>
        <p:spPr/>
        <p:txBody>
          <a:bodyPr/>
          <a:lstStyle/>
          <a:p>
            <a:fld id="{F7A06F22-9484-B54D-BC05-E94AADADF4F6}" type="datetime1">
              <a:rPr lang="en-IN" smtClean="0"/>
              <a:t>23-06-2022</a:t>
            </a:fld>
            <a:endParaRPr lang="en-GB"/>
          </a:p>
        </p:txBody>
      </p:sp>
      <p:sp>
        <p:nvSpPr>
          <p:cNvPr id="3" name="Slide Number Placeholder 2">
            <a:extLst>
              <a:ext uri="{FF2B5EF4-FFF2-40B4-BE49-F238E27FC236}">
                <a16:creationId xmlns:a16="http://schemas.microsoft.com/office/drawing/2014/main" id="{75B21A48-93BE-8452-D7DF-B56F32BE2BF8}"/>
              </a:ext>
            </a:extLst>
          </p:cNvPr>
          <p:cNvSpPr>
            <a:spLocks noGrp="1"/>
          </p:cNvSpPr>
          <p:nvPr>
            <p:ph type="sldNum" sz="quarter" idx="12"/>
          </p:nvPr>
        </p:nvSpPr>
        <p:spPr/>
        <p:txBody>
          <a:bodyPr/>
          <a:lstStyle/>
          <a:p>
            <a:fld id="{E14DAB84-8963-A547-9D4F-464A7C6416BD}" type="slidenum">
              <a:rPr lang="en-GB" smtClean="0"/>
              <a:t>45</a:t>
            </a:fld>
            <a:endParaRPr lang="en-GB"/>
          </a:p>
        </p:txBody>
      </p:sp>
      <p:pic>
        <p:nvPicPr>
          <p:cNvPr id="4" name="Picture 3">
            <a:extLst>
              <a:ext uri="{FF2B5EF4-FFF2-40B4-BE49-F238E27FC236}">
                <a16:creationId xmlns:a16="http://schemas.microsoft.com/office/drawing/2014/main" id="{87452B62-03BD-4834-056C-3FB4511DF883}"/>
              </a:ext>
            </a:extLst>
          </p:cNvPr>
          <p:cNvPicPr>
            <a:picLocks noChangeAspect="1"/>
          </p:cNvPicPr>
          <p:nvPr/>
        </p:nvPicPr>
        <p:blipFill>
          <a:blip r:embed="rId2"/>
          <a:stretch>
            <a:fillRect/>
          </a:stretch>
        </p:blipFill>
        <p:spPr>
          <a:xfrm>
            <a:off x="5763133" y="0"/>
            <a:ext cx="5143500" cy="6858000"/>
          </a:xfrm>
          <a:prstGeom prst="rect">
            <a:avLst/>
          </a:prstGeom>
        </p:spPr>
      </p:pic>
      <p:sp>
        <p:nvSpPr>
          <p:cNvPr id="5" name="TextBox 4">
            <a:extLst>
              <a:ext uri="{FF2B5EF4-FFF2-40B4-BE49-F238E27FC236}">
                <a16:creationId xmlns:a16="http://schemas.microsoft.com/office/drawing/2014/main" id="{E150BAE6-BCE5-C2C6-A81F-9EAA859C1DB3}"/>
              </a:ext>
            </a:extLst>
          </p:cNvPr>
          <p:cNvSpPr txBox="1"/>
          <p:nvPr/>
        </p:nvSpPr>
        <p:spPr>
          <a:xfrm>
            <a:off x="1607917" y="2951946"/>
            <a:ext cx="3174267" cy="954107"/>
          </a:xfrm>
          <a:prstGeom prst="rect">
            <a:avLst/>
          </a:prstGeom>
          <a:noFill/>
        </p:spPr>
        <p:txBody>
          <a:bodyPr wrap="none" rtlCol="0">
            <a:spAutoFit/>
          </a:bodyPr>
          <a:lstStyle/>
          <a:p>
            <a:pPr algn="ctr"/>
            <a:r>
              <a:rPr lang="en-US" sz="2800" b="1" dirty="0"/>
              <a:t>Overall System </a:t>
            </a:r>
          </a:p>
          <a:p>
            <a:pPr algn="ctr"/>
            <a:r>
              <a:rPr lang="en-US" sz="2800" b="1" dirty="0"/>
              <a:t>with Camera Mount</a:t>
            </a:r>
          </a:p>
        </p:txBody>
      </p:sp>
    </p:spTree>
    <p:extLst>
      <p:ext uri="{BB962C8B-B14F-4D97-AF65-F5344CB8AC3E}">
        <p14:creationId xmlns:p14="http://schemas.microsoft.com/office/powerpoint/2010/main" val="249689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electronics&#10;&#10;Description automatically generated">
            <a:extLst>
              <a:ext uri="{FF2B5EF4-FFF2-40B4-BE49-F238E27FC236}">
                <a16:creationId xmlns:a16="http://schemas.microsoft.com/office/drawing/2014/main" id="{C18CC592-9E55-17AD-6767-D1CDA4372128}"/>
              </a:ext>
            </a:extLst>
          </p:cNvPr>
          <p:cNvPicPr>
            <a:picLocks noChangeAspect="1"/>
          </p:cNvPicPr>
          <p:nvPr/>
        </p:nvPicPr>
        <p:blipFill rotWithShape="1">
          <a:blip r:embed="rId2"/>
          <a:srcRect t="19525" b="5475"/>
          <a:stretch/>
        </p:blipFill>
        <p:spPr>
          <a:xfrm>
            <a:off x="20" y="10"/>
            <a:ext cx="12191980" cy="6857990"/>
          </a:xfrm>
          <a:prstGeom prst="rect">
            <a:avLst/>
          </a:prstGeom>
        </p:spPr>
      </p:pic>
      <p:sp>
        <p:nvSpPr>
          <p:cNvPr id="2" name="Date Placeholder 1">
            <a:extLst>
              <a:ext uri="{FF2B5EF4-FFF2-40B4-BE49-F238E27FC236}">
                <a16:creationId xmlns:a16="http://schemas.microsoft.com/office/drawing/2014/main" id="{B9C4E4BC-95F8-E7E2-848A-12CFE3064106}"/>
              </a:ext>
            </a:extLst>
          </p:cNvPr>
          <p:cNvSpPr>
            <a:spLocks noGrp="1"/>
          </p:cNvSpPr>
          <p:nvPr>
            <p:ph type="dt" sz="half" idx="10"/>
          </p:nvPr>
        </p:nvSpPr>
        <p:spPr>
          <a:xfrm>
            <a:off x="838200" y="6356350"/>
            <a:ext cx="2743200" cy="365125"/>
          </a:xfrm>
        </p:spPr>
        <p:txBody>
          <a:bodyPr>
            <a:normAutofit/>
          </a:bodyPr>
          <a:lstStyle/>
          <a:p>
            <a:pPr>
              <a:spcAft>
                <a:spcPts val="600"/>
              </a:spcAft>
            </a:pPr>
            <a:fld id="{F7A06F22-9484-B54D-BC05-E94AADADF4F6}" type="datetime1">
              <a:rPr lang="en-IN">
                <a:solidFill>
                  <a:srgbClr val="FFFFFF"/>
                </a:solidFill>
              </a:rPr>
              <a:pPr>
                <a:spcAft>
                  <a:spcPts val="600"/>
                </a:spcAft>
              </a:pPr>
              <a:t>23-06-2022</a:t>
            </a:fld>
            <a:endParaRPr lang="en-GB">
              <a:solidFill>
                <a:srgbClr val="FFFFFF"/>
              </a:solidFill>
            </a:endParaRPr>
          </a:p>
        </p:txBody>
      </p:sp>
      <p:sp>
        <p:nvSpPr>
          <p:cNvPr id="3" name="Slide Number Placeholder 2">
            <a:extLst>
              <a:ext uri="{FF2B5EF4-FFF2-40B4-BE49-F238E27FC236}">
                <a16:creationId xmlns:a16="http://schemas.microsoft.com/office/drawing/2014/main" id="{AD750197-937C-9616-A61D-A1B7367DC04A}"/>
              </a:ext>
            </a:extLst>
          </p:cNvPr>
          <p:cNvSpPr>
            <a:spLocks noGrp="1"/>
          </p:cNvSpPr>
          <p:nvPr>
            <p:ph type="sldNum" sz="quarter" idx="12"/>
          </p:nvPr>
        </p:nvSpPr>
        <p:spPr>
          <a:xfrm>
            <a:off x="8610600" y="6356350"/>
            <a:ext cx="2743200" cy="365125"/>
          </a:xfrm>
        </p:spPr>
        <p:txBody>
          <a:bodyPr>
            <a:normAutofit/>
          </a:bodyPr>
          <a:lstStyle/>
          <a:p>
            <a:pPr>
              <a:spcAft>
                <a:spcPts val="600"/>
              </a:spcAft>
            </a:pPr>
            <a:fld id="{E14DAB84-8963-A547-9D4F-464A7C6416BD}" type="slidenum">
              <a:rPr lang="en-GB">
                <a:solidFill>
                  <a:srgbClr val="FFFFFF"/>
                </a:solidFill>
              </a:rPr>
              <a:pPr>
                <a:spcAft>
                  <a:spcPts val="600"/>
                </a:spcAft>
              </a:pPr>
              <a:t>46</a:t>
            </a:fld>
            <a:endParaRPr lang="en-GB">
              <a:solidFill>
                <a:srgbClr val="FFFFFF"/>
              </a:solidFill>
            </a:endParaRPr>
          </a:p>
        </p:txBody>
      </p:sp>
      <p:sp>
        <p:nvSpPr>
          <p:cNvPr id="7" name="TextBox 6">
            <a:extLst>
              <a:ext uri="{FF2B5EF4-FFF2-40B4-BE49-F238E27FC236}">
                <a16:creationId xmlns:a16="http://schemas.microsoft.com/office/drawing/2014/main" id="{0DF14328-ADFA-1CB0-A120-F2460BC217E4}"/>
              </a:ext>
            </a:extLst>
          </p:cNvPr>
          <p:cNvSpPr txBox="1"/>
          <p:nvPr/>
        </p:nvSpPr>
        <p:spPr>
          <a:xfrm>
            <a:off x="700695" y="522280"/>
            <a:ext cx="239956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3200" dirty="0">
                <a:ln w="0"/>
                <a:solidFill>
                  <a:schemeClr val="tx1"/>
                </a:solidFill>
                <a:effectLst>
                  <a:outerShdw blurRad="38100" dist="19050" dir="2700000" algn="tl" rotWithShape="0">
                    <a:schemeClr val="dk1">
                      <a:alpha val="40000"/>
                    </a:schemeClr>
                  </a:outerShdw>
                </a:effectLst>
              </a:rPr>
              <a:t>Final System </a:t>
            </a:r>
          </a:p>
        </p:txBody>
      </p:sp>
    </p:spTree>
    <p:extLst>
      <p:ext uri="{BB962C8B-B14F-4D97-AF65-F5344CB8AC3E}">
        <p14:creationId xmlns:p14="http://schemas.microsoft.com/office/powerpoint/2010/main" val="185198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47</a:t>
            </a:fld>
            <a:endParaRPr lang="en-GB" dirty="0"/>
          </a:p>
        </p:txBody>
      </p:sp>
      <p:sp>
        <p:nvSpPr>
          <p:cNvPr id="18" name="TextBox 17">
            <a:extLst>
              <a:ext uri="{FF2B5EF4-FFF2-40B4-BE49-F238E27FC236}">
                <a16:creationId xmlns:a16="http://schemas.microsoft.com/office/drawing/2014/main" id="{E6207B09-8410-8CC9-EE18-0F223191457E}"/>
              </a:ext>
            </a:extLst>
          </p:cNvPr>
          <p:cNvSpPr txBox="1"/>
          <p:nvPr/>
        </p:nvSpPr>
        <p:spPr>
          <a:xfrm flipH="1">
            <a:off x="3645395" y="472204"/>
            <a:ext cx="5581988"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Single bot Movement:</a:t>
            </a:r>
          </a:p>
        </p:txBody>
      </p:sp>
    </p:spTree>
    <p:extLst>
      <p:ext uri="{BB962C8B-B14F-4D97-AF65-F5344CB8AC3E}">
        <p14:creationId xmlns:p14="http://schemas.microsoft.com/office/powerpoint/2010/main" val="3705295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a:xfrm>
            <a:off x="8610600" y="6467464"/>
            <a:ext cx="2743200" cy="365125"/>
          </a:xfrm>
        </p:spPr>
        <p:txBody>
          <a:bodyPr/>
          <a:lstStyle/>
          <a:p>
            <a:fld id="{E14DAB84-8963-A547-9D4F-464A7C6416BD}" type="slidenum">
              <a:rPr lang="en-GB" smtClean="0"/>
              <a:t>48</a:t>
            </a:fld>
            <a:endParaRPr lang="en-GB" dirty="0"/>
          </a:p>
        </p:txBody>
      </p:sp>
      <p:sp>
        <p:nvSpPr>
          <p:cNvPr id="12" name="TextBox 11">
            <a:extLst>
              <a:ext uri="{FF2B5EF4-FFF2-40B4-BE49-F238E27FC236}">
                <a16:creationId xmlns:a16="http://schemas.microsoft.com/office/drawing/2014/main" id="{5BE07FD6-54EA-AFC7-A5A6-76BC562F4F6B}"/>
              </a:ext>
            </a:extLst>
          </p:cNvPr>
          <p:cNvSpPr txBox="1"/>
          <p:nvPr/>
        </p:nvSpPr>
        <p:spPr>
          <a:xfrm flipH="1">
            <a:off x="3529181" y="472204"/>
            <a:ext cx="6441444"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Multiple bot Movement:</a:t>
            </a:r>
          </a:p>
        </p:txBody>
      </p:sp>
    </p:spTree>
    <p:extLst>
      <p:ext uri="{BB962C8B-B14F-4D97-AF65-F5344CB8AC3E}">
        <p14:creationId xmlns:p14="http://schemas.microsoft.com/office/powerpoint/2010/main" val="2089819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49</a:t>
            </a:fld>
            <a:endParaRPr lang="en-GB" dirty="0"/>
          </a:p>
        </p:txBody>
      </p:sp>
      <p:sp>
        <p:nvSpPr>
          <p:cNvPr id="12" name="TextBox 11">
            <a:extLst>
              <a:ext uri="{FF2B5EF4-FFF2-40B4-BE49-F238E27FC236}">
                <a16:creationId xmlns:a16="http://schemas.microsoft.com/office/drawing/2014/main" id="{33006AD9-9A18-0D41-E51C-9C40D8C13140}"/>
              </a:ext>
            </a:extLst>
          </p:cNvPr>
          <p:cNvSpPr txBox="1"/>
          <p:nvPr/>
        </p:nvSpPr>
        <p:spPr>
          <a:xfrm flipH="1">
            <a:off x="2013995" y="472204"/>
            <a:ext cx="7584119"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Single bot- </a:t>
            </a:r>
            <a:r>
              <a:rPr lang="en-US" sz="3600" b="1" dirty="0" err="1">
                <a:solidFill>
                  <a:schemeClr val="bg1"/>
                </a:solidFill>
                <a:latin typeface="Times New Roman" panose="02020603050405020304" pitchFamily="18" charset="0"/>
                <a:cs typeface="Times New Roman" panose="02020603050405020304" pitchFamily="18" charset="0"/>
              </a:rPr>
              <a:t>Astar</a:t>
            </a:r>
            <a:r>
              <a:rPr lang="en-US" sz="3600" b="1" dirty="0">
                <a:solidFill>
                  <a:schemeClr val="bg1"/>
                </a:solidFill>
                <a:latin typeface="Times New Roman" panose="02020603050405020304" pitchFamily="18" charset="0"/>
                <a:cs typeface="Times New Roman" panose="02020603050405020304" pitchFamily="18" charset="0"/>
              </a:rPr>
              <a:t> movement tracking: </a:t>
            </a:r>
          </a:p>
        </p:txBody>
      </p:sp>
    </p:spTree>
    <p:extLst>
      <p:ext uri="{BB962C8B-B14F-4D97-AF65-F5344CB8AC3E}">
        <p14:creationId xmlns:p14="http://schemas.microsoft.com/office/powerpoint/2010/main" val="374600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1FA239-1144-74DF-6E86-65F49AFB1169}"/>
              </a:ext>
            </a:extLst>
          </p:cNvPr>
          <p:cNvSpPr/>
          <p:nvPr/>
        </p:nvSpPr>
        <p:spPr>
          <a:xfrm>
            <a:off x="947447" y="302427"/>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cap="none" dirty="0">
                <a:solidFill>
                  <a:srgbClr val="FFFFFF"/>
                </a:solidFill>
                <a:latin typeface="Times New Roman" panose="02020603050405020304" pitchFamily="18" charset="0"/>
                <a:ea typeface="+mj-ea"/>
                <a:cs typeface="Times New Roman" panose="02020603050405020304" pitchFamily="18" charset="0"/>
              </a:rPr>
              <a:t>Types of Magnetic Field Generation System:</a:t>
            </a:r>
            <a:endParaRPr lang="en-US" sz="2800" b="1" kern="1200" dirty="0">
              <a:solidFill>
                <a:srgbClr val="FFFFFF"/>
              </a:solidFill>
              <a:latin typeface="Times New Roman" panose="02020603050405020304" pitchFamily="18" charset="0"/>
              <a:ea typeface="+mj-ea"/>
              <a:cs typeface="Times New Roman" panose="02020603050405020304" pitchFamily="18" charset="0"/>
            </a:endParaRPr>
          </a:p>
        </p:txBody>
      </p:sp>
      <p:grpSp>
        <p:nvGrpSpPr>
          <p:cNvPr id="14" name="Group 13">
            <a:extLst>
              <a:ext uri="{FF2B5EF4-FFF2-40B4-BE49-F238E27FC236}">
                <a16:creationId xmlns:a16="http://schemas.microsoft.com/office/drawing/2014/main" id="{C44327CA-9EF8-7686-5DAF-503DF96C56D0}"/>
              </a:ext>
            </a:extLst>
          </p:cNvPr>
          <p:cNvGrpSpPr/>
          <p:nvPr/>
        </p:nvGrpSpPr>
        <p:grpSpPr>
          <a:xfrm>
            <a:off x="1750192" y="1892417"/>
            <a:ext cx="1759092" cy="1969043"/>
            <a:chOff x="963617" y="2136810"/>
            <a:chExt cx="2211484" cy="2154888"/>
          </a:xfrm>
        </p:grpSpPr>
        <p:sp>
          <p:nvSpPr>
            <p:cNvPr id="16" name="Flowchart: Magnetic Disk 5">
              <a:extLst>
                <a:ext uri="{FF2B5EF4-FFF2-40B4-BE49-F238E27FC236}">
                  <a16:creationId xmlns:a16="http://schemas.microsoft.com/office/drawing/2014/main" id="{037B5AB4-B5E7-3B94-0142-8221919526A0}"/>
                </a:ext>
              </a:extLst>
            </p:cNvPr>
            <p:cNvSpPr/>
            <p:nvPr/>
          </p:nvSpPr>
          <p:spPr>
            <a:xfrm rot="7760122">
              <a:off x="1185788" y="2082226"/>
              <a:ext cx="487813" cy="932155"/>
            </a:xfrm>
            <a:prstGeom prst="flowChartMagneticDisk">
              <a:avLst/>
            </a:prstGeom>
            <a:solidFill>
              <a:schemeClr val="accent2">
                <a:lumMod val="60000"/>
                <a:lumOff val="40000"/>
              </a:schemeClr>
            </a:solidFill>
            <a:ln w="952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Magnetic Disk 6">
              <a:extLst>
                <a:ext uri="{FF2B5EF4-FFF2-40B4-BE49-F238E27FC236}">
                  <a16:creationId xmlns:a16="http://schemas.microsoft.com/office/drawing/2014/main" id="{0AF85E53-16A9-F27A-6472-B9492E3CBC6F}"/>
                </a:ext>
              </a:extLst>
            </p:cNvPr>
            <p:cNvSpPr/>
            <p:nvPr/>
          </p:nvSpPr>
          <p:spPr>
            <a:xfrm rot="14140601">
              <a:off x="2465117" y="2102064"/>
              <a:ext cx="487813" cy="932155"/>
            </a:xfrm>
            <a:prstGeom prst="flowChartMagneticDisk">
              <a:avLst/>
            </a:prstGeom>
            <a:solidFill>
              <a:schemeClr val="accent2">
                <a:lumMod val="60000"/>
                <a:lumOff val="40000"/>
              </a:schemeClr>
            </a:solidFill>
            <a:ln w="952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Magnetic Disk 7">
              <a:extLst>
                <a:ext uri="{FF2B5EF4-FFF2-40B4-BE49-F238E27FC236}">
                  <a16:creationId xmlns:a16="http://schemas.microsoft.com/office/drawing/2014/main" id="{278DD375-4B1A-59DD-6ADA-1F497FF4EAC4}"/>
                </a:ext>
              </a:extLst>
            </p:cNvPr>
            <p:cNvSpPr/>
            <p:nvPr/>
          </p:nvSpPr>
          <p:spPr>
            <a:xfrm rot="21421958">
              <a:off x="1806075" y="3359543"/>
              <a:ext cx="487813" cy="932155"/>
            </a:xfrm>
            <a:prstGeom prst="flowChartMagneticDisk">
              <a:avLst/>
            </a:prstGeom>
            <a:solidFill>
              <a:schemeClr val="accent2">
                <a:lumMod val="60000"/>
                <a:lumOff val="40000"/>
              </a:schemeClr>
            </a:solidFill>
            <a:ln w="952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Oval 19">
              <a:extLst>
                <a:ext uri="{FF2B5EF4-FFF2-40B4-BE49-F238E27FC236}">
                  <a16:creationId xmlns:a16="http://schemas.microsoft.com/office/drawing/2014/main" id="{92AD2A30-2EB9-186C-9E26-F3E6B6D6CD2C}"/>
                </a:ext>
              </a:extLst>
            </p:cNvPr>
            <p:cNvSpPr/>
            <p:nvPr/>
          </p:nvSpPr>
          <p:spPr>
            <a:xfrm>
              <a:off x="1944784" y="2940047"/>
              <a:ext cx="171343" cy="184666"/>
            </a:xfrm>
            <a:prstGeom prst="ellipse">
              <a:avLst/>
            </a:prstGeom>
            <a:ln>
              <a:noFill/>
            </a:ln>
            <a:scene3d>
              <a:camera prst="orthographicFront"/>
              <a:lightRig rig="threePt" dir="t"/>
            </a:scene3d>
            <a:sp3d>
              <a:bevelT/>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21" name="Arc 20">
              <a:extLst>
                <a:ext uri="{FF2B5EF4-FFF2-40B4-BE49-F238E27FC236}">
                  <a16:creationId xmlns:a16="http://schemas.microsoft.com/office/drawing/2014/main" id="{DF8AD18C-0F27-08EE-CF6C-07BCA4386E55}"/>
                </a:ext>
              </a:extLst>
            </p:cNvPr>
            <p:cNvSpPr/>
            <p:nvPr/>
          </p:nvSpPr>
          <p:spPr>
            <a:xfrm rot="9439395">
              <a:off x="2248166" y="2136810"/>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2" name="Arc 21">
              <a:extLst>
                <a:ext uri="{FF2B5EF4-FFF2-40B4-BE49-F238E27FC236}">
                  <a16:creationId xmlns:a16="http://schemas.microsoft.com/office/drawing/2014/main" id="{88E4EF8D-58FC-7E1D-770A-726C9813D101}"/>
                </a:ext>
              </a:extLst>
            </p:cNvPr>
            <p:cNvSpPr/>
            <p:nvPr/>
          </p:nvSpPr>
          <p:spPr>
            <a:xfrm rot="9439395">
              <a:off x="2113953" y="2273769"/>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3" name="Arc 22">
              <a:extLst>
                <a:ext uri="{FF2B5EF4-FFF2-40B4-BE49-F238E27FC236}">
                  <a16:creationId xmlns:a16="http://schemas.microsoft.com/office/drawing/2014/main" id="{08037732-C9D9-4055-DAEE-4D2E2DED251C}"/>
                </a:ext>
              </a:extLst>
            </p:cNvPr>
            <p:cNvSpPr/>
            <p:nvPr/>
          </p:nvSpPr>
          <p:spPr>
            <a:xfrm rot="9439395">
              <a:off x="1969390" y="2379704"/>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4" name="Arc 23">
              <a:extLst>
                <a:ext uri="{FF2B5EF4-FFF2-40B4-BE49-F238E27FC236}">
                  <a16:creationId xmlns:a16="http://schemas.microsoft.com/office/drawing/2014/main" id="{F3D6A370-8B96-BDC5-0139-75BCAF1481A0}"/>
                </a:ext>
              </a:extLst>
            </p:cNvPr>
            <p:cNvSpPr/>
            <p:nvPr/>
          </p:nvSpPr>
          <p:spPr>
            <a:xfrm rot="9439395">
              <a:off x="1835003" y="2516663"/>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5" name="Arc 24">
              <a:extLst>
                <a:ext uri="{FF2B5EF4-FFF2-40B4-BE49-F238E27FC236}">
                  <a16:creationId xmlns:a16="http://schemas.microsoft.com/office/drawing/2014/main" id="{01100B32-06B0-FB04-C6C1-D8EA009ED11E}"/>
                </a:ext>
              </a:extLst>
            </p:cNvPr>
            <p:cNvSpPr/>
            <p:nvPr/>
          </p:nvSpPr>
          <p:spPr>
            <a:xfrm rot="9439395">
              <a:off x="1700615" y="2605560"/>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6" name="Arc 25">
              <a:extLst>
                <a:ext uri="{FF2B5EF4-FFF2-40B4-BE49-F238E27FC236}">
                  <a16:creationId xmlns:a16="http://schemas.microsoft.com/office/drawing/2014/main" id="{540594DA-49C4-9D05-7D0C-5CD14497C24A}"/>
                </a:ext>
              </a:extLst>
            </p:cNvPr>
            <p:cNvSpPr/>
            <p:nvPr/>
          </p:nvSpPr>
          <p:spPr>
            <a:xfrm rot="3706400">
              <a:off x="1201404" y="2334198"/>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7" name="Arc 26">
              <a:extLst>
                <a:ext uri="{FF2B5EF4-FFF2-40B4-BE49-F238E27FC236}">
                  <a16:creationId xmlns:a16="http://schemas.microsoft.com/office/drawing/2014/main" id="{0DD6BDA1-9724-1AF0-ABFF-FAB07F172A1D}"/>
                </a:ext>
              </a:extLst>
            </p:cNvPr>
            <p:cNvSpPr/>
            <p:nvPr/>
          </p:nvSpPr>
          <p:spPr>
            <a:xfrm rot="3706400">
              <a:off x="1314587" y="2415203"/>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8" name="Arc 27">
              <a:extLst>
                <a:ext uri="{FF2B5EF4-FFF2-40B4-BE49-F238E27FC236}">
                  <a16:creationId xmlns:a16="http://schemas.microsoft.com/office/drawing/2014/main" id="{BDE13B09-C547-AEB1-024A-92E1794BF9D9}"/>
                </a:ext>
              </a:extLst>
            </p:cNvPr>
            <p:cNvSpPr/>
            <p:nvPr/>
          </p:nvSpPr>
          <p:spPr>
            <a:xfrm rot="3706400">
              <a:off x="1427770" y="2514108"/>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29" name="Arc 28">
              <a:extLst>
                <a:ext uri="{FF2B5EF4-FFF2-40B4-BE49-F238E27FC236}">
                  <a16:creationId xmlns:a16="http://schemas.microsoft.com/office/drawing/2014/main" id="{905A9F35-055F-A3D3-ABBF-C01DB79CA48F}"/>
                </a:ext>
              </a:extLst>
            </p:cNvPr>
            <p:cNvSpPr/>
            <p:nvPr/>
          </p:nvSpPr>
          <p:spPr>
            <a:xfrm rot="3706400">
              <a:off x="1553732" y="2614805"/>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0" name="Arc 29">
              <a:extLst>
                <a:ext uri="{FF2B5EF4-FFF2-40B4-BE49-F238E27FC236}">
                  <a16:creationId xmlns:a16="http://schemas.microsoft.com/office/drawing/2014/main" id="{42652DCC-1D5C-2FD1-2C40-47C778EB717F}"/>
                </a:ext>
              </a:extLst>
            </p:cNvPr>
            <p:cNvSpPr/>
            <p:nvPr/>
          </p:nvSpPr>
          <p:spPr>
            <a:xfrm rot="3706400">
              <a:off x="1679693" y="2687675"/>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1" name="Arc 30">
              <a:extLst>
                <a:ext uri="{FF2B5EF4-FFF2-40B4-BE49-F238E27FC236}">
                  <a16:creationId xmlns:a16="http://schemas.microsoft.com/office/drawing/2014/main" id="{68D5C705-C8ED-899C-9DE8-2BE09D624ACE}"/>
                </a:ext>
              </a:extLst>
            </p:cNvPr>
            <p:cNvSpPr/>
            <p:nvPr/>
          </p:nvSpPr>
          <p:spPr>
            <a:xfrm rot="3706400">
              <a:off x="1813906" y="2752588"/>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2" name="Arc 31">
              <a:extLst>
                <a:ext uri="{FF2B5EF4-FFF2-40B4-BE49-F238E27FC236}">
                  <a16:creationId xmlns:a16="http://schemas.microsoft.com/office/drawing/2014/main" id="{88E12988-E069-5C94-214E-BB652591BCC8}"/>
                </a:ext>
              </a:extLst>
            </p:cNvPr>
            <p:cNvSpPr/>
            <p:nvPr/>
          </p:nvSpPr>
          <p:spPr>
            <a:xfrm rot="17832427">
              <a:off x="1849583" y="3319479"/>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3" name="Arc 32">
              <a:extLst>
                <a:ext uri="{FF2B5EF4-FFF2-40B4-BE49-F238E27FC236}">
                  <a16:creationId xmlns:a16="http://schemas.microsoft.com/office/drawing/2014/main" id="{4F30049E-01AA-D1B7-C421-941FCF2D10D6}"/>
                </a:ext>
              </a:extLst>
            </p:cNvPr>
            <p:cNvSpPr/>
            <p:nvPr/>
          </p:nvSpPr>
          <p:spPr>
            <a:xfrm rot="17832427">
              <a:off x="1862541" y="3207684"/>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4" name="Arc 33">
              <a:extLst>
                <a:ext uri="{FF2B5EF4-FFF2-40B4-BE49-F238E27FC236}">
                  <a16:creationId xmlns:a16="http://schemas.microsoft.com/office/drawing/2014/main" id="{BC6E1BB2-8854-8790-4CBF-30FEFAB2BDCB}"/>
                </a:ext>
              </a:extLst>
            </p:cNvPr>
            <p:cNvSpPr/>
            <p:nvPr/>
          </p:nvSpPr>
          <p:spPr>
            <a:xfrm rot="17832427">
              <a:off x="1846850" y="3093947"/>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5" name="Arc 34">
              <a:extLst>
                <a:ext uri="{FF2B5EF4-FFF2-40B4-BE49-F238E27FC236}">
                  <a16:creationId xmlns:a16="http://schemas.microsoft.com/office/drawing/2014/main" id="{54EBB534-F8C9-B003-3391-C286C695B7A8}"/>
                </a:ext>
              </a:extLst>
            </p:cNvPr>
            <p:cNvSpPr/>
            <p:nvPr/>
          </p:nvSpPr>
          <p:spPr>
            <a:xfrm rot="17832427">
              <a:off x="1838557" y="2961220"/>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6" name="Arc 35">
              <a:extLst>
                <a:ext uri="{FF2B5EF4-FFF2-40B4-BE49-F238E27FC236}">
                  <a16:creationId xmlns:a16="http://schemas.microsoft.com/office/drawing/2014/main" id="{FE416017-C165-A56F-D17C-95A4623A0FE0}"/>
                </a:ext>
              </a:extLst>
            </p:cNvPr>
            <p:cNvSpPr/>
            <p:nvPr/>
          </p:nvSpPr>
          <p:spPr>
            <a:xfrm rot="17832427">
              <a:off x="1846851" y="2840855"/>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37" name="Arc 36">
              <a:extLst>
                <a:ext uri="{FF2B5EF4-FFF2-40B4-BE49-F238E27FC236}">
                  <a16:creationId xmlns:a16="http://schemas.microsoft.com/office/drawing/2014/main" id="{DBB95358-B8A5-E783-3D6E-1C2CD814D376}"/>
                </a:ext>
              </a:extLst>
            </p:cNvPr>
            <p:cNvSpPr/>
            <p:nvPr/>
          </p:nvSpPr>
          <p:spPr>
            <a:xfrm rot="17832427">
              <a:off x="1897896" y="2720980"/>
              <a:ext cx="535415" cy="792332"/>
            </a:xfrm>
            <a:prstGeom prst="arc">
              <a:avLst>
                <a:gd name="adj1" fmla="val 17140164"/>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grpSp>
      <p:sp>
        <p:nvSpPr>
          <p:cNvPr id="39" name="TextBox 38">
            <a:extLst>
              <a:ext uri="{FF2B5EF4-FFF2-40B4-BE49-F238E27FC236}">
                <a16:creationId xmlns:a16="http://schemas.microsoft.com/office/drawing/2014/main" id="{F1F4006C-3311-C2E3-60B2-AF06BC39362A}"/>
              </a:ext>
            </a:extLst>
          </p:cNvPr>
          <p:cNvSpPr txBox="1"/>
          <p:nvPr/>
        </p:nvSpPr>
        <p:spPr>
          <a:xfrm>
            <a:off x="6382266" y="4024449"/>
            <a:ext cx="5424615" cy="246221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p>
            <a:pPr marL="285750" indent="-285750">
              <a:buFont typeface="Arial" panose="020B0604020202020204" pitchFamily="34" charset="0"/>
              <a:buChar char="•"/>
            </a:pPr>
            <a:r>
              <a:rPr lang="en-US" sz="1400" dirty="0">
                <a:solidFill>
                  <a:schemeClr val="tx1"/>
                </a:solidFill>
                <a:latin typeface="Calibri "/>
              </a:rPr>
              <a:t>Every coil effects only a small space in the workspace</a:t>
            </a:r>
          </a:p>
          <a:p>
            <a:endParaRPr lang="en-US" sz="1400" dirty="0">
              <a:solidFill>
                <a:schemeClr val="tx1"/>
              </a:solidFill>
              <a:latin typeface="Calibri "/>
            </a:endParaRPr>
          </a:p>
          <a:p>
            <a:pPr marL="285750" indent="-285750">
              <a:buFont typeface="Arial" panose="020B0604020202020204" pitchFamily="34" charset="0"/>
              <a:buChar char="•"/>
            </a:pPr>
            <a:r>
              <a:rPr lang="en-US" sz="1400" dirty="0">
                <a:solidFill>
                  <a:schemeClr val="tx1"/>
                </a:solidFill>
                <a:latin typeface="Calibri "/>
              </a:rPr>
              <a:t>Needs many relatively smaller electromagnets</a:t>
            </a:r>
          </a:p>
          <a:p>
            <a:pPr marL="285750" indent="-285750">
              <a:buFont typeface="Arial" panose="020B0604020202020204" pitchFamily="34" charset="0"/>
              <a:buChar char="•"/>
            </a:pPr>
            <a:endParaRPr lang="en-US" sz="1400" dirty="0">
              <a:solidFill>
                <a:schemeClr val="tx1"/>
              </a:solidFill>
              <a:latin typeface="Calibri "/>
            </a:endParaRPr>
          </a:p>
          <a:p>
            <a:pPr marL="285750" indent="-285750">
              <a:buFont typeface="Arial" panose="020B0604020202020204" pitchFamily="34" charset="0"/>
              <a:buChar char="•"/>
            </a:pPr>
            <a:r>
              <a:rPr lang="en-IN" sz="1400" dirty="0">
                <a:solidFill>
                  <a:schemeClr val="tx1"/>
                </a:solidFill>
                <a:latin typeface="Calibri "/>
              </a:rPr>
              <a:t> Every magnetic bot in the workspace is affected by different coils</a:t>
            </a:r>
          </a:p>
          <a:p>
            <a:pPr marL="285750" indent="-285750">
              <a:buFont typeface="Arial" panose="020B0604020202020204" pitchFamily="34" charset="0"/>
              <a:buChar char="•"/>
            </a:pPr>
            <a:endParaRPr lang="en-IN" sz="1400" dirty="0">
              <a:solidFill>
                <a:schemeClr val="tx1"/>
              </a:solidFill>
              <a:latin typeface="Calibri "/>
            </a:endParaRPr>
          </a:p>
          <a:p>
            <a:pPr marL="285750" indent="-285750">
              <a:buFont typeface="Arial" panose="020B0604020202020204" pitchFamily="34" charset="0"/>
              <a:buChar char="•"/>
            </a:pPr>
            <a:r>
              <a:rPr lang="en-IN" sz="1400" dirty="0">
                <a:solidFill>
                  <a:schemeClr val="tx1"/>
                </a:solidFill>
                <a:latin typeface="Calibri "/>
              </a:rPr>
              <a:t>Independent control of multiple magnetic bots is possible</a:t>
            </a:r>
          </a:p>
          <a:p>
            <a:endParaRPr lang="en-IN" sz="1400" dirty="0">
              <a:solidFill>
                <a:schemeClr val="tx1"/>
              </a:solidFill>
              <a:latin typeface="Calibri "/>
            </a:endParaRPr>
          </a:p>
          <a:p>
            <a:pPr marL="285750" indent="-285750">
              <a:buFont typeface="Arial" panose="020B0604020202020204" pitchFamily="34" charset="0"/>
              <a:buChar char="•"/>
            </a:pPr>
            <a:r>
              <a:rPr lang="en-IN" sz="1400" dirty="0">
                <a:solidFill>
                  <a:schemeClr val="tx1"/>
                </a:solidFill>
                <a:latin typeface="Calibri "/>
              </a:rPr>
              <a:t>Workspace can be easily extended.</a:t>
            </a:r>
          </a:p>
          <a:p>
            <a:pPr marL="285750" indent="-285750">
              <a:buFont typeface="Arial" panose="020B0604020202020204" pitchFamily="34" charset="0"/>
              <a:buChar char="•"/>
            </a:pPr>
            <a:endParaRPr lang="en-IN" sz="1400" dirty="0">
              <a:solidFill>
                <a:schemeClr val="tx1"/>
              </a:solidFill>
              <a:latin typeface="Calibri "/>
            </a:endParaRPr>
          </a:p>
          <a:p>
            <a:pPr marL="285750" indent="-285750">
              <a:buFont typeface="Arial" panose="020B0604020202020204" pitchFamily="34" charset="0"/>
              <a:buChar char="•"/>
            </a:pPr>
            <a:r>
              <a:rPr lang="en-IN" sz="1400" dirty="0">
                <a:solidFill>
                  <a:schemeClr val="tx1"/>
                </a:solidFill>
                <a:latin typeface="Calibri "/>
              </a:rPr>
              <a:t>Restricted to 2D manipulation</a:t>
            </a:r>
          </a:p>
        </p:txBody>
      </p:sp>
      <p:grpSp>
        <p:nvGrpSpPr>
          <p:cNvPr id="40" name="Group 39">
            <a:extLst>
              <a:ext uri="{FF2B5EF4-FFF2-40B4-BE49-F238E27FC236}">
                <a16:creationId xmlns:a16="http://schemas.microsoft.com/office/drawing/2014/main" id="{6D39E92C-7E03-CFCA-5DDA-2C227427240D}"/>
              </a:ext>
            </a:extLst>
          </p:cNvPr>
          <p:cNvGrpSpPr/>
          <p:nvPr/>
        </p:nvGrpSpPr>
        <p:grpSpPr>
          <a:xfrm>
            <a:off x="7199585" y="1794092"/>
            <a:ext cx="3842657" cy="2178804"/>
            <a:chOff x="6372528" y="1793447"/>
            <a:chExt cx="4250897" cy="2510253"/>
          </a:xfrm>
        </p:grpSpPr>
        <p:pic>
          <p:nvPicPr>
            <p:cNvPr id="41" name="Picture 40">
              <a:extLst>
                <a:ext uri="{FF2B5EF4-FFF2-40B4-BE49-F238E27FC236}">
                  <a16:creationId xmlns:a16="http://schemas.microsoft.com/office/drawing/2014/main" id="{D6BE05B3-9419-174D-9876-812E6EB93B4B}"/>
                </a:ext>
              </a:extLst>
            </p:cNvPr>
            <p:cNvPicPr>
              <a:picLocks noChangeAspect="1"/>
            </p:cNvPicPr>
            <p:nvPr/>
          </p:nvPicPr>
          <p:blipFill>
            <a:blip r:embed="rId2"/>
            <a:stretch>
              <a:fillRect/>
            </a:stretch>
          </p:blipFill>
          <p:spPr>
            <a:xfrm>
              <a:off x="6372528" y="1793447"/>
              <a:ext cx="4250897" cy="2510253"/>
            </a:xfrm>
            <a:prstGeom prst="rect">
              <a:avLst/>
            </a:prstGeom>
          </p:spPr>
        </p:pic>
        <p:pic>
          <p:nvPicPr>
            <p:cNvPr id="42" name="Picture 2" descr="N52 Disc Neodymium Magnet 25mm dia x 10mm 1pcs/pack">
              <a:extLst>
                <a:ext uri="{FF2B5EF4-FFF2-40B4-BE49-F238E27FC236}">
                  <a16:creationId xmlns:a16="http://schemas.microsoft.com/office/drawing/2014/main" id="{E7C0EF56-52B5-2228-232A-292C73422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83" t="16573" r="15079" b="22475"/>
            <a:stretch/>
          </p:blipFill>
          <p:spPr bwMode="auto">
            <a:xfrm>
              <a:off x="7634503" y="2247390"/>
              <a:ext cx="236752" cy="2025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N52 Disc Neodymium Magnet 25mm dia x 10mm 1pcs/pack">
              <a:extLst>
                <a:ext uri="{FF2B5EF4-FFF2-40B4-BE49-F238E27FC236}">
                  <a16:creationId xmlns:a16="http://schemas.microsoft.com/office/drawing/2014/main" id="{088AE0A6-BDD5-4184-C27A-E698850941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83" t="16573" r="15079" b="22475"/>
            <a:stretch/>
          </p:blipFill>
          <p:spPr bwMode="auto">
            <a:xfrm>
              <a:off x="8873316" y="2319807"/>
              <a:ext cx="217455" cy="1860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N52 Disc Neodymium Magnet 25mm dia x 10mm 1pcs/pack">
              <a:extLst>
                <a:ext uri="{FF2B5EF4-FFF2-40B4-BE49-F238E27FC236}">
                  <a16:creationId xmlns:a16="http://schemas.microsoft.com/office/drawing/2014/main" id="{63D50671-1A42-3B9B-2D9B-881082651E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83" t="16573" r="15079" b="22475"/>
            <a:stretch/>
          </p:blipFill>
          <p:spPr bwMode="auto">
            <a:xfrm>
              <a:off x="8515459" y="2833598"/>
              <a:ext cx="245482" cy="21003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5" name="Straight Connector 44">
            <a:extLst>
              <a:ext uri="{FF2B5EF4-FFF2-40B4-BE49-F238E27FC236}">
                <a16:creationId xmlns:a16="http://schemas.microsoft.com/office/drawing/2014/main" id="{5C47F27B-C3DE-A39F-20D5-8FA8EE72AECB}"/>
              </a:ext>
            </a:extLst>
          </p:cNvPr>
          <p:cNvCxnSpPr/>
          <p:nvPr/>
        </p:nvCxnSpPr>
        <p:spPr>
          <a:xfrm>
            <a:off x="5997146" y="1694378"/>
            <a:ext cx="0" cy="4597730"/>
          </a:xfrm>
          <a:prstGeom prst="line">
            <a:avLst/>
          </a:prstGeom>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F90C327C-FE92-F772-5E2F-518E62BBAF0C}"/>
              </a:ext>
            </a:extLst>
          </p:cNvPr>
          <p:cNvSpPr txBox="1"/>
          <p:nvPr/>
        </p:nvSpPr>
        <p:spPr>
          <a:xfrm>
            <a:off x="3981597" y="2527378"/>
            <a:ext cx="942887"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Micro-Bot</a:t>
            </a:r>
          </a:p>
        </p:txBody>
      </p:sp>
      <p:sp>
        <p:nvSpPr>
          <p:cNvPr id="47" name="TextBox 46">
            <a:extLst>
              <a:ext uri="{FF2B5EF4-FFF2-40B4-BE49-F238E27FC236}">
                <a16:creationId xmlns:a16="http://schemas.microsoft.com/office/drawing/2014/main" id="{973AB41B-025F-1626-1EBA-4F65A5132E69}"/>
              </a:ext>
            </a:extLst>
          </p:cNvPr>
          <p:cNvSpPr txBox="1"/>
          <p:nvPr/>
        </p:nvSpPr>
        <p:spPr>
          <a:xfrm>
            <a:off x="3979760" y="2079932"/>
            <a:ext cx="494046"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Coil</a:t>
            </a:r>
          </a:p>
        </p:txBody>
      </p:sp>
      <p:cxnSp>
        <p:nvCxnSpPr>
          <p:cNvPr id="50" name="Straight Arrow Connector 49">
            <a:extLst>
              <a:ext uri="{FF2B5EF4-FFF2-40B4-BE49-F238E27FC236}">
                <a16:creationId xmlns:a16="http://schemas.microsoft.com/office/drawing/2014/main" id="{0060D2F6-62FE-9B9D-5A9B-E3CE324EC29C}"/>
              </a:ext>
            </a:extLst>
          </p:cNvPr>
          <p:cNvCxnSpPr>
            <a:cxnSpLocks/>
          </p:cNvCxnSpPr>
          <p:nvPr/>
        </p:nvCxnSpPr>
        <p:spPr>
          <a:xfrm flipV="1">
            <a:off x="2678170" y="2690851"/>
            <a:ext cx="13320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3" name="TextBox 52">
            <a:extLst>
              <a:ext uri="{FF2B5EF4-FFF2-40B4-BE49-F238E27FC236}">
                <a16:creationId xmlns:a16="http://schemas.microsoft.com/office/drawing/2014/main" id="{B934B0AE-8984-5F9A-A58A-F8B2F789F3D1}"/>
              </a:ext>
            </a:extLst>
          </p:cNvPr>
          <p:cNvSpPr txBox="1"/>
          <p:nvPr/>
        </p:nvSpPr>
        <p:spPr>
          <a:xfrm>
            <a:off x="10982352" y="2168714"/>
            <a:ext cx="942887" cy="30777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Micro-Bot</a:t>
            </a:r>
          </a:p>
        </p:txBody>
      </p:sp>
      <p:sp>
        <p:nvSpPr>
          <p:cNvPr id="54" name="TextBox 53">
            <a:extLst>
              <a:ext uri="{FF2B5EF4-FFF2-40B4-BE49-F238E27FC236}">
                <a16:creationId xmlns:a16="http://schemas.microsoft.com/office/drawing/2014/main" id="{A0B7812C-FF20-66C1-519E-0B39945618D9}"/>
              </a:ext>
            </a:extLst>
          </p:cNvPr>
          <p:cNvSpPr txBox="1"/>
          <p:nvPr/>
        </p:nvSpPr>
        <p:spPr>
          <a:xfrm>
            <a:off x="10982352" y="3286790"/>
            <a:ext cx="494046" cy="30777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Coil</a:t>
            </a:r>
          </a:p>
        </p:txBody>
      </p:sp>
      <p:cxnSp>
        <p:nvCxnSpPr>
          <p:cNvPr id="55" name="Straight Arrow Connector 54">
            <a:extLst>
              <a:ext uri="{FF2B5EF4-FFF2-40B4-BE49-F238E27FC236}">
                <a16:creationId xmlns:a16="http://schemas.microsoft.com/office/drawing/2014/main" id="{71FB9FA9-5850-0F6C-8832-BC6245C861E3}"/>
              </a:ext>
            </a:extLst>
          </p:cNvPr>
          <p:cNvCxnSpPr>
            <a:cxnSpLocks/>
          </p:cNvCxnSpPr>
          <p:nvPr/>
        </p:nvCxnSpPr>
        <p:spPr>
          <a:xfrm>
            <a:off x="10104699" y="3454441"/>
            <a:ext cx="88247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Straight Arrow Connector 55">
            <a:extLst>
              <a:ext uri="{FF2B5EF4-FFF2-40B4-BE49-F238E27FC236}">
                <a16:creationId xmlns:a16="http://schemas.microsoft.com/office/drawing/2014/main" id="{998256EE-E78A-95C7-70D2-A6019B694A4C}"/>
              </a:ext>
            </a:extLst>
          </p:cNvPr>
          <p:cNvCxnSpPr>
            <a:cxnSpLocks/>
          </p:cNvCxnSpPr>
          <p:nvPr/>
        </p:nvCxnSpPr>
        <p:spPr>
          <a:xfrm flipV="1">
            <a:off x="9678925" y="2332187"/>
            <a:ext cx="1332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2" name="Picture 61" descr="A picture containing text&#10;&#10;Description automatically generated">
            <a:extLst>
              <a:ext uri="{FF2B5EF4-FFF2-40B4-BE49-F238E27FC236}">
                <a16:creationId xmlns:a16="http://schemas.microsoft.com/office/drawing/2014/main" id="{23523A0A-6B0F-4BD5-95AF-5AB412702A54}"/>
              </a:ext>
            </a:extLst>
          </p:cNvPr>
          <p:cNvPicPr>
            <a:picLocks noChangeAspect="1"/>
          </p:cNvPicPr>
          <p:nvPr/>
        </p:nvPicPr>
        <p:blipFill>
          <a:blip r:embed="rId4"/>
          <a:stretch>
            <a:fillRect/>
          </a:stretch>
        </p:blipFill>
        <p:spPr>
          <a:xfrm rot="13094838">
            <a:off x="1474167" y="1936781"/>
            <a:ext cx="1074762" cy="492096"/>
          </a:xfrm>
          <a:prstGeom prst="rect">
            <a:avLst/>
          </a:prstGeom>
        </p:spPr>
      </p:pic>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329E26E3-BA80-7075-8750-9060C44A6C0D}"/>
                  </a:ext>
                </a:extLst>
              </p14:cNvPr>
              <p14:cNvContentPartPr/>
              <p14:nvPr/>
            </p14:nvContentPartPr>
            <p14:xfrm>
              <a:off x="1690560" y="1741952"/>
              <a:ext cx="360" cy="360"/>
            </p14:xfrm>
          </p:contentPart>
        </mc:Choice>
        <mc:Fallback xmlns="">
          <p:pic>
            <p:nvPicPr>
              <p:cNvPr id="63" name="Ink 62">
                <a:extLst>
                  <a:ext uri="{FF2B5EF4-FFF2-40B4-BE49-F238E27FC236}">
                    <a16:creationId xmlns:a16="http://schemas.microsoft.com/office/drawing/2014/main" id="{329E26E3-BA80-7075-8750-9060C44A6C0D}"/>
                  </a:ext>
                </a:extLst>
              </p:cNvPr>
              <p:cNvPicPr/>
              <p:nvPr/>
            </p:nvPicPr>
            <p:blipFill>
              <a:blip r:embed="rId6"/>
              <a:stretch>
                <a:fillRect/>
              </a:stretch>
            </p:blipFill>
            <p:spPr>
              <a:xfrm>
                <a:off x="1627560" y="1678952"/>
                <a:ext cx="126000" cy="126000"/>
              </a:xfrm>
              <a:prstGeom prst="rect">
                <a:avLst/>
              </a:prstGeom>
            </p:spPr>
          </p:pic>
        </mc:Fallback>
      </mc:AlternateContent>
      <p:pic>
        <p:nvPicPr>
          <p:cNvPr id="64" name="Picture 63" descr="A picture containing text&#10;&#10;Description automatically generated">
            <a:extLst>
              <a:ext uri="{FF2B5EF4-FFF2-40B4-BE49-F238E27FC236}">
                <a16:creationId xmlns:a16="http://schemas.microsoft.com/office/drawing/2014/main" id="{8A6BFB23-B5AE-A9F0-EF2F-0FF11BE22FD1}"/>
              </a:ext>
            </a:extLst>
          </p:cNvPr>
          <p:cNvPicPr>
            <a:picLocks noChangeAspect="1"/>
          </p:cNvPicPr>
          <p:nvPr/>
        </p:nvPicPr>
        <p:blipFill>
          <a:blip r:embed="rId4"/>
          <a:stretch>
            <a:fillRect/>
          </a:stretch>
        </p:blipFill>
        <p:spPr>
          <a:xfrm rot="19558941">
            <a:off x="2725783" y="1949689"/>
            <a:ext cx="1074762" cy="492096"/>
          </a:xfrm>
          <a:prstGeom prst="rect">
            <a:avLst/>
          </a:prstGeom>
        </p:spPr>
      </p:pic>
      <mc:AlternateContent xmlns:mc="http://schemas.openxmlformats.org/markup-compatibility/2006" xmlns:p14="http://schemas.microsoft.com/office/powerpoint/2010/main">
        <mc:Choice Requires="p14">
          <p:contentPart p14:bwMode="auto" r:id="rId7">
            <p14:nvContentPartPr>
              <p14:cNvPr id="65" name="Ink 64">
                <a:extLst>
                  <a:ext uri="{FF2B5EF4-FFF2-40B4-BE49-F238E27FC236}">
                    <a16:creationId xmlns:a16="http://schemas.microsoft.com/office/drawing/2014/main" id="{FC84077F-84D4-BF3B-DA31-8C4EEDBD14DC}"/>
                  </a:ext>
                </a:extLst>
              </p14:cNvPr>
              <p14:cNvContentPartPr/>
              <p14:nvPr/>
            </p14:nvContentPartPr>
            <p14:xfrm rot="6464103">
              <a:off x="2942176" y="1754860"/>
              <a:ext cx="360" cy="360"/>
            </p14:xfrm>
          </p:contentPart>
        </mc:Choice>
        <mc:Fallback xmlns="">
          <p:pic>
            <p:nvPicPr>
              <p:cNvPr id="65" name="Ink 64">
                <a:extLst>
                  <a:ext uri="{FF2B5EF4-FFF2-40B4-BE49-F238E27FC236}">
                    <a16:creationId xmlns:a16="http://schemas.microsoft.com/office/drawing/2014/main" id="{FC84077F-84D4-BF3B-DA31-8C4EEDBD14DC}"/>
                  </a:ext>
                </a:extLst>
              </p:cNvPr>
              <p:cNvPicPr/>
              <p:nvPr/>
            </p:nvPicPr>
            <p:blipFill>
              <a:blip r:embed="rId6"/>
              <a:stretch>
                <a:fillRect/>
              </a:stretch>
            </p:blipFill>
            <p:spPr>
              <a:xfrm rot="6464103">
                <a:off x="2879176" y="1691860"/>
                <a:ext cx="126000" cy="126000"/>
              </a:xfrm>
              <a:prstGeom prst="rect">
                <a:avLst/>
              </a:prstGeom>
            </p:spPr>
          </p:pic>
        </mc:Fallback>
      </mc:AlternateContent>
      <p:cxnSp>
        <p:nvCxnSpPr>
          <p:cNvPr id="48" name="Straight Arrow Connector 47">
            <a:extLst>
              <a:ext uri="{FF2B5EF4-FFF2-40B4-BE49-F238E27FC236}">
                <a16:creationId xmlns:a16="http://schemas.microsoft.com/office/drawing/2014/main" id="{8456D4D3-6D1A-79C0-BAD0-E89D1077A237}"/>
              </a:ext>
            </a:extLst>
          </p:cNvPr>
          <p:cNvCxnSpPr>
            <a:cxnSpLocks/>
          </p:cNvCxnSpPr>
          <p:nvPr/>
        </p:nvCxnSpPr>
        <p:spPr>
          <a:xfrm>
            <a:off x="3574882" y="2247583"/>
            <a:ext cx="40969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66" name="Picture 65" descr="A picture containing text&#10;&#10;Description automatically generated">
            <a:extLst>
              <a:ext uri="{FF2B5EF4-FFF2-40B4-BE49-F238E27FC236}">
                <a16:creationId xmlns:a16="http://schemas.microsoft.com/office/drawing/2014/main" id="{AB9A7B83-E31F-D23D-3142-866E68297486}"/>
              </a:ext>
            </a:extLst>
          </p:cNvPr>
          <p:cNvPicPr>
            <a:picLocks noChangeAspect="1"/>
          </p:cNvPicPr>
          <p:nvPr/>
        </p:nvPicPr>
        <p:blipFill>
          <a:blip r:embed="rId4"/>
          <a:stretch>
            <a:fillRect/>
          </a:stretch>
        </p:blipFill>
        <p:spPr>
          <a:xfrm rot="5400000">
            <a:off x="2092016" y="3200745"/>
            <a:ext cx="1074762" cy="492096"/>
          </a:xfrm>
          <a:prstGeom prst="rect">
            <a:avLst/>
          </a:prstGeom>
        </p:spPr>
      </p:pic>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3A14464F-77E9-26C3-38E9-6272E62AE0F8}"/>
                  </a:ext>
                </a:extLst>
              </p14:cNvPr>
              <p14:cNvContentPartPr/>
              <p14:nvPr/>
            </p14:nvContentPartPr>
            <p14:xfrm rot="13905162">
              <a:off x="2308409" y="3098516"/>
              <a:ext cx="360" cy="360"/>
            </p14:xfrm>
          </p:contentPart>
        </mc:Choice>
        <mc:Fallback xmlns="">
          <p:pic>
            <p:nvPicPr>
              <p:cNvPr id="67" name="Ink 66">
                <a:extLst>
                  <a:ext uri="{FF2B5EF4-FFF2-40B4-BE49-F238E27FC236}">
                    <a16:creationId xmlns:a16="http://schemas.microsoft.com/office/drawing/2014/main" id="{3A14464F-77E9-26C3-38E9-6272E62AE0F8}"/>
                  </a:ext>
                </a:extLst>
              </p:cNvPr>
              <p:cNvPicPr/>
              <p:nvPr/>
            </p:nvPicPr>
            <p:blipFill>
              <a:blip r:embed="rId6"/>
              <a:stretch>
                <a:fillRect/>
              </a:stretch>
            </p:blipFill>
            <p:spPr>
              <a:xfrm rot="13905162">
                <a:off x="2245409" y="3035516"/>
                <a:ext cx="126000" cy="126000"/>
              </a:xfrm>
              <a:prstGeom prst="rect">
                <a:avLst/>
              </a:prstGeom>
            </p:spPr>
          </p:pic>
        </mc:Fallback>
      </mc:AlternateContent>
      <p:sp>
        <p:nvSpPr>
          <p:cNvPr id="46" name="TextBox 45">
            <a:extLst>
              <a:ext uri="{FF2B5EF4-FFF2-40B4-BE49-F238E27FC236}">
                <a16:creationId xmlns:a16="http://schemas.microsoft.com/office/drawing/2014/main" id="{AFDE3D7A-6F91-231A-67D1-E261A18A9B14}"/>
              </a:ext>
            </a:extLst>
          </p:cNvPr>
          <p:cNvSpPr txBox="1"/>
          <p:nvPr/>
        </p:nvSpPr>
        <p:spPr>
          <a:xfrm>
            <a:off x="257086" y="3972896"/>
            <a:ext cx="5424615" cy="2565318"/>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p>
            <a:pPr marL="285750" indent="-228600">
              <a:lnSpc>
                <a:spcPct val="90000"/>
              </a:lnSpc>
              <a:spcAft>
                <a:spcPts val="600"/>
              </a:spcAft>
              <a:buFont typeface="Arial" panose="020B0604020202020204" pitchFamily="34" charset="0"/>
              <a:buChar char="•"/>
            </a:pPr>
            <a:r>
              <a:rPr lang="en-US" sz="1400" dirty="0"/>
              <a:t>Field changes throughout the workspace</a:t>
            </a:r>
          </a:p>
          <a:p>
            <a:pPr marL="285750" indent="-228600">
              <a:lnSpc>
                <a:spcPct val="90000"/>
              </a:lnSpc>
              <a:spcAft>
                <a:spcPts val="600"/>
              </a:spcAft>
              <a:buFont typeface="Arial" panose="020B0604020202020204" pitchFamily="34" charset="0"/>
              <a:buChar char="•"/>
            </a:pPr>
            <a:endParaRPr lang="en-US" sz="800" dirty="0"/>
          </a:p>
          <a:p>
            <a:pPr marL="285750" indent="-228600">
              <a:lnSpc>
                <a:spcPct val="90000"/>
              </a:lnSpc>
              <a:spcAft>
                <a:spcPts val="600"/>
              </a:spcAft>
              <a:buFont typeface="Arial" panose="020B0604020202020204" pitchFamily="34" charset="0"/>
              <a:buChar char="•"/>
            </a:pPr>
            <a:r>
              <a:rPr lang="en-US" sz="1400" dirty="0"/>
              <a:t>Needs very powerful magnetic systems for large workspaces</a:t>
            </a:r>
          </a:p>
          <a:p>
            <a:pPr marL="285750" indent="-228600">
              <a:lnSpc>
                <a:spcPct val="90000"/>
              </a:lnSpc>
              <a:spcAft>
                <a:spcPts val="600"/>
              </a:spcAft>
              <a:buFont typeface="Arial" panose="020B0604020202020204" pitchFamily="34" charset="0"/>
              <a:buChar char="•"/>
            </a:pPr>
            <a:endParaRPr lang="en-US" sz="800" dirty="0"/>
          </a:p>
          <a:p>
            <a:pPr marL="285750" indent="-228600">
              <a:lnSpc>
                <a:spcPct val="90000"/>
              </a:lnSpc>
              <a:spcAft>
                <a:spcPts val="600"/>
              </a:spcAft>
              <a:buFont typeface="Arial" panose="020B0604020202020204" pitchFamily="34" charset="0"/>
              <a:buChar char="•"/>
            </a:pPr>
            <a:r>
              <a:rPr lang="en-US" sz="1400" dirty="0"/>
              <a:t> Every magnetic bot in the workspace is affected by the same coils</a:t>
            </a:r>
          </a:p>
          <a:p>
            <a:pPr marL="285750" indent="-228600">
              <a:lnSpc>
                <a:spcPct val="90000"/>
              </a:lnSpc>
              <a:spcAft>
                <a:spcPts val="600"/>
              </a:spcAft>
              <a:buFont typeface="Arial" panose="020B0604020202020204" pitchFamily="34" charset="0"/>
              <a:buChar char="•"/>
            </a:pPr>
            <a:endParaRPr lang="en-US" sz="800" dirty="0"/>
          </a:p>
          <a:p>
            <a:pPr marL="285750" indent="-228600">
              <a:lnSpc>
                <a:spcPct val="90000"/>
              </a:lnSpc>
              <a:spcAft>
                <a:spcPts val="600"/>
              </a:spcAft>
              <a:buFont typeface="Arial" panose="020B0604020202020204" pitchFamily="34" charset="0"/>
              <a:buChar char="•"/>
            </a:pPr>
            <a:r>
              <a:rPr lang="en-US" sz="1400" dirty="0"/>
              <a:t>Independent control of multiple magnetic bots is very difficult</a:t>
            </a:r>
          </a:p>
          <a:p>
            <a:pPr marL="285750" indent="-228600">
              <a:lnSpc>
                <a:spcPct val="90000"/>
              </a:lnSpc>
              <a:spcAft>
                <a:spcPts val="600"/>
              </a:spcAft>
              <a:buFont typeface="Arial" panose="020B0604020202020204" pitchFamily="34" charset="0"/>
              <a:buChar char="•"/>
            </a:pPr>
            <a:endParaRPr lang="en-US" sz="700" dirty="0"/>
          </a:p>
          <a:p>
            <a:pPr marL="285750" indent="-228600">
              <a:lnSpc>
                <a:spcPct val="90000"/>
              </a:lnSpc>
              <a:spcAft>
                <a:spcPts val="600"/>
              </a:spcAft>
              <a:buFont typeface="Arial" panose="020B0604020202020204" pitchFamily="34" charset="0"/>
              <a:buChar char="•"/>
            </a:pPr>
            <a:r>
              <a:rPr lang="en-US" sz="1400" dirty="0"/>
              <a:t>Workspace is limited.</a:t>
            </a:r>
          </a:p>
          <a:p>
            <a:pPr marL="285750" indent="-228600">
              <a:lnSpc>
                <a:spcPct val="90000"/>
              </a:lnSpc>
              <a:spcAft>
                <a:spcPts val="600"/>
              </a:spcAft>
              <a:buFont typeface="Arial" panose="020B0604020202020204" pitchFamily="34" charset="0"/>
              <a:buChar char="•"/>
            </a:pPr>
            <a:endParaRPr lang="en-US" sz="800" dirty="0"/>
          </a:p>
          <a:p>
            <a:pPr marL="285750" indent="-228600">
              <a:lnSpc>
                <a:spcPct val="90000"/>
              </a:lnSpc>
              <a:spcAft>
                <a:spcPts val="600"/>
              </a:spcAft>
              <a:buFont typeface="Arial" panose="020B0604020202020204" pitchFamily="34" charset="0"/>
              <a:buChar char="•"/>
            </a:pPr>
            <a:r>
              <a:rPr lang="en-US" sz="1400" dirty="0"/>
              <a:t>3D manipulation is possible</a:t>
            </a:r>
          </a:p>
        </p:txBody>
      </p:sp>
      <mc:AlternateContent xmlns:mc="http://schemas.openxmlformats.org/markup-compatibility/2006" xmlns:p14="http://schemas.microsoft.com/office/powerpoint/2010/main">
        <mc:Choice Requires="p14">
          <p:contentPart p14:bwMode="auto" r:id="rId9">
            <p14:nvContentPartPr>
              <p14:cNvPr id="68" name="Ink 67">
                <a:extLst>
                  <a:ext uri="{FF2B5EF4-FFF2-40B4-BE49-F238E27FC236}">
                    <a16:creationId xmlns:a16="http://schemas.microsoft.com/office/drawing/2014/main" id="{D42F6BB7-3DE6-1980-9519-1C3E19FE9641}"/>
                  </a:ext>
                </a:extLst>
              </p14:cNvPr>
              <p14:cNvContentPartPr/>
              <p14:nvPr/>
            </p14:nvContentPartPr>
            <p14:xfrm>
              <a:off x="3804120" y="2069552"/>
              <a:ext cx="360" cy="360"/>
            </p14:xfrm>
          </p:contentPart>
        </mc:Choice>
        <mc:Fallback xmlns="">
          <p:pic>
            <p:nvPicPr>
              <p:cNvPr id="68" name="Ink 67">
                <a:extLst>
                  <a:ext uri="{FF2B5EF4-FFF2-40B4-BE49-F238E27FC236}">
                    <a16:creationId xmlns:a16="http://schemas.microsoft.com/office/drawing/2014/main" id="{D42F6BB7-3DE6-1980-9519-1C3E19FE9641}"/>
                  </a:ext>
                </a:extLst>
              </p:cNvPr>
              <p:cNvPicPr/>
              <p:nvPr/>
            </p:nvPicPr>
            <p:blipFill>
              <a:blip r:embed="rId6"/>
              <a:stretch>
                <a:fillRect/>
              </a:stretch>
            </p:blipFill>
            <p:spPr>
              <a:xfrm>
                <a:off x="3741120" y="200655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9" name="Ink 68">
                <a:extLst>
                  <a:ext uri="{FF2B5EF4-FFF2-40B4-BE49-F238E27FC236}">
                    <a16:creationId xmlns:a16="http://schemas.microsoft.com/office/drawing/2014/main" id="{8F3BD284-82FB-D01B-70E8-B76271FB6476}"/>
                  </a:ext>
                </a:extLst>
              </p14:cNvPr>
              <p14:cNvContentPartPr/>
              <p14:nvPr/>
            </p14:nvContentPartPr>
            <p14:xfrm>
              <a:off x="2427267" y="3924417"/>
              <a:ext cx="47880" cy="19800"/>
            </p14:xfrm>
          </p:contentPart>
        </mc:Choice>
        <mc:Fallback xmlns="">
          <p:pic>
            <p:nvPicPr>
              <p:cNvPr id="69" name="Ink 68">
                <a:extLst>
                  <a:ext uri="{FF2B5EF4-FFF2-40B4-BE49-F238E27FC236}">
                    <a16:creationId xmlns:a16="http://schemas.microsoft.com/office/drawing/2014/main" id="{8F3BD284-82FB-D01B-70E8-B76271FB6476}"/>
                  </a:ext>
                </a:extLst>
              </p:cNvPr>
              <p:cNvPicPr/>
              <p:nvPr/>
            </p:nvPicPr>
            <p:blipFill>
              <a:blip r:embed="rId11"/>
              <a:stretch>
                <a:fillRect/>
              </a:stretch>
            </p:blipFill>
            <p:spPr>
              <a:xfrm>
                <a:off x="2409267" y="3906417"/>
                <a:ext cx="83520" cy="55440"/>
              </a:xfrm>
              <a:prstGeom prst="rect">
                <a:avLst/>
              </a:prstGeom>
            </p:spPr>
          </p:pic>
        </mc:Fallback>
      </mc:AlternateContent>
      <p:pic>
        <p:nvPicPr>
          <p:cNvPr id="2052" name="Picture 4" descr="Magnet Icon - Download in Glyph Style">
            <a:extLst>
              <a:ext uri="{FF2B5EF4-FFF2-40B4-BE49-F238E27FC236}">
                <a16:creationId xmlns:a16="http://schemas.microsoft.com/office/drawing/2014/main" id="{5434B9E6-D55E-02E8-C174-10D0AA2884D3}"/>
              </a:ext>
            </a:extLst>
          </p:cNvPr>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rot="2520494">
            <a:off x="167545" y="412880"/>
            <a:ext cx="812759" cy="8127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5903AE5-EE47-76CC-10D8-4F90462B19E5}"/>
              </a:ext>
            </a:extLst>
          </p:cNvPr>
          <p:cNvSpPr>
            <a:spLocks noGrp="1"/>
          </p:cNvSpPr>
          <p:nvPr>
            <p:ph type="dt" sz="half" idx="10"/>
          </p:nvPr>
        </p:nvSpPr>
        <p:spPr>
          <a:xfrm>
            <a:off x="535381" y="6499477"/>
            <a:ext cx="2743200" cy="365125"/>
          </a:xfrm>
        </p:spPr>
        <p:txBody>
          <a:bodyPr/>
          <a:lstStyle/>
          <a:p>
            <a:fld id="{3A29F3E8-6313-624A-B807-79E1B2CEFFFB}" type="datetime1">
              <a:rPr lang="en-IN" smtClean="0"/>
              <a:t>23-06-2022</a:t>
            </a:fld>
            <a:endParaRPr lang="en-GB" dirty="0"/>
          </a:p>
        </p:txBody>
      </p:sp>
      <p:sp>
        <p:nvSpPr>
          <p:cNvPr id="4" name="Slide Number Placeholder 3">
            <a:extLst>
              <a:ext uri="{FF2B5EF4-FFF2-40B4-BE49-F238E27FC236}">
                <a16:creationId xmlns:a16="http://schemas.microsoft.com/office/drawing/2014/main" id="{ADB2D79B-D8C6-DB43-FEE1-BBE78C9FFA12}"/>
              </a:ext>
            </a:extLst>
          </p:cNvPr>
          <p:cNvSpPr>
            <a:spLocks noGrp="1"/>
          </p:cNvSpPr>
          <p:nvPr>
            <p:ph type="sldNum" sz="quarter" idx="12"/>
          </p:nvPr>
        </p:nvSpPr>
        <p:spPr>
          <a:xfrm>
            <a:off x="9055507" y="6433894"/>
            <a:ext cx="2743200" cy="365125"/>
          </a:xfrm>
        </p:spPr>
        <p:txBody>
          <a:bodyPr/>
          <a:lstStyle/>
          <a:p>
            <a:fld id="{E14DAB84-8963-A547-9D4F-464A7C6416BD}" type="slidenum">
              <a:rPr lang="en-GB" smtClean="0"/>
              <a:t>5</a:t>
            </a:fld>
            <a:endParaRPr lang="en-GB" dirty="0"/>
          </a:p>
        </p:txBody>
      </p:sp>
      <p:sp>
        <p:nvSpPr>
          <p:cNvPr id="59" name="TextBox 58">
            <a:extLst>
              <a:ext uri="{FF2B5EF4-FFF2-40B4-BE49-F238E27FC236}">
                <a16:creationId xmlns:a16="http://schemas.microsoft.com/office/drawing/2014/main" id="{3D6CAD71-BED2-EE20-6AA4-9826A74B50F1}"/>
              </a:ext>
            </a:extLst>
          </p:cNvPr>
          <p:cNvSpPr txBox="1"/>
          <p:nvPr/>
        </p:nvSpPr>
        <p:spPr>
          <a:xfrm>
            <a:off x="3278581" y="3611949"/>
            <a:ext cx="2245230" cy="338554"/>
          </a:xfrm>
          <a:prstGeom prst="rect">
            <a:avLst/>
          </a:prstGeom>
          <a:noFill/>
        </p:spPr>
        <p:txBody>
          <a:bodyPr wrap="none" rtlCol="0">
            <a:spAutoFit/>
          </a:bodyPr>
          <a:lstStyle/>
          <a:p>
            <a:r>
              <a:rPr lang="en-GB" sz="1600" dirty="0"/>
              <a:t>Fig1. Global Field System</a:t>
            </a:r>
          </a:p>
        </p:txBody>
      </p:sp>
      <p:sp>
        <p:nvSpPr>
          <p:cNvPr id="60" name="TextBox 59">
            <a:extLst>
              <a:ext uri="{FF2B5EF4-FFF2-40B4-BE49-F238E27FC236}">
                <a16:creationId xmlns:a16="http://schemas.microsoft.com/office/drawing/2014/main" id="{577FFC7F-1EF4-C8AA-18F1-08EE2B785F9F}"/>
              </a:ext>
            </a:extLst>
          </p:cNvPr>
          <p:cNvSpPr txBox="1"/>
          <p:nvPr/>
        </p:nvSpPr>
        <p:spPr>
          <a:xfrm>
            <a:off x="10074285" y="3637643"/>
            <a:ext cx="2132892" cy="338554"/>
          </a:xfrm>
          <a:prstGeom prst="rect">
            <a:avLst/>
          </a:prstGeom>
          <a:noFill/>
        </p:spPr>
        <p:txBody>
          <a:bodyPr wrap="none" rtlCol="0">
            <a:spAutoFit/>
          </a:bodyPr>
          <a:lstStyle/>
          <a:p>
            <a:r>
              <a:rPr lang="en-GB" sz="1600" dirty="0"/>
              <a:t>Fig2. Local Field System</a:t>
            </a:r>
          </a:p>
        </p:txBody>
      </p:sp>
      <p:sp>
        <p:nvSpPr>
          <p:cNvPr id="61" name="TextBox 60">
            <a:extLst>
              <a:ext uri="{FF2B5EF4-FFF2-40B4-BE49-F238E27FC236}">
                <a16:creationId xmlns:a16="http://schemas.microsoft.com/office/drawing/2014/main" id="{FE95C813-D091-E974-25B3-8E65C96C898F}"/>
              </a:ext>
            </a:extLst>
          </p:cNvPr>
          <p:cNvSpPr txBox="1"/>
          <p:nvPr/>
        </p:nvSpPr>
        <p:spPr>
          <a:xfrm>
            <a:off x="1961680" y="6604465"/>
            <a:ext cx="9039423" cy="400110"/>
          </a:xfrm>
          <a:prstGeom prst="rect">
            <a:avLst/>
          </a:prstGeom>
          <a:noFill/>
        </p:spPr>
        <p:txBody>
          <a:bodyPr wrap="square" rtlCol="0">
            <a:spAutoFit/>
          </a:bodyPr>
          <a:lstStyle/>
          <a:p>
            <a:pPr eaLnBrk="0" fontAlgn="base" hangingPunct="0">
              <a:spcBef>
                <a:spcPct val="0"/>
              </a:spcBef>
              <a:spcAft>
                <a:spcPct val="0"/>
              </a:spcAft>
            </a:pPr>
            <a:r>
              <a:rPr lang="en-GB" sz="1000" dirty="0"/>
              <a:t>References: </a:t>
            </a:r>
            <a:r>
              <a:rPr lang="en-IN" sz="1000" dirty="0"/>
              <a:t>Modelling and validation of magnetic field and force </a:t>
            </a:r>
            <a:endParaRPr lang="en-IN" sz="800" dirty="0"/>
          </a:p>
          <a:p>
            <a:pPr lvl="0" eaLnBrk="0" fontAlgn="base" hangingPunct="0">
              <a:spcBef>
                <a:spcPct val="0"/>
              </a:spcBef>
              <a:spcAft>
                <a:spcPct val="0"/>
              </a:spcAft>
            </a:pPr>
            <a:endParaRPr lang="en-US" altLang="en-US" sz="1000" dirty="0">
              <a:solidFill>
                <a:srgbClr val="000000"/>
              </a:solidFill>
            </a:endParaRPr>
          </a:p>
        </p:txBody>
      </p:sp>
    </p:spTree>
    <p:extLst>
      <p:ext uri="{BB962C8B-B14F-4D97-AF65-F5344CB8AC3E}">
        <p14:creationId xmlns:p14="http://schemas.microsoft.com/office/powerpoint/2010/main" val="14234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par>
                                <p:cTn id="17" presetID="9"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dissolve">
                                      <p:cBhvr>
                                        <p:cTn id="19" dur="500"/>
                                        <p:tgtEl>
                                          <p:spTgt spid="55"/>
                                        </p:tgtEl>
                                      </p:cBhvr>
                                    </p:animEffect>
                                  </p:childTnLst>
                                </p:cTn>
                              </p:par>
                              <p:par>
                                <p:cTn id="20" presetID="9"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3" grpId="0"/>
      <p:bldP spid="54"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50</a:t>
            </a:fld>
            <a:endParaRPr lang="en-GB" dirty="0"/>
          </a:p>
        </p:txBody>
      </p:sp>
      <p:sp>
        <p:nvSpPr>
          <p:cNvPr id="12" name="TextBox 11">
            <a:extLst>
              <a:ext uri="{FF2B5EF4-FFF2-40B4-BE49-F238E27FC236}">
                <a16:creationId xmlns:a16="http://schemas.microsoft.com/office/drawing/2014/main" id="{FB70DA29-6265-D05F-85D4-D535DA85C953}"/>
              </a:ext>
            </a:extLst>
          </p:cNvPr>
          <p:cNvSpPr txBox="1"/>
          <p:nvPr/>
        </p:nvSpPr>
        <p:spPr>
          <a:xfrm flipH="1">
            <a:off x="1641510" y="446698"/>
            <a:ext cx="8512139"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Multiple bot- </a:t>
            </a:r>
            <a:r>
              <a:rPr lang="en-US" sz="3600" b="1" dirty="0" err="1">
                <a:solidFill>
                  <a:schemeClr val="bg1"/>
                </a:solidFill>
                <a:latin typeface="Times New Roman" panose="02020603050405020304" pitchFamily="18" charset="0"/>
                <a:cs typeface="Times New Roman" panose="02020603050405020304" pitchFamily="18" charset="0"/>
              </a:rPr>
              <a:t>Astar</a:t>
            </a:r>
            <a:r>
              <a:rPr lang="en-US" sz="3600" b="1" dirty="0">
                <a:solidFill>
                  <a:schemeClr val="bg1"/>
                </a:solidFill>
                <a:latin typeface="Times New Roman" panose="02020603050405020304" pitchFamily="18" charset="0"/>
                <a:cs typeface="Times New Roman" panose="02020603050405020304" pitchFamily="18" charset="0"/>
              </a:rPr>
              <a:t> movement tracking: </a:t>
            </a:r>
          </a:p>
        </p:txBody>
      </p:sp>
    </p:spTree>
    <p:extLst>
      <p:ext uri="{BB962C8B-B14F-4D97-AF65-F5344CB8AC3E}">
        <p14:creationId xmlns:p14="http://schemas.microsoft.com/office/powerpoint/2010/main" val="2920583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a:xfrm>
            <a:off x="1787324" y="6397048"/>
            <a:ext cx="2743200" cy="365125"/>
          </a:xfrm>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51</a:t>
            </a:fld>
            <a:endParaRPr lang="en-GB" dirty="0"/>
          </a:p>
        </p:txBody>
      </p:sp>
      <p:sp>
        <p:nvSpPr>
          <p:cNvPr id="16" name="TextBox 15">
            <a:extLst>
              <a:ext uri="{FF2B5EF4-FFF2-40B4-BE49-F238E27FC236}">
                <a16:creationId xmlns:a16="http://schemas.microsoft.com/office/drawing/2014/main" id="{B43DEFC0-83D8-36C7-C2A7-4331BE06025D}"/>
              </a:ext>
            </a:extLst>
          </p:cNvPr>
          <p:cNvSpPr txBox="1"/>
          <p:nvPr/>
        </p:nvSpPr>
        <p:spPr>
          <a:xfrm>
            <a:off x="1988696" y="504281"/>
            <a:ext cx="7832272"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Application: Part re-orientation demo</a:t>
            </a:r>
          </a:p>
        </p:txBody>
      </p:sp>
      <p:pic>
        <p:nvPicPr>
          <p:cNvPr id="18" name="Picture 17" descr="A picture containing text, indoor, red, tiled&#10;&#10;Description automatically generated">
            <a:extLst>
              <a:ext uri="{FF2B5EF4-FFF2-40B4-BE49-F238E27FC236}">
                <a16:creationId xmlns:a16="http://schemas.microsoft.com/office/drawing/2014/main" id="{1FCB9707-BC15-1BBC-67BD-3303153B59A3}"/>
              </a:ext>
            </a:extLst>
          </p:cNvPr>
          <p:cNvPicPr>
            <a:picLocks noChangeAspect="1"/>
          </p:cNvPicPr>
          <p:nvPr/>
        </p:nvPicPr>
        <p:blipFill>
          <a:blip r:embed="rId2"/>
          <a:stretch>
            <a:fillRect/>
          </a:stretch>
        </p:blipFill>
        <p:spPr>
          <a:xfrm>
            <a:off x="356307" y="2205196"/>
            <a:ext cx="2447607" cy="2447607"/>
          </a:xfrm>
          <a:prstGeom prst="rect">
            <a:avLst/>
          </a:prstGeom>
        </p:spPr>
      </p:pic>
      <p:pic>
        <p:nvPicPr>
          <p:cNvPr id="19" name="Picture 18" descr="A picture containing text, red, indoor, tiled&#10;&#10;Description automatically generated">
            <a:extLst>
              <a:ext uri="{FF2B5EF4-FFF2-40B4-BE49-F238E27FC236}">
                <a16:creationId xmlns:a16="http://schemas.microsoft.com/office/drawing/2014/main" id="{FE51B558-5921-097C-9E10-20696569A6FE}"/>
              </a:ext>
            </a:extLst>
          </p:cNvPr>
          <p:cNvPicPr>
            <a:picLocks noChangeAspect="1"/>
          </p:cNvPicPr>
          <p:nvPr/>
        </p:nvPicPr>
        <p:blipFill>
          <a:blip r:embed="rId3"/>
          <a:stretch>
            <a:fillRect/>
          </a:stretch>
        </p:blipFill>
        <p:spPr>
          <a:xfrm>
            <a:off x="3648391" y="2205195"/>
            <a:ext cx="2447607" cy="2447607"/>
          </a:xfrm>
          <a:prstGeom prst="rect">
            <a:avLst/>
          </a:prstGeom>
        </p:spPr>
      </p:pic>
      <p:sp>
        <p:nvSpPr>
          <p:cNvPr id="2" name="TextBox 1">
            <a:extLst>
              <a:ext uri="{FF2B5EF4-FFF2-40B4-BE49-F238E27FC236}">
                <a16:creationId xmlns:a16="http://schemas.microsoft.com/office/drawing/2014/main" id="{88502EA9-1F45-E3F6-E6D2-99F72CB52574}"/>
              </a:ext>
            </a:extLst>
          </p:cNvPr>
          <p:cNvSpPr txBox="1"/>
          <p:nvPr/>
        </p:nvSpPr>
        <p:spPr>
          <a:xfrm>
            <a:off x="667039" y="4734045"/>
            <a:ext cx="1826141" cy="369332"/>
          </a:xfrm>
          <a:prstGeom prst="rect">
            <a:avLst/>
          </a:prstGeom>
          <a:noFill/>
        </p:spPr>
        <p:txBody>
          <a:bodyPr wrap="none" rtlCol="0">
            <a:spAutoFit/>
          </a:bodyPr>
          <a:lstStyle/>
          <a:p>
            <a:r>
              <a:rPr lang="en-GB" dirty="0"/>
              <a:t>Initial Angle = -7</a:t>
            </a:r>
            <a:r>
              <a:rPr lang="en-GB" baseline="30000" dirty="0"/>
              <a:t>o</a:t>
            </a:r>
          </a:p>
        </p:txBody>
      </p:sp>
      <p:sp>
        <p:nvSpPr>
          <p:cNvPr id="20" name="TextBox 19">
            <a:extLst>
              <a:ext uri="{FF2B5EF4-FFF2-40B4-BE49-F238E27FC236}">
                <a16:creationId xmlns:a16="http://schemas.microsoft.com/office/drawing/2014/main" id="{3194E351-8580-93C4-3268-C8B6B5987F48}"/>
              </a:ext>
            </a:extLst>
          </p:cNvPr>
          <p:cNvSpPr txBox="1"/>
          <p:nvPr/>
        </p:nvSpPr>
        <p:spPr>
          <a:xfrm>
            <a:off x="3863581" y="4734045"/>
            <a:ext cx="1821332" cy="369332"/>
          </a:xfrm>
          <a:prstGeom prst="rect">
            <a:avLst/>
          </a:prstGeom>
          <a:noFill/>
        </p:spPr>
        <p:txBody>
          <a:bodyPr wrap="none" rtlCol="0">
            <a:spAutoFit/>
          </a:bodyPr>
          <a:lstStyle/>
          <a:p>
            <a:r>
              <a:rPr lang="en-GB" dirty="0"/>
              <a:t>Final Angle = -12</a:t>
            </a:r>
            <a:r>
              <a:rPr lang="en-GB" baseline="30000" dirty="0"/>
              <a:t>o</a:t>
            </a:r>
          </a:p>
        </p:txBody>
      </p:sp>
      <p:cxnSp>
        <p:nvCxnSpPr>
          <p:cNvPr id="5" name="Straight Arrow Connector 4">
            <a:extLst>
              <a:ext uri="{FF2B5EF4-FFF2-40B4-BE49-F238E27FC236}">
                <a16:creationId xmlns:a16="http://schemas.microsoft.com/office/drawing/2014/main" id="{66376B57-41A1-7D0A-B361-7F4DE6897CC5}"/>
              </a:ext>
            </a:extLst>
          </p:cNvPr>
          <p:cNvCxnSpPr/>
          <p:nvPr/>
        </p:nvCxnSpPr>
        <p:spPr>
          <a:xfrm>
            <a:off x="2905246" y="3428998"/>
            <a:ext cx="5903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41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03041F-6582-DFB3-9819-FA438CC27D95}"/>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 name="Date Placeholder 3">
            <a:extLst>
              <a:ext uri="{FF2B5EF4-FFF2-40B4-BE49-F238E27FC236}">
                <a16:creationId xmlns:a16="http://schemas.microsoft.com/office/drawing/2014/main" id="{B5FBF4EB-26D9-DA45-9535-1A6779FF70F8}"/>
              </a:ext>
            </a:extLst>
          </p:cNvPr>
          <p:cNvSpPr>
            <a:spLocks noGrp="1"/>
          </p:cNvSpPr>
          <p:nvPr>
            <p:ph type="dt" sz="half" idx="10"/>
          </p:nvPr>
        </p:nvSpPr>
        <p:spPr/>
        <p:txBody>
          <a:bodyPr/>
          <a:lstStyle/>
          <a:p>
            <a:fld id="{BA32B85F-576A-8044-96E8-5B67CE081045}" type="datetime1">
              <a:rPr lang="en-IN" smtClean="0"/>
              <a:t>23-06-2022</a:t>
            </a:fld>
            <a:endParaRPr lang="en-GB"/>
          </a:p>
        </p:txBody>
      </p:sp>
      <p:sp>
        <p:nvSpPr>
          <p:cNvPr id="5" name="Slide Number Placeholder 4">
            <a:extLst>
              <a:ext uri="{FF2B5EF4-FFF2-40B4-BE49-F238E27FC236}">
                <a16:creationId xmlns:a16="http://schemas.microsoft.com/office/drawing/2014/main" id="{8197592C-2044-7C42-F25F-71698DA37EB0}"/>
              </a:ext>
            </a:extLst>
          </p:cNvPr>
          <p:cNvSpPr>
            <a:spLocks noGrp="1"/>
          </p:cNvSpPr>
          <p:nvPr>
            <p:ph type="sldNum" sz="quarter" idx="12"/>
          </p:nvPr>
        </p:nvSpPr>
        <p:spPr/>
        <p:txBody>
          <a:bodyPr/>
          <a:lstStyle/>
          <a:p>
            <a:fld id="{E14DAB84-8963-A547-9D4F-464A7C6416BD}" type="slidenum">
              <a:rPr lang="en-GB" smtClean="0"/>
              <a:t>52</a:t>
            </a:fld>
            <a:endParaRPr lang="en-GB"/>
          </a:p>
        </p:txBody>
      </p:sp>
      <p:sp>
        <p:nvSpPr>
          <p:cNvPr id="32" name="TextBox 31">
            <a:extLst>
              <a:ext uri="{FF2B5EF4-FFF2-40B4-BE49-F238E27FC236}">
                <a16:creationId xmlns:a16="http://schemas.microsoft.com/office/drawing/2014/main" id="{DD4EC158-2804-0CC8-C4C1-1451A4B57F3C}"/>
              </a:ext>
            </a:extLst>
          </p:cNvPr>
          <p:cNvSpPr txBox="1"/>
          <p:nvPr/>
        </p:nvSpPr>
        <p:spPr>
          <a:xfrm>
            <a:off x="643467" y="503695"/>
            <a:ext cx="10905066" cy="113573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all" spc="200" normalizeH="0" noProof="0">
                <a:ln>
                  <a:noFill/>
                </a:ln>
                <a:solidFill>
                  <a:schemeClr val="tx1"/>
                </a:solidFill>
                <a:effectLst/>
                <a:uLnTx/>
                <a:uFillTx/>
                <a:latin typeface="+mj-lt"/>
                <a:ea typeface="+mj-ea"/>
                <a:cs typeface="+mj-cs"/>
              </a:rPr>
              <a:t>Agenda of Presentation: </a:t>
            </a:r>
          </a:p>
        </p:txBody>
      </p:sp>
      <p:sp>
        <p:nvSpPr>
          <p:cNvPr id="35" name="Rectangle 34" descr="Robot">
            <a:extLst>
              <a:ext uri="{FF2B5EF4-FFF2-40B4-BE49-F238E27FC236}">
                <a16:creationId xmlns:a16="http://schemas.microsoft.com/office/drawing/2014/main" id="{9F0E9390-EFE4-C590-BD14-3C076053FC07}"/>
              </a:ext>
            </a:extLst>
          </p:cNvPr>
          <p:cNvSpPr/>
          <p:nvPr/>
        </p:nvSpPr>
        <p:spPr>
          <a:xfrm>
            <a:off x="1160945" y="2509542"/>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4049A7FB-66DC-0301-5AF9-C2BF30C8010A}"/>
              </a:ext>
            </a:extLst>
          </p:cNvPr>
          <p:cNvGrpSpPr/>
          <p:nvPr/>
        </p:nvGrpSpPr>
        <p:grpSpPr>
          <a:xfrm>
            <a:off x="957331" y="3560832"/>
            <a:ext cx="2320312" cy="380676"/>
            <a:chOff x="8092" y="1622778"/>
            <a:chExt cx="2320312" cy="380676"/>
          </a:xfrm>
        </p:grpSpPr>
        <p:sp>
          <p:nvSpPr>
            <p:cNvPr id="37" name="Rectangle 36">
              <a:extLst>
                <a:ext uri="{FF2B5EF4-FFF2-40B4-BE49-F238E27FC236}">
                  <a16:creationId xmlns:a16="http://schemas.microsoft.com/office/drawing/2014/main" id="{37B5A80A-BBC4-05EE-2A27-9151D644B703}"/>
                </a:ext>
              </a:extLst>
            </p:cNvPr>
            <p:cNvSpPr/>
            <p:nvPr/>
          </p:nvSpPr>
          <p:spPr>
            <a:xfrm>
              <a:off x="8092"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DA3A79EF-BE13-2AC1-56C2-DB0C79E54714}"/>
                </a:ext>
              </a:extLst>
            </p:cNvPr>
            <p:cNvSpPr txBox="1"/>
            <p:nvPr/>
          </p:nvSpPr>
          <p:spPr>
            <a:xfrm>
              <a:off x="8092"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Introduction</a:t>
              </a:r>
              <a:endParaRPr lang="en-GB" sz="2000" kern="1200" dirty="0"/>
            </a:p>
          </p:txBody>
        </p:sp>
      </p:grpSp>
      <p:grpSp>
        <p:nvGrpSpPr>
          <p:cNvPr id="40" name="Group 39">
            <a:extLst>
              <a:ext uri="{FF2B5EF4-FFF2-40B4-BE49-F238E27FC236}">
                <a16:creationId xmlns:a16="http://schemas.microsoft.com/office/drawing/2014/main" id="{F05B5F80-D9A0-66A8-0CEC-DE82E5C25FC2}"/>
              </a:ext>
            </a:extLst>
          </p:cNvPr>
          <p:cNvGrpSpPr/>
          <p:nvPr/>
        </p:nvGrpSpPr>
        <p:grpSpPr>
          <a:xfrm>
            <a:off x="2849057" y="3549549"/>
            <a:ext cx="2320312" cy="380676"/>
            <a:chOff x="2734460" y="1622778"/>
            <a:chExt cx="2320312" cy="380676"/>
          </a:xfrm>
        </p:grpSpPr>
        <p:sp>
          <p:nvSpPr>
            <p:cNvPr id="41" name="Rectangle 40">
              <a:extLst>
                <a:ext uri="{FF2B5EF4-FFF2-40B4-BE49-F238E27FC236}">
                  <a16:creationId xmlns:a16="http://schemas.microsoft.com/office/drawing/2014/main" id="{F47E0C9F-7B27-9D71-E32A-9C5B9C547BDC}"/>
                </a:ext>
              </a:extLst>
            </p:cNvPr>
            <p:cNvSpPr/>
            <p:nvPr/>
          </p:nvSpPr>
          <p:spPr>
            <a:xfrm>
              <a:off x="2734460"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2646248B-9B86-0953-160E-B97C74B29355}"/>
                </a:ext>
              </a:extLst>
            </p:cNvPr>
            <p:cNvSpPr txBox="1"/>
            <p:nvPr/>
          </p:nvSpPr>
          <p:spPr>
            <a:xfrm>
              <a:off x="2734460"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a:t>System Design</a:t>
              </a:r>
              <a:endParaRPr lang="en-US" sz="2000" kern="1200"/>
            </a:p>
          </p:txBody>
        </p:sp>
      </p:grpSp>
      <p:sp>
        <p:nvSpPr>
          <p:cNvPr id="43" name="Rectangle 42" descr="Bullseye">
            <a:extLst>
              <a:ext uri="{FF2B5EF4-FFF2-40B4-BE49-F238E27FC236}">
                <a16:creationId xmlns:a16="http://schemas.microsoft.com/office/drawing/2014/main" id="{D44E5161-627C-A175-978E-751DB4CC0D8A}"/>
              </a:ext>
            </a:extLst>
          </p:cNvPr>
          <p:cNvSpPr/>
          <p:nvPr/>
        </p:nvSpPr>
        <p:spPr>
          <a:xfrm>
            <a:off x="7280975" y="2509542"/>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hueOff val="-970242"/>
              <a:satOff val="-55952"/>
              <a:lumOff val="5752"/>
              <a:alphaOff val="0"/>
            </a:schemeClr>
          </a:effectRef>
          <a:fontRef idx="minor">
            <a:schemeClr val="lt1"/>
          </a:fontRef>
        </p:style>
      </p:sp>
      <p:grpSp>
        <p:nvGrpSpPr>
          <p:cNvPr id="44" name="Group 43">
            <a:extLst>
              <a:ext uri="{FF2B5EF4-FFF2-40B4-BE49-F238E27FC236}">
                <a16:creationId xmlns:a16="http://schemas.microsoft.com/office/drawing/2014/main" id="{3330017D-0D8B-97AE-5AA1-61C159FA0498}"/>
              </a:ext>
            </a:extLst>
          </p:cNvPr>
          <p:cNvGrpSpPr/>
          <p:nvPr/>
        </p:nvGrpSpPr>
        <p:grpSpPr>
          <a:xfrm>
            <a:off x="7000687" y="3560832"/>
            <a:ext cx="2320312" cy="380676"/>
            <a:chOff x="5460827" y="1622778"/>
            <a:chExt cx="2320312" cy="380676"/>
          </a:xfrm>
        </p:grpSpPr>
        <p:sp>
          <p:nvSpPr>
            <p:cNvPr id="45" name="Rectangle 44">
              <a:extLst>
                <a:ext uri="{FF2B5EF4-FFF2-40B4-BE49-F238E27FC236}">
                  <a16:creationId xmlns:a16="http://schemas.microsoft.com/office/drawing/2014/main" id="{3638E0AC-EB8B-7162-1ED9-AA1FC2ED0A2C}"/>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6F3242A-53DB-6891-052F-F838530E1509}"/>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Control Strategy</a:t>
              </a:r>
              <a:endParaRPr lang="en-US" sz="2000" kern="1200" dirty="0"/>
            </a:p>
          </p:txBody>
        </p:sp>
      </p:grpSp>
      <p:grpSp>
        <p:nvGrpSpPr>
          <p:cNvPr id="48" name="Group 47">
            <a:extLst>
              <a:ext uri="{FF2B5EF4-FFF2-40B4-BE49-F238E27FC236}">
                <a16:creationId xmlns:a16="http://schemas.microsoft.com/office/drawing/2014/main" id="{0C2931ED-93DB-F278-3E07-DB11D42011D7}"/>
              </a:ext>
            </a:extLst>
          </p:cNvPr>
          <p:cNvGrpSpPr/>
          <p:nvPr/>
        </p:nvGrpSpPr>
        <p:grpSpPr>
          <a:xfrm>
            <a:off x="9156604" y="3549549"/>
            <a:ext cx="2320312" cy="380676"/>
            <a:chOff x="8187194" y="1622778"/>
            <a:chExt cx="2320312" cy="380676"/>
          </a:xfrm>
        </p:grpSpPr>
        <p:sp>
          <p:nvSpPr>
            <p:cNvPr id="49" name="Rectangle 48">
              <a:extLst>
                <a:ext uri="{FF2B5EF4-FFF2-40B4-BE49-F238E27FC236}">
                  <a16:creationId xmlns:a16="http://schemas.microsoft.com/office/drawing/2014/main" id="{D5AF3848-B86C-9937-5303-5100D24224FC}"/>
                </a:ext>
              </a:extLst>
            </p:cNvPr>
            <p:cNvSpPr/>
            <p:nvPr/>
          </p:nvSpPr>
          <p:spPr>
            <a:xfrm>
              <a:off x="8187194"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3524DD2C-D563-6F6C-96BC-D9950AB8AD72}"/>
                </a:ext>
              </a:extLst>
            </p:cNvPr>
            <p:cNvSpPr txBox="1"/>
            <p:nvPr/>
          </p:nvSpPr>
          <p:spPr>
            <a:xfrm>
              <a:off x="8187194"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Future Work</a:t>
              </a:r>
              <a:endParaRPr lang="en-US" sz="2000" kern="1200" dirty="0"/>
            </a:p>
          </p:txBody>
        </p:sp>
      </p:grpSp>
      <p:sp>
        <p:nvSpPr>
          <p:cNvPr id="51" name="Rectangle 50">
            <a:extLst>
              <a:ext uri="{FF2B5EF4-FFF2-40B4-BE49-F238E27FC236}">
                <a16:creationId xmlns:a16="http://schemas.microsoft.com/office/drawing/2014/main" id="{5BC8BE7B-2753-91E1-8D31-8218EF0A9FB9}"/>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2" name="Group 51">
            <a:extLst>
              <a:ext uri="{FF2B5EF4-FFF2-40B4-BE49-F238E27FC236}">
                <a16:creationId xmlns:a16="http://schemas.microsoft.com/office/drawing/2014/main" id="{69824974-717B-DE15-7CEF-2A0E532A729F}"/>
              </a:ext>
            </a:extLst>
          </p:cNvPr>
          <p:cNvGrpSpPr/>
          <p:nvPr/>
        </p:nvGrpSpPr>
        <p:grpSpPr>
          <a:xfrm>
            <a:off x="4559087" y="3601443"/>
            <a:ext cx="2320312" cy="380676"/>
            <a:chOff x="5460827" y="1622778"/>
            <a:chExt cx="2320312" cy="380676"/>
          </a:xfrm>
        </p:grpSpPr>
        <p:sp>
          <p:nvSpPr>
            <p:cNvPr id="53" name="Rectangle 52">
              <a:extLst>
                <a:ext uri="{FF2B5EF4-FFF2-40B4-BE49-F238E27FC236}">
                  <a16:creationId xmlns:a16="http://schemas.microsoft.com/office/drawing/2014/main" id="{14E70DAC-2DBC-AC8F-C4CB-DC4034BFFAE6}"/>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A911174E-E04D-9FA1-918A-06DA7FF85227}"/>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GB" sz="2000" b="0" i="0" kern="1200" baseline="0" dirty="0"/>
                <a:t>Experimental Verification</a:t>
              </a:r>
              <a:endParaRPr lang="en-US" sz="2000" kern="1200" dirty="0"/>
            </a:p>
          </p:txBody>
        </p:sp>
      </p:grpSp>
      <p:sp>
        <p:nvSpPr>
          <p:cNvPr id="57" name="Rectangle 56" descr="Computer">
            <a:extLst>
              <a:ext uri="{FF2B5EF4-FFF2-40B4-BE49-F238E27FC236}">
                <a16:creationId xmlns:a16="http://schemas.microsoft.com/office/drawing/2014/main" id="{BECFDC76-6DDF-F7A3-B978-F3356C2ECD9D}"/>
              </a:ext>
            </a:extLst>
          </p:cNvPr>
          <p:cNvSpPr/>
          <p:nvPr/>
        </p:nvSpPr>
        <p:spPr>
          <a:xfrm>
            <a:off x="3133638" y="2509542"/>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hueOff val="-485121"/>
              <a:satOff val="-27976"/>
              <a:lumOff val="2876"/>
              <a:alphaOff val="0"/>
            </a:schemeClr>
          </a:effectRef>
          <a:fontRef idx="minor">
            <a:schemeClr val="lt1"/>
          </a:fontRef>
        </p:style>
      </p:sp>
      <p:pic>
        <p:nvPicPr>
          <p:cNvPr id="56" name="Picture 2" descr="Gear, measurement, pen, ruler icon - Download on Iconfinder | Math for  kids, Icon, Ruler">
            <a:extLst>
              <a:ext uri="{FF2B5EF4-FFF2-40B4-BE49-F238E27FC236}">
                <a16:creationId xmlns:a16="http://schemas.microsoft.com/office/drawing/2014/main" id="{F1813BDE-1363-F454-B426-A1BBA2B963E5}"/>
              </a:ext>
            </a:extLst>
          </p:cNvPr>
          <p:cNvPicPr>
            <a:picLocks noChangeAspect="1" noChangeArrowheads="1"/>
          </p:cNvPicPr>
          <p:nvPr/>
        </p:nvPicPr>
        <p:blipFill>
          <a:blip r:embed="rId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5106331" y="2509542"/>
            <a:ext cx="1014060" cy="101406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descr="Handshake">
            <a:extLst>
              <a:ext uri="{FF2B5EF4-FFF2-40B4-BE49-F238E27FC236}">
                <a16:creationId xmlns:a16="http://schemas.microsoft.com/office/drawing/2014/main" id="{4D237141-4119-DC94-350A-B6194BA8674C}"/>
              </a:ext>
            </a:extLst>
          </p:cNvPr>
          <p:cNvSpPr/>
          <p:nvPr/>
        </p:nvSpPr>
        <p:spPr>
          <a:xfrm>
            <a:off x="9253668" y="2524548"/>
            <a:ext cx="812109" cy="81210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sp>
    </p:spTree>
    <p:extLst>
      <p:ext uri="{BB962C8B-B14F-4D97-AF65-F5344CB8AC3E}">
        <p14:creationId xmlns:p14="http://schemas.microsoft.com/office/powerpoint/2010/main" val="1136782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FF0A3DD0-58B0-FFDB-B9E5-07F6C2CB8D90}"/>
              </a:ext>
            </a:extLst>
          </p:cNvPr>
          <p:cNvSpPr>
            <a:spLocks noGrp="1"/>
          </p:cNvSpPr>
          <p:nvPr>
            <p:ph type="dt" sz="half" idx="10"/>
          </p:nvPr>
        </p:nvSpPr>
        <p:spPr>
          <a:xfrm>
            <a:off x="39624" y="6337316"/>
            <a:ext cx="2743200" cy="365125"/>
          </a:xfrm>
        </p:spPr>
        <p:txBody>
          <a:bodyPr vert="horz" lIns="91440" tIns="45720" rIns="91440" bIns="45720" rtlCol="0" anchor="ctr">
            <a:normAutofit/>
          </a:bodyPr>
          <a:lstStyle/>
          <a:p>
            <a:pPr algn="r">
              <a:spcAft>
                <a:spcPts val="600"/>
              </a:spcAft>
            </a:pPr>
            <a:fld id="{F7A06F22-9484-B54D-BC05-E94AADADF4F6}" type="datetime1">
              <a:rPr lang="en-US" sz="1100">
                <a:solidFill>
                  <a:schemeClr val="tx1">
                    <a:lumMod val="50000"/>
                    <a:lumOff val="50000"/>
                  </a:schemeClr>
                </a:solidFill>
              </a:rPr>
              <a:pPr algn="r">
                <a:spcAft>
                  <a:spcPts val="600"/>
                </a:spcAft>
              </a:pPr>
              <a:t>6/23/2022</a:t>
            </a:fld>
            <a:endParaRPr lang="en-US" sz="1100">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FC19503C-1454-9C4B-EA5B-EB9F185EACB6}"/>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E14DAB84-8963-A547-9D4F-464A7C6416BD}" type="slidenum">
              <a:rPr lang="en-US" sz="1100">
                <a:solidFill>
                  <a:schemeClr val="tx1">
                    <a:lumMod val="50000"/>
                    <a:lumOff val="50000"/>
                  </a:schemeClr>
                </a:solidFill>
              </a:rPr>
              <a:pPr>
                <a:spcAft>
                  <a:spcPts val="600"/>
                </a:spcAft>
              </a:pPr>
              <a:t>53</a:t>
            </a:fld>
            <a:endParaRPr lang="en-US" sz="1100">
              <a:solidFill>
                <a:schemeClr val="tx1">
                  <a:lumMod val="50000"/>
                  <a:lumOff val="50000"/>
                </a:schemeClr>
              </a:solidFill>
            </a:endParaRPr>
          </a:p>
        </p:txBody>
      </p:sp>
      <p:sp>
        <p:nvSpPr>
          <p:cNvPr id="33" name="TextBox 32">
            <a:extLst>
              <a:ext uri="{FF2B5EF4-FFF2-40B4-BE49-F238E27FC236}">
                <a16:creationId xmlns:a16="http://schemas.microsoft.com/office/drawing/2014/main" id="{CCF2D154-9AC0-8FE0-C5EB-0F8BB09F2DAC}"/>
              </a:ext>
            </a:extLst>
          </p:cNvPr>
          <p:cNvSpPr txBox="1"/>
          <p:nvPr/>
        </p:nvSpPr>
        <p:spPr>
          <a:xfrm>
            <a:off x="499201" y="4630162"/>
            <a:ext cx="10927094" cy="2031325"/>
          </a:xfrm>
          <a:prstGeom prst="rect">
            <a:avLst/>
          </a:prstGeom>
          <a:noFill/>
        </p:spPr>
        <p:txBody>
          <a:bodyPr wrap="none" rtlCol="0">
            <a:spAutoFit/>
          </a:bodyPr>
          <a:lstStyle/>
          <a:p>
            <a:pPr marL="342900" indent="-342900">
              <a:buFont typeface="+mj-lt"/>
              <a:buAutoNum type="arabicPeriod"/>
            </a:pPr>
            <a:r>
              <a:rPr lang="en-GB" dirty="0"/>
              <a:t>The size of the coils can be further reduced to match the size of the micro robots.</a:t>
            </a:r>
          </a:p>
          <a:p>
            <a:pPr marL="342900" indent="-342900">
              <a:buFont typeface="+mj-lt"/>
              <a:buAutoNum type="arabicPeriod"/>
            </a:pPr>
            <a:r>
              <a:rPr lang="en-GB" dirty="0"/>
              <a:t>Integrating Electronic Setup with the PCB, to make the system more compact.</a:t>
            </a:r>
          </a:p>
          <a:p>
            <a:pPr marL="342900" indent="-342900">
              <a:buFont typeface="+mj-lt"/>
              <a:buAutoNum type="arabicPeriod"/>
            </a:pPr>
            <a:r>
              <a:rPr lang="en-GB" dirty="0"/>
              <a:t>Using Flexible PCBs instead of a Rigid to achieve manoeuvring on flexible platforms.</a:t>
            </a:r>
          </a:p>
          <a:p>
            <a:pPr marL="342900" indent="-342900">
              <a:buFont typeface="+mj-lt"/>
              <a:buAutoNum type="arabicPeriod"/>
            </a:pPr>
            <a:r>
              <a:rPr lang="en-GB" dirty="0"/>
              <a:t>The bot can be designed in a way to achieve torque control, which helps in orienting the bot at the same place.</a:t>
            </a:r>
          </a:p>
          <a:p>
            <a:pPr marL="342900" indent="-342900">
              <a:buFont typeface="+mj-lt"/>
              <a:buAutoNum type="arabicPeriod"/>
            </a:pPr>
            <a:r>
              <a:rPr lang="en-US" dirty="0">
                <a:latin typeface="Calibri" panose="020F0502020204030204" pitchFamily="34" charset="0"/>
                <a:cs typeface="Calibri" panose="020F0502020204030204" pitchFamily="34" charset="0"/>
              </a:rPr>
              <a:t>Part Re-orientation by use of Multiple Bots</a:t>
            </a:r>
            <a:r>
              <a:rPr lang="en-US" dirty="0">
                <a:solidFill>
                  <a:srgbClr val="FFFFFF">
                    <a:alpha val="60000"/>
                  </a:srgbClr>
                </a:solidFill>
                <a:latin typeface="Calibri" panose="020F0502020204030204" pitchFamily="34" charset="0"/>
                <a:cs typeface="Calibri" panose="020F0502020204030204" pitchFamily="34" charset="0"/>
              </a:rPr>
              <a:t>.</a:t>
            </a:r>
          </a:p>
          <a:p>
            <a:pPr marL="342900" indent="-342900">
              <a:buFont typeface="+mj-lt"/>
              <a:buAutoNum type="arabicPeriod"/>
            </a:pPr>
            <a:r>
              <a:rPr lang="en-US" dirty="0">
                <a:latin typeface="Calibri" panose="020F0502020204030204" pitchFamily="34" charset="0"/>
                <a:cs typeface="Calibri" panose="020F0502020204030204" pitchFamily="34" charset="0"/>
              </a:rPr>
              <a:t>Assembly and disassembly of Non magnetic-parts</a:t>
            </a:r>
            <a:endParaRPr lang="en-US" dirty="0">
              <a:solidFill>
                <a:srgbClr val="FFFFFF">
                  <a:alpha val="60000"/>
                </a:srgbClr>
              </a:solidFill>
              <a:latin typeface="Calibri" panose="020F0502020204030204" pitchFamily="34" charset="0"/>
              <a:cs typeface="Calibri" panose="020F0502020204030204" pitchFamily="34" charset="0"/>
            </a:endParaRPr>
          </a:p>
          <a:p>
            <a:pPr marL="342900" indent="-342900">
              <a:buFont typeface="+mj-lt"/>
              <a:buAutoNum type="arabicPeriod"/>
            </a:pPr>
            <a:endParaRPr lang="en-GB" dirty="0"/>
          </a:p>
        </p:txBody>
      </p:sp>
      <p:sp>
        <p:nvSpPr>
          <p:cNvPr id="8" name="Rectangle 7">
            <a:extLst>
              <a:ext uri="{FF2B5EF4-FFF2-40B4-BE49-F238E27FC236}">
                <a16:creationId xmlns:a16="http://schemas.microsoft.com/office/drawing/2014/main" id="{99A1E6F8-4064-9D61-25FA-C30BC546F8DC}"/>
              </a:ext>
            </a:extLst>
          </p:cNvPr>
          <p:cNvSpPr/>
          <p:nvPr/>
        </p:nvSpPr>
        <p:spPr>
          <a:xfrm>
            <a:off x="499201" y="3429000"/>
            <a:ext cx="2925353" cy="590931"/>
          </a:xfrm>
          <a:prstGeom prst="rect">
            <a:avLst/>
          </a:prstGeom>
        </p:spPr>
        <p:txBody>
          <a:bodyPr wrap="none">
            <a:spAutoFit/>
          </a:bodyPr>
          <a:lstStyle/>
          <a:p>
            <a:pPr>
              <a:lnSpc>
                <a:spcPct val="90000"/>
              </a:lnSpc>
              <a:spcBef>
                <a:spcPct val="0"/>
              </a:spcBef>
              <a:spcAft>
                <a:spcPts val="600"/>
              </a:spcAft>
            </a:pPr>
            <a:r>
              <a:rPr lang="en-US" sz="3600" b="1" dirty="0">
                <a:solidFill>
                  <a:srgbClr val="FFFFFF"/>
                </a:soli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3202464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58CFB64-F754-1D7A-AFFD-6D33750E7BA7}"/>
              </a:ext>
            </a:extLst>
          </p:cNvPr>
          <p:cNvSpPr>
            <a:spLocks noGrp="1"/>
          </p:cNvSpPr>
          <p:nvPr>
            <p:ph type="dt" sz="half" idx="10"/>
          </p:nvPr>
        </p:nvSpPr>
        <p:spPr/>
        <p:txBody>
          <a:bodyPr/>
          <a:lstStyle/>
          <a:p>
            <a:fld id="{120FBA1E-81CD-A040-9D6F-1660E7C3032D}" type="datetime1">
              <a:rPr lang="en-IN" smtClean="0"/>
              <a:t>23-06-2022</a:t>
            </a:fld>
            <a:endParaRPr lang="en-US"/>
          </a:p>
        </p:txBody>
      </p:sp>
      <p:sp>
        <p:nvSpPr>
          <p:cNvPr id="5" name="Slide Number Placeholder 4">
            <a:extLst>
              <a:ext uri="{FF2B5EF4-FFF2-40B4-BE49-F238E27FC236}">
                <a16:creationId xmlns:a16="http://schemas.microsoft.com/office/drawing/2014/main" id="{ADA8C628-0681-16E1-372B-AD37BBDE353C}"/>
              </a:ext>
            </a:extLst>
          </p:cNvPr>
          <p:cNvSpPr>
            <a:spLocks noGrp="1"/>
          </p:cNvSpPr>
          <p:nvPr>
            <p:ph type="sldNum" sz="quarter" idx="12"/>
          </p:nvPr>
        </p:nvSpPr>
        <p:spPr/>
        <p:txBody>
          <a:bodyPr/>
          <a:lstStyle/>
          <a:p>
            <a:fld id="{DBA1B0FB-D917-4C8C-928F-313BD683BF39}" type="slidenum">
              <a:rPr lang="en-US" smtClean="0"/>
              <a:t>54</a:t>
            </a:fld>
            <a:endParaRPr lang="en-US"/>
          </a:p>
        </p:txBody>
      </p:sp>
      <p:sp>
        <p:nvSpPr>
          <p:cNvPr id="2" name="Rectangle 1">
            <a:extLst>
              <a:ext uri="{FF2B5EF4-FFF2-40B4-BE49-F238E27FC236}">
                <a16:creationId xmlns:a16="http://schemas.microsoft.com/office/drawing/2014/main" id="{5385A242-1610-87C7-49BA-32A425F213DA}"/>
              </a:ext>
            </a:extLst>
          </p:cNvPr>
          <p:cNvSpPr/>
          <p:nvPr/>
        </p:nvSpPr>
        <p:spPr>
          <a:xfrm>
            <a:off x="675190" y="2200782"/>
            <a:ext cx="7716456" cy="3108543"/>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Thank You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Credits- 		Prof. G K </a:t>
            </a:r>
            <a:r>
              <a:rPr lang="en-US" sz="2400" dirty="0" err="1">
                <a:latin typeface="Calibri" panose="020F0502020204030204" pitchFamily="34" charset="0"/>
                <a:cs typeface="Calibri" panose="020F0502020204030204" pitchFamily="34" charset="0"/>
              </a:rPr>
              <a:t>Ananthasuresh</a:t>
            </a:r>
            <a:r>
              <a:rPr lang="en-US" sz="2400" dirty="0">
                <a:latin typeface="Calibri" panose="020F0502020204030204" pitchFamily="34" charset="0"/>
                <a:cs typeface="Calibri" panose="020F0502020204030204" pitchFamily="34" charset="0"/>
              </a:rPr>
              <a:t>,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Prof. Kaushik Chatterjee,</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Mr. </a:t>
            </a:r>
            <a:r>
              <a:rPr lang="en-US" sz="2400" dirty="0" err="1">
                <a:latin typeface="Calibri" panose="020F0502020204030204" pitchFamily="34" charset="0"/>
                <a:cs typeface="Calibri" panose="020F0502020204030204" pitchFamily="34" charset="0"/>
              </a:rPr>
              <a:t>Sudhanva</a:t>
            </a:r>
            <a:r>
              <a:rPr lang="en-US" sz="2400" dirty="0">
                <a:latin typeface="Calibri" panose="020F0502020204030204" pitchFamily="34" charset="0"/>
                <a:cs typeface="Calibri" panose="020F0502020204030204" pitchFamily="34" charset="0"/>
              </a:rPr>
              <a:t> Bhat (PhD – Mechanical)</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Note- All videos are deleted to reduce upload size for </a:t>
            </a:r>
            <a:r>
              <a:rPr lang="en-US" sz="2400" dirty="0" err="1">
                <a:latin typeface="Calibri" panose="020F0502020204030204" pitchFamily="34" charset="0"/>
                <a:cs typeface="Calibri" panose="020F0502020204030204" pitchFamily="34" charset="0"/>
              </a:rPr>
              <a:t>github</a:t>
            </a:r>
            <a:endParaRPr lang="en-GB" sz="2400" dirty="0"/>
          </a:p>
        </p:txBody>
      </p:sp>
    </p:spTree>
    <p:extLst>
      <p:ext uri="{BB962C8B-B14F-4D97-AF65-F5344CB8AC3E}">
        <p14:creationId xmlns:p14="http://schemas.microsoft.com/office/powerpoint/2010/main" val="395659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ghtbulb and gear outline">
            <a:extLst>
              <a:ext uri="{FF2B5EF4-FFF2-40B4-BE49-F238E27FC236}">
                <a16:creationId xmlns:a16="http://schemas.microsoft.com/office/drawing/2014/main" id="{6CBA94F4-D988-9229-2594-45EA4094C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3991" y="395841"/>
            <a:ext cx="914400" cy="914400"/>
          </a:xfrm>
          <a:prstGeom prst="rect">
            <a:avLst/>
          </a:prstGeom>
        </p:spPr>
      </p:pic>
      <p:sp>
        <p:nvSpPr>
          <p:cNvPr id="62" name="TextBox 61">
            <a:extLst>
              <a:ext uri="{FF2B5EF4-FFF2-40B4-BE49-F238E27FC236}">
                <a16:creationId xmlns:a16="http://schemas.microsoft.com/office/drawing/2014/main" id="{B0B954D0-9BE3-879B-7C08-6A76D23B91CF}"/>
              </a:ext>
            </a:extLst>
          </p:cNvPr>
          <p:cNvSpPr txBox="1"/>
          <p:nvPr/>
        </p:nvSpPr>
        <p:spPr>
          <a:xfrm>
            <a:off x="6696115" y="5787936"/>
            <a:ext cx="4789132" cy="523220"/>
          </a:xfrm>
          <a:prstGeom prst="rect">
            <a:avLst/>
          </a:prstGeom>
          <a:noFill/>
        </p:spPr>
        <p:txBody>
          <a:bodyPr wrap="none" rtlCol="0">
            <a:spAutoFit/>
          </a:bodyPr>
          <a:lstStyle/>
          <a:p>
            <a:r>
              <a:rPr lang="en-GB" sz="1400" dirty="0"/>
              <a:t>Video 2: Assembling components using Magnetic Manipulation</a:t>
            </a:r>
          </a:p>
          <a:p>
            <a:r>
              <a:rPr lang="en-GB" sz="1400" dirty="0"/>
              <a:t>Credits: Talha Faiz</a:t>
            </a:r>
          </a:p>
        </p:txBody>
      </p:sp>
      <p:sp>
        <p:nvSpPr>
          <p:cNvPr id="63" name="TextBox 62">
            <a:extLst>
              <a:ext uri="{FF2B5EF4-FFF2-40B4-BE49-F238E27FC236}">
                <a16:creationId xmlns:a16="http://schemas.microsoft.com/office/drawing/2014/main" id="{D832CADF-176C-2FA1-A2DB-3574AE2F62EF}"/>
              </a:ext>
            </a:extLst>
          </p:cNvPr>
          <p:cNvSpPr txBox="1"/>
          <p:nvPr/>
        </p:nvSpPr>
        <p:spPr>
          <a:xfrm>
            <a:off x="278761" y="5739389"/>
            <a:ext cx="5740546" cy="523220"/>
          </a:xfrm>
          <a:prstGeom prst="rect">
            <a:avLst/>
          </a:prstGeom>
          <a:noFill/>
        </p:spPr>
        <p:txBody>
          <a:bodyPr wrap="square" rtlCol="0">
            <a:spAutoFit/>
          </a:bodyPr>
          <a:lstStyle/>
          <a:p>
            <a:r>
              <a:rPr lang="en-IN" sz="1400" dirty="0"/>
              <a:t>Video Reference 1: </a:t>
            </a:r>
            <a:r>
              <a:rPr lang="en-IN" sz="1400" dirty="0" err="1"/>
              <a:t>Octomag</a:t>
            </a:r>
            <a:r>
              <a:rPr lang="en-IN" sz="1400" dirty="0"/>
              <a:t> system from ETH Zurich at MSR Lab showing an untethered magnetic robot puncturing of a blood vessel of eye.</a:t>
            </a:r>
            <a:endParaRPr lang="en-IN" sz="1600" dirty="0"/>
          </a:p>
        </p:txBody>
      </p:sp>
      <p:sp>
        <p:nvSpPr>
          <p:cNvPr id="64" name="TextBox 63">
            <a:extLst>
              <a:ext uri="{FF2B5EF4-FFF2-40B4-BE49-F238E27FC236}">
                <a16:creationId xmlns:a16="http://schemas.microsoft.com/office/drawing/2014/main" id="{E85F7E7D-7CDE-8345-2CCC-E2DCAD1384E8}"/>
              </a:ext>
            </a:extLst>
          </p:cNvPr>
          <p:cNvSpPr txBox="1"/>
          <p:nvPr/>
        </p:nvSpPr>
        <p:spPr>
          <a:xfrm>
            <a:off x="1426749" y="6316413"/>
            <a:ext cx="1797928" cy="369332"/>
          </a:xfrm>
          <a:prstGeom prst="rect">
            <a:avLst/>
          </a:prstGeom>
          <a:noFill/>
        </p:spPr>
        <p:txBody>
          <a:bodyPr wrap="none" rtlCol="0">
            <a:spAutoFit/>
          </a:bodyPr>
          <a:lstStyle/>
          <a:p>
            <a:r>
              <a:rPr lang="en-GB" b="1"/>
              <a:t>Global Control</a:t>
            </a:r>
          </a:p>
        </p:txBody>
      </p:sp>
      <p:sp>
        <p:nvSpPr>
          <p:cNvPr id="65" name="TextBox 64">
            <a:extLst>
              <a:ext uri="{FF2B5EF4-FFF2-40B4-BE49-F238E27FC236}">
                <a16:creationId xmlns:a16="http://schemas.microsoft.com/office/drawing/2014/main" id="{2F661D5F-2E0B-1122-4B6E-A56B1136110A}"/>
              </a:ext>
            </a:extLst>
          </p:cNvPr>
          <p:cNvSpPr txBox="1"/>
          <p:nvPr/>
        </p:nvSpPr>
        <p:spPr>
          <a:xfrm>
            <a:off x="7850158" y="6316413"/>
            <a:ext cx="2110706" cy="369332"/>
          </a:xfrm>
          <a:prstGeom prst="rect">
            <a:avLst/>
          </a:prstGeom>
          <a:noFill/>
        </p:spPr>
        <p:txBody>
          <a:bodyPr wrap="none" rtlCol="0">
            <a:spAutoFit/>
          </a:bodyPr>
          <a:lstStyle/>
          <a:p>
            <a:r>
              <a:rPr lang="en-GB" b="1"/>
              <a:t>Localized Control</a:t>
            </a:r>
          </a:p>
        </p:txBody>
      </p:sp>
      <p:sp>
        <p:nvSpPr>
          <p:cNvPr id="66" name="Round Diagonal Corner of Rectangle 65">
            <a:extLst>
              <a:ext uri="{FF2B5EF4-FFF2-40B4-BE49-F238E27FC236}">
                <a16:creationId xmlns:a16="http://schemas.microsoft.com/office/drawing/2014/main" id="{05D08098-B341-CBD4-FE66-5181E53F796C}"/>
              </a:ext>
            </a:extLst>
          </p:cNvPr>
          <p:cNvSpPr/>
          <p:nvPr/>
        </p:nvSpPr>
        <p:spPr>
          <a:xfrm>
            <a:off x="2467281" y="1991625"/>
            <a:ext cx="1509750" cy="1509750"/>
          </a:xfrm>
          <a:prstGeom prst="round2DiagRect">
            <a:avLst>
              <a:gd name="adj1" fmla="val 29727"/>
              <a:gd name="adj2" fmla="val 0"/>
            </a:avLst>
          </a:prstGeom>
          <a:solidFill>
            <a:schemeClr val="bg1">
              <a:lumMod val="85000"/>
            </a:schemeClr>
          </a:solidFill>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7" name="Rectangle 66" descr="Factory">
            <a:extLst>
              <a:ext uri="{FF2B5EF4-FFF2-40B4-BE49-F238E27FC236}">
                <a16:creationId xmlns:a16="http://schemas.microsoft.com/office/drawing/2014/main" id="{917D9CB4-CFC9-9F82-EA95-A7E26D6D7615}"/>
              </a:ext>
            </a:extLst>
          </p:cNvPr>
          <p:cNvSpPr/>
          <p:nvPr/>
        </p:nvSpPr>
        <p:spPr>
          <a:xfrm>
            <a:off x="2789031" y="2313375"/>
            <a:ext cx="866250" cy="86625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68" name="Rectangle 67">
            <a:extLst>
              <a:ext uri="{FF2B5EF4-FFF2-40B4-BE49-F238E27FC236}">
                <a16:creationId xmlns:a16="http://schemas.microsoft.com/office/drawing/2014/main" id="{0DBC0A33-0733-18FF-FFD7-824B60779018}"/>
              </a:ext>
            </a:extLst>
          </p:cNvPr>
          <p:cNvSpPr/>
          <p:nvPr/>
        </p:nvSpPr>
        <p:spPr>
          <a:xfrm>
            <a:off x="701804" y="3174993"/>
            <a:ext cx="3530958" cy="131000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69" name="Round Diagonal Corner of Rectangle 68">
            <a:extLst>
              <a:ext uri="{FF2B5EF4-FFF2-40B4-BE49-F238E27FC236}">
                <a16:creationId xmlns:a16="http://schemas.microsoft.com/office/drawing/2014/main" id="{00799B6D-861A-78B7-FC70-CE6488C33130}"/>
              </a:ext>
            </a:extLst>
          </p:cNvPr>
          <p:cNvSpPr/>
          <p:nvPr/>
        </p:nvSpPr>
        <p:spPr>
          <a:xfrm>
            <a:off x="8046670" y="1919250"/>
            <a:ext cx="1509750" cy="1509750"/>
          </a:xfrm>
          <a:prstGeom prst="round2DiagRect">
            <a:avLst>
              <a:gd name="adj1" fmla="val 29727"/>
              <a:gd name="adj2" fmla="val 0"/>
            </a:avLst>
          </a:prstGeom>
          <a:solidFill>
            <a:schemeClr val="bg1">
              <a:lumMod val="85000"/>
            </a:schemeClr>
          </a:solidFill>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0" name="Rectangle 69" descr="Stethoscope">
            <a:extLst>
              <a:ext uri="{FF2B5EF4-FFF2-40B4-BE49-F238E27FC236}">
                <a16:creationId xmlns:a16="http://schemas.microsoft.com/office/drawing/2014/main" id="{96978355-DB30-36B3-B8E5-C34FD5FAB5F9}"/>
              </a:ext>
            </a:extLst>
          </p:cNvPr>
          <p:cNvSpPr/>
          <p:nvPr/>
        </p:nvSpPr>
        <p:spPr>
          <a:xfrm>
            <a:off x="8352602" y="2261522"/>
            <a:ext cx="866250" cy="86625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71" name="TextBox 70">
            <a:extLst>
              <a:ext uri="{FF2B5EF4-FFF2-40B4-BE49-F238E27FC236}">
                <a16:creationId xmlns:a16="http://schemas.microsoft.com/office/drawing/2014/main" id="{04897728-2A3A-05EC-A593-A290045A3825}"/>
              </a:ext>
            </a:extLst>
          </p:cNvPr>
          <p:cNvSpPr txBox="1"/>
          <p:nvPr/>
        </p:nvSpPr>
        <p:spPr>
          <a:xfrm>
            <a:off x="593718" y="3727740"/>
            <a:ext cx="5740546" cy="923330"/>
          </a:xfrm>
          <a:prstGeom prst="rect">
            <a:avLst/>
          </a:prstGeom>
          <a:noFill/>
        </p:spPr>
        <p:txBody>
          <a:bodyPr wrap="none" rtlCol="0">
            <a:spAutoFit/>
          </a:bodyPr>
          <a:lstStyle/>
          <a:p>
            <a:r>
              <a:rPr lang="en-GB" dirty="0"/>
              <a:t>In Manufacturing:</a:t>
            </a:r>
          </a:p>
          <a:p>
            <a:pPr marL="285750" indent="-285750">
              <a:buFont typeface="Arial" panose="020B0604020202020204" pitchFamily="34" charset="0"/>
              <a:buChar char="•"/>
            </a:pPr>
            <a:r>
              <a:rPr lang="en-GB" dirty="0"/>
              <a:t>Assembling and Dissembling of Micro-sized components</a:t>
            </a:r>
          </a:p>
          <a:p>
            <a:pPr marL="285750" indent="-285750">
              <a:buFont typeface="Arial" panose="020B0604020202020204" pitchFamily="34" charset="0"/>
              <a:buChar char="•"/>
            </a:pPr>
            <a:r>
              <a:rPr lang="en-GB" dirty="0"/>
              <a:t>Non Magnetic Parts Re-orientation</a:t>
            </a:r>
          </a:p>
        </p:txBody>
      </p:sp>
      <p:sp>
        <p:nvSpPr>
          <p:cNvPr id="72" name="TextBox 71">
            <a:extLst>
              <a:ext uri="{FF2B5EF4-FFF2-40B4-BE49-F238E27FC236}">
                <a16:creationId xmlns:a16="http://schemas.microsoft.com/office/drawing/2014/main" id="{BB3AF66B-D605-F3D9-91C1-7DDFA5720138}"/>
              </a:ext>
            </a:extLst>
          </p:cNvPr>
          <p:cNvSpPr txBox="1"/>
          <p:nvPr/>
        </p:nvSpPr>
        <p:spPr>
          <a:xfrm>
            <a:off x="6905761" y="3775235"/>
            <a:ext cx="5117940" cy="1754326"/>
          </a:xfrm>
          <a:prstGeom prst="rect">
            <a:avLst/>
          </a:prstGeom>
          <a:noFill/>
        </p:spPr>
        <p:txBody>
          <a:bodyPr wrap="none" rtlCol="0">
            <a:spAutoFit/>
          </a:bodyPr>
          <a:lstStyle/>
          <a:p>
            <a:r>
              <a:rPr lang="en-GB" dirty="0"/>
              <a:t>In Medicine:</a:t>
            </a:r>
          </a:p>
          <a:p>
            <a:pPr marL="285750" indent="-285750">
              <a:buFont typeface="Arial" panose="020B0604020202020204" pitchFamily="34" charset="0"/>
              <a:buChar char="•"/>
            </a:pPr>
            <a:r>
              <a:rPr lang="en-GB" dirty="0"/>
              <a:t>Human body Exploration</a:t>
            </a:r>
          </a:p>
          <a:p>
            <a:pPr marL="285750" indent="-285750">
              <a:buFont typeface="Arial" panose="020B0604020202020204" pitchFamily="34" charset="0"/>
              <a:buChar char="•"/>
            </a:pPr>
            <a:r>
              <a:rPr lang="en-GB" dirty="0"/>
              <a:t>Operations where micro movements are required</a:t>
            </a:r>
          </a:p>
          <a:p>
            <a:pPr marL="285750" indent="-285750">
              <a:buFont typeface="Arial" panose="020B0604020202020204" pitchFamily="34" charset="0"/>
              <a:buChar char="•"/>
            </a:pPr>
            <a:r>
              <a:rPr lang="en-GB" dirty="0"/>
              <a:t>Attaching cells to form a Colony</a:t>
            </a:r>
          </a:p>
          <a:p>
            <a:pPr marL="285750" indent="-285750">
              <a:buFont typeface="Arial" panose="020B0604020202020204" pitchFamily="34" charset="0"/>
              <a:buChar char="•"/>
            </a:pPr>
            <a:r>
              <a:rPr lang="en-GB" dirty="0"/>
              <a:t>Targeted Drug Delivery</a:t>
            </a:r>
          </a:p>
          <a:p>
            <a:pPr marL="285750" indent="-285750">
              <a:buFont typeface="Arial" panose="020B0604020202020204" pitchFamily="34" charset="0"/>
              <a:buChar char="•"/>
            </a:pPr>
            <a:r>
              <a:rPr lang="en-GB" dirty="0"/>
              <a:t>Tactile Feedback Glove in Teleoperation</a:t>
            </a:r>
          </a:p>
        </p:txBody>
      </p:sp>
      <p:sp>
        <p:nvSpPr>
          <p:cNvPr id="2" name="TextBox 1">
            <a:extLst>
              <a:ext uri="{FF2B5EF4-FFF2-40B4-BE49-F238E27FC236}">
                <a16:creationId xmlns:a16="http://schemas.microsoft.com/office/drawing/2014/main" id="{70048798-DDE9-26B0-6977-2C229A3CC63C}"/>
              </a:ext>
            </a:extLst>
          </p:cNvPr>
          <p:cNvSpPr txBox="1"/>
          <p:nvPr/>
        </p:nvSpPr>
        <p:spPr>
          <a:xfrm>
            <a:off x="4548391" y="472204"/>
            <a:ext cx="2941831" cy="646331"/>
          </a:xfrm>
          <a:prstGeom prst="rect">
            <a:avLst/>
          </a:prstGeom>
          <a:noFill/>
        </p:spPr>
        <p:txBody>
          <a:bodyPr wrap="none" rtlCol="0">
            <a:spAutoFit/>
          </a:bodyPr>
          <a:lstStyle/>
          <a:p>
            <a:r>
              <a:rPr lang="en-GB" sz="3600" b="1" dirty="0">
                <a:solidFill>
                  <a:schemeClr val="bg1"/>
                </a:solidFill>
                <a:latin typeface="Times New Roman" panose="02020603050405020304" pitchFamily="18" charset="0"/>
                <a:cs typeface="Times New Roman" panose="02020603050405020304" pitchFamily="18" charset="0"/>
              </a:rPr>
              <a:t>Applications: </a:t>
            </a:r>
          </a:p>
        </p:txBody>
      </p:sp>
      <p:sp>
        <p:nvSpPr>
          <p:cNvPr id="3" name="Date Placeholder 2">
            <a:extLst>
              <a:ext uri="{FF2B5EF4-FFF2-40B4-BE49-F238E27FC236}">
                <a16:creationId xmlns:a16="http://schemas.microsoft.com/office/drawing/2014/main" id="{539381B5-DD3B-F95B-E388-4A725B125473}"/>
              </a:ext>
            </a:extLst>
          </p:cNvPr>
          <p:cNvSpPr>
            <a:spLocks noGrp="1"/>
          </p:cNvSpPr>
          <p:nvPr>
            <p:ph type="dt" sz="half" idx="10"/>
          </p:nvPr>
        </p:nvSpPr>
        <p:spPr/>
        <p:txBody>
          <a:bodyPr/>
          <a:lstStyle/>
          <a:p>
            <a:fld id="{B017290D-D8FE-B440-AD41-14B71F92EE05}" type="datetime1">
              <a:rPr lang="en-IN" smtClean="0"/>
              <a:t>23-06-2022</a:t>
            </a:fld>
            <a:endParaRPr lang="en-GB"/>
          </a:p>
        </p:txBody>
      </p:sp>
      <p:sp>
        <p:nvSpPr>
          <p:cNvPr id="7" name="Slide Number Placeholder 6">
            <a:extLst>
              <a:ext uri="{FF2B5EF4-FFF2-40B4-BE49-F238E27FC236}">
                <a16:creationId xmlns:a16="http://schemas.microsoft.com/office/drawing/2014/main" id="{D4A8F2F5-2477-773A-3CF9-C8F48DBAE7C6}"/>
              </a:ext>
            </a:extLst>
          </p:cNvPr>
          <p:cNvSpPr>
            <a:spLocks noGrp="1"/>
          </p:cNvSpPr>
          <p:nvPr>
            <p:ph type="sldNum" sz="quarter" idx="12"/>
          </p:nvPr>
        </p:nvSpPr>
        <p:spPr/>
        <p:txBody>
          <a:bodyPr/>
          <a:lstStyle/>
          <a:p>
            <a:fld id="{E14DAB84-8963-A547-9D4F-464A7C6416BD}" type="slidenum">
              <a:rPr lang="en-GB" smtClean="0"/>
              <a:t>6</a:t>
            </a:fld>
            <a:endParaRPr lang="en-GB"/>
          </a:p>
        </p:txBody>
      </p:sp>
    </p:spTree>
    <p:extLst>
      <p:ext uri="{BB962C8B-B14F-4D97-AF65-F5344CB8AC3E}">
        <p14:creationId xmlns:p14="http://schemas.microsoft.com/office/powerpoint/2010/main" val="335822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par>
                                <p:cTn id="8" presetID="22" presetClass="exit" presetSubtype="4" fill="hold" nodeType="withEffect">
                                  <p:stCondLst>
                                    <p:cond delay="0"/>
                                  </p:stCondLst>
                                  <p:childTnLst>
                                    <p:animEffect transition="out" filter="wipe(down)">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69"/>
                                        </p:tgtEl>
                                      </p:cBhvr>
                                    </p:animEffect>
                                    <p:set>
                                      <p:cBhvr>
                                        <p:cTn id="13" dur="1" fill="hold">
                                          <p:stCondLst>
                                            <p:cond delay="499"/>
                                          </p:stCondLst>
                                        </p:cTn>
                                        <p:tgtEl>
                                          <p:spTgt spid="69"/>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72"/>
                                        </p:tgtEl>
                                      </p:cBhvr>
                                    </p:animEffect>
                                    <p:set>
                                      <p:cBhvr>
                                        <p:cTn id="16" dur="1" fill="hold">
                                          <p:stCondLst>
                                            <p:cond delay="499"/>
                                          </p:stCondLst>
                                        </p:cTn>
                                        <p:tgtEl>
                                          <p:spTgt spid="72"/>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dissolv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62"/>
                                        </p:tgtEl>
                                        <p:attrNameLst>
                                          <p:attrName>ppt_x</p:attrName>
                                        </p:attrNameLst>
                                      </p:cBhvr>
                                      <p:tavLst>
                                        <p:tav tm="0">
                                          <p:val>
                                            <p:strVal val="ppt_x"/>
                                          </p:val>
                                        </p:tav>
                                        <p:tav tm="100000">
                                          <p:val>
                                            <p:strVal val="ppt_x"/>
                                          </p:val>
                                        </p:tav>
                                      </p:tavLst>
                                    </p:anim>
                                    <p:anim calcmode="lin" valueType="num">
                                      <p:cBhvr additive="base">
                                        <p:cTn id="24" dur="500"/>
                                        <p:tgtEl>
                                          <p:spTgt spid="62"/>
                                        </p:tgtEl>
                                        <p:attrNameLst>
                                          <p:attrName>ppt_y</p:attrName>
                                        </p:attrNameLst>
                                      </p:cBhvr>
                                      <p:tavLst>
                                        <p:tav tm="0">
                                          <p:val>
                                            <p:strVal val="ppt_y"/>
                                          </p:val>
                                        </p:tav>
                                        <p:tav tm="100000">
                                          <p:val>
                                            <p:strVal val="1+ppt_h/2"/>
                                          </p:val>
                                        </p:tav>
                                      </p:tavLst>
                                    </p:anim>
                                    <p:set>
                                      <p:cBhvr>
                                        <p:cTn id="25" dur="1" fill="hold">
                                          <p:stCondLst>
                                            <p:cond delay="499"/>
                                          </p:stCondLst>
                                        </p:cTn>
                                        <p:tgtEl>
                                          <p:spTgt spid="62"/>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65"/>
                                        </p:tgtEl>
                                        <p:attrNameLst>
                                          <p:attrName>ppt_x</p:attrName>
                                        </p:attrNameLst>
                                      </p:cBhvr>
                                      <p:tavLst>
                                        <p:tav tm="0">
                                          <p:val>
                                            <p:strVal val="ppt_x"/>
                                          </p:val>
                                        </p:tav>
                                        <p:tav tm="100000">
                                          <p:val>
                                            <p:strVal val="ppt_x"/>
                                          </p:val>
                                        </p:tav>
                                      </p:tavLst>
                                    </p:anim>
                                    <p:anim calcmode="lin" valueType="num">
                                      <p:cBhvr additive="base">
                                        <p:cTn id="28" dur="500"/>
                                        <p:tgtEl>
                                          <p:spTgt spid="65"/>
                                        </p:tgtEl>
                                        <p:attrNameLst>
                                          <p:attrName>ppt_y</p:attrName>
                                        </p:attrNameLst>
                                      </p:cBhvr>
                                      <p:tavLst>
                                        <p:tav tm="0">
                                          <p:val>
                                            <p:strVal val="ppt_y"/>
                                          </p:val>
                                        </p:tav>
                                        <p:tav tm="100000">
                                          <p:val>
                                            <p:strVal val="1+ppt_h/2"/>
                                          </p:val>
                                        </p:tav>
                                      </p:tavLst>
                                    </p:anim>
                                    <p:set>
                                      <p:cBhvr>
                                        <p:cTn id="29" dur="1" fill="hold">
                                          <p:stCondLst>
                                            <p:cond delay="499"/>
                                          </p:stCondLst>
                                        </p:cTn>
                                        <p:tgtEl>
                                          <p:spTgt spid="65"/>
                                        </p:tgtEl>
                                        <p:attrNameLst>
                                          <p:attrName>style.visibility</p:attrName>
                                        </p:attrNameLst>
                                      </p:cBhvr>
                                      <p:to>
                                        <p:strVal val="hidden"/>
                                      </p:to>
                                    </p:set>
                                  </p:childTnLst>
                                </p:cTn>
                              </p:par>
                              <p:par>
                                <p:cTn id="30" presetID="22" presetClass="exit" presetSubtype="4" fill="hold" nodeType="withEffect">
                                  <p:stCondLst>
                                    <p:cond delay="0"/>
                                  </p:stCondLst>
                                  <p:childTnLst>
                                    <p:animEffect transition="out" filter="wipe(down)">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67"/>
                                        </p:tgtEl>
                                      </p:cBhvr>
                                    </p:animEffect>
                                    <p:set>
                                      <p:cBhvr>
                                        <p:cTn id="35" dur="1" fill="hold">
                                          <p:stCondLst>
                                            <p:cond delay="499"/>
                                          </p:stCondLst>
                                        </p:cTn>
                                        <p:tgtEl>
                                          <p:spTgt spid="67"/>
                                        </p:tgtEl>
                                        <p:attrNameLst>
                                          <p:attrName>style.visibility</p:attrName>
                                        </p:attrNameLst>
                                      </p:cBhvr>
                                      <p:to>
                                        <p:strVal val="hidden"/>
                                      </p:to>
                                    </p:set>
                                  </p:childTnLst>
                                </p:cTn>
                              </p:par>
                              <p:par>
                                <p:cTn id="36" presetID="10" presetClass="entr" presetSubtype="0" fill="hold" grpId="1"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par>
                                <p:cTn id="42" presetID="10" presetClass="entr" presetSubtype="0" fill="hold"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par>
                                <p:cTn id="45" presetID="22" presetClass="exit" presetSubtype="4" fill="hold" grpId="0" nodeType="withEffect">
                                  <p:stCondLst>
                                    <p:cond delay="0"/>
                                  </p:stCondLst>
                                  <p:childTnLst>
                                    <p:animEffect transition="out" filter="wipe(down)">
                                      <p:cBhvr>
                                        <p:cTn id="46" dur="500"/>
                                        <p:tgtEl>
                                          <p:spTgt spid="71"/>
                                        </p:tgtEl>
                                      </p:cBhvr>
                                    </p:animEffect>
                                    <p:set>
                                      <p:cBhvr>
                                        <p:cTn id="47" dur="1" fill="hold">
                                          <p:stCondLst>
                                            <p:cond delay="499"/>
                                          </p:stCondLst>
                                        </p:cTn>
                                        <p:tgtEl>
                                          <p:spTgt spid="71"/>
                                        </p:tgtEl>
                                        <p:attrNameLst>
                                          <p:attrName>style.visibility</p:attrName>
                                        </p:attrNameLst>
                                      </p:cBhvr>
                                      <p:to>
                                        <p:strVal val="hidden"/>
                                      </p:to>
                                    </p:set>
                                  </p:childTnLst>
                                </p:cTn>
                              </p:par>
                              <p:par>
                                <p:cTn id="48" presetID="1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p:tgtEl>
                                          <p:spTgt spid="63"/>
                                        </p:tgtEl>
                                        <p:attrNameLst>
                                          <p:attrName>ppt_y</p:attrName>
                                        </p:attrNameLst>
                                      </p:cBhvr>
                                      <p:tavLst>
                                        <p:tav tm="0">
                                          <p:val>
                                            <p:strVal val="#ppt_y+#ppt_h*1.125000"/>
                                          </p:val>
                                        </p:tav>
                                        <p:tav tm="100000">
                                          <p:val>
                                            <p:strVal val="#ppt_y"/>
                                          </p:val>
                                        </p:tav>
                                      </p:tavLst>
                                    </p:anim>
                                    <p:animEffect transition="in" filter="wipe(up)">
                                      <p:cBhvr>
                                        <p:cTn id="51" dur="500"/>
                                        <p:tgtEl>
                                          <p:spTgt spid="63"/>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additive="base">
                                        <p:cTn id="54" dur="500"/>
                                        <p:tgtEl>
                                          <p:spTgt spid="64"/>
                                        </p:tgtEl>
                                        <p:attrNameLst>
                                          <p:attrName>ppt_y</p:attrName>
                                        </p:attrNameLst>
                                      </p:cBhvr>
                                      <p:tavLst>
                                        <p:tav tm="0">
                                          <p:val>
                                            <p:strVal val="#ppt_y+#ppt_h*1.125000"/>
                                          </p:val>
                                        </p:tav>
                                        <p:tav tm="100000">
                                          <p:val>
                                            <p:strVal val="#ppt_y"/>
                                          </p:val>
                                        </p:tav>
                                      </p:tavLst>
                                    </p:anim>
                                    <p:animEffect transition="in" filter="wipe(up)">
                                      <p:cBhvr>
                                        <p:cTn id="5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4" grpId="0"/>
      <p:bldP spid="65" grpId="0"/>
      <p:bldP spid="65" grpId="1"/>
      <p:bldP spid="71" grpId="0"/>
      <p:bldP spid="72" grpId="0"/>
      <p:bldP spid="7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C6E87E4-92B2-149E-D81B-3CDDFAB91083}"/>
              </a:ext>
            </a:extLst>
          </p:cNvPr>
          <p:cNvSpPr txBox="1"/>
          <p:nvPr/>
        </p:nvSpPr>
        <p:spPr>
          <a:xfrm>
            <a:off x="1918620" y="240100"/>
            <a:ext cx="7729728" cy="1188720"/>
          </a:xfrm>
          <a:prstGeom prst="rect">
            <a:avLst/>
          </a:prstGeom>
        </p:spPr>
        <p:txBody>
          <a:bodyPr rot="0" spcFirstLastPara="0" vertOverflow="overflow" horzOverflow="overflow" vert="horz" lIns="182880" tIns="182880" rIns="182880" bIns="18288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b="1" dirty="0">
                <a:solidFill>
                  <a:schemeClr val="bg1"/>
                </a:solidFill>
                <a:latin typeface="Times New Roman" panose="02020603050405020304" pitchFamily="18" charset="0"/>
                <a:cs typeface="Times New Roman" panose="02020603050405020304" pitchFamily="18" charset="0"/>
              </a:rPr>
              <a:t>Motivation:</a:t>
            </a:r>
            <a:endParaRPr lang="en-US" sz="3600" b="1" cap="all" spc="200" dirty="0">
              <a:solidFill>
                <a:schemeClr val="bg1"/>
              </a:solidFill>
              <a:latin typeface="Times New Roman" panose="02020603050405020304" pitchFamily="18" charset="0"/>
              <a:ea typeface="+mj-ea"/>
              <a:cs typeface="Times New Roman" panose="02020603050405020304" pitchFamily="18" charset="0"/>
            </a:endParaRPr>
          </a:p>
        </p:txBody>
      </p:sp>
      <p:sp>
        <p:nvSpPr>
          <p:cNvPr id="25" name="TextBox 24">
            <a:extLst>
              <a:ext uri="{FF2B5EF4-FFF2-40B4-BE49-F238E27FC236}">
                <a16:creationId xmlns:a16="http://schemas.microsoft.com/office/drawing/2014/main" id="{7DB31903-637C-CF86-351B-986278C2483E}"/>
              </a:ext>
            </a:extLst>
          </p:cNvPr>
          <p:cNvSpPr txBox="1"/>
          <p:nvPr/>
        </p:nvSpPr>
        <p:spPr>
          <a:xfrm>
            <a:off x="4449180" y="2484245"/>
            <a:ext cx="6904620" cy="3139321"/>
          </a:xfrm>
          <a:prstGeom prst="rect">
            <a:avLst/>
          </a:prstGeom>
          <a:noFill/>
        </p:spPr>
        <p:txBody>
          <a:bodyPr wrap="square" lIns="91440" tIns="45720" rIns="91440" bIns="45720" rtlCol="0" anchor="t">
            <a:spAutoFit/>
          </a:bodyPr>
          <a:lstStyle/>
          <a:p>
            <a:pPr marL="285750" indent="-285750" algn="just">
              <a:buFont typeface="Wingdings" pitchFamily="2" charset="2"/>
              <a:buChar char="Ø"/>
              <a:defRPr/>
            </a:pPr>
            <a:r>
              <a:rPr lang="en-GB" dirty="0"/>
              <a:t>Magnetic actuation is helpful in operating an enclosed system at micro scale.</a:t>
            </a: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solidFill>
                <a:prstClr val="black"/>
              </a:solidFill>
              <a:latin typeface="Calibri" panose="020F0502020204030204"/>
            </a:endParaRPr>
          </a:p>
          <a:p>
            <a:pPr marL="285750" indent="-285750" algn="just">
              <a:buFont typeface="Wingdings" pitchFamily="2" charset="2"/>
              <a:buChar char="Ø"/>
              <a:defRPr/>
            </a:pPr>
            <a:r>
              <a:rPr kumimoji="0" lang="en-GB" sz="1800" b="0" i="0" u="none" strike="noStrike" kern="1200" cap="none" spc="0" normalizeH="0" baseline="0" noProof="0" dirty="0">
                <a:ln>
                  <a:noFill/>
                </a:ln>
                <a:effectLst/>
                <a:uLnTx/>
                <a:uFillTx/>
                <a:latin typeface="Calibri" panose="020F0502020204030204"/>
                <a:ea typeface="+mn-ea"/>
                <a:cs typeface="+mn-cs"/>
              </a:rPr>
              <a:t>The</a:t>
            </a:r>
            <a:r>
              <a:rPr kumimoji="0" lang="en-GB" sz="1800" b="0" i="0" u="none" strike="noStrike" kern="1200" cap="none" spc="0" normalizeH="0" noProof="0" dirty="0">
                <a:ln>
                  <a:noFill/>
                </a:ln>
                <a:effectLst/>
                <a:uLnTx/>
                <a:uFillTx/>
                <a:latin typeface="Calibri" panose="020F0502020204030204"/>
                <a:ea typeface="+mn-ea"/>
                <a:cs typeface="+mn-cs"/>
              </a:rPr>
              <a:t> setup </a:t>
            </a:r>
            <a:r>
              <a:rPr kumimoji="0" lang="en-GB" sz="1800" b="0" i="0" u="none" strike="noStrike" kern="1200" cap="none" spc="0" normalizeH="0" baseline="0" noProof="0" dirty="0">
                <a:ln>
                  <a:noFill/>
                </a:ln>
                <a:effectLst/>
                <a:uLnTx/>
                <a:uFillTx/>
                <a:latin typeface="Calibri" panose="020F0502020204030204"/>
                <a:ea typeface="+mn-ea"/>
                <a:cs typeface="+mn-cs"/>
              </a:rPr>
              <a:t>can operate on micro scale</a:t>
            </a:r>
            <a:r>
              <a:rPr lang="en-GB" dirty="0">
                <a:latin typeface="Calibri" panose="020F0502020204030204"/>
              </a:rPr>
              <a:t> </a:t>
            </a:r>
            <a:r>
              <a:rPr kumimoji="0" lang="en-GB" sz="1800" b="0" i="0" u="none" strike="noStrike" kern="1200" cap="none" spc="0" normalizeH="0" baseline="0" noProof="0" dirty="0">
                <a:ln>
                  <a:noFill/>
                </a:ln>
                <a:effectLst/>
                <a:uLnTx/>
                <a:uFillTx/>
                <a:latin typeface="Calibri" panose="020F0502020204030204"/>
                <a:ea typeface="+mn-ea"/>
                <a:cs typeface="+mn-cs"/>
              </a:rPr>
              <a:t>systems, to perform </a:t>
            </a:r>
            <a:r>
              <a:rPr lang="en-GB" dirty="0">
                <a:latin typeface="Calibri" panose="020F0502020204030204"/>
              </a:rPr>
              <a:t>micro manipulation tasks</a:t>
            </a:r>
            <a:endParaRPr lang="en-GB" sz="1800" b="0" i="0" u="none" strike="noStrike" kern="1200" cap="none" spc="0" normalizeH="0" baseline="0" noProof="0" dirty="0">
              <a:ln>
                <a:noFill/>
              </a:ln>
              <a:effectLst/>
              <a:uLnTx/>
              <a:uFillTx/>
              <a:latin typeface="Calibri" panose="020F0502020204030204"/>
              <a:cs typeface="Calibri"/>
            </a:endParaRP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GB" sz="1800" b="1" i="0" u="none" strike="noStrike" kern="1200" cap="none" spc="0" normalizeH="0" baseline="0" noProof="0" dirty="0">
                <a:ln>
                  <a:noFill/>
                </a:ln>
                <a:effectLst/>
                <a:uLnTx/>
                <a:uFillTx/>
                <a:latin typeface="Calibri" panose="020F0502020204030204"/>
                <a:ea typeface="+mn-ea"/>
                <a:cs typeface="+mn-cs"/>
              </a:rPr>
              <a:t>Hence, the objective is to build a 2D platform(PCB) having a grid of coils on which a micro robot is placed</a:t>
            </a:r>
            <a:r>
              <a:rPr lang="en-GB" b="1" dirty="0">
                <a:latin typeface="Calibri" panose="020F0502020204030204"/>
              </a:rPr>
              <a:t>,</a:t>
            </a:r>
            <a:r>
              <a:rPr kumimoji="0" lang="en-GB" sz="1800" b="1" i="0" u="none" strike="noStrike" kern="1200" cap="none" spc="0" normalizeH="0" baseline="0" noProof="0" dirty="0">
                <a:ln>
                  <a:noFill/>
                </a:ln>
                <a:effectLst/>
                <a:uLnTx/>
                <a:uFillTx/>
                <a:latin typeface="Calibri" panose="020F0502020204030204"/>
                <a:ea typeface="+mn-ea"/>
                <a:cs typeface="+mn-cs"/>
              </a:rPr>
              <a:t> and it is actuated by the external magnetic fields.</a:t>
            </a:r>
            <a:endParaRPr lang="en-GB" sz="1800" b="1" i="0" u="none" strike="noStrike" kern="1200" cap="none" spc="0" normalizeH="0" baseline="0" noProof="0" dirty="0">
              <a:ln>
                <a:noFill/>
              </a:ln>
              <a:effectLst/>
              <a:uLnTx/>
              <a:uFillTx/>
              <a:latin typeface="Calibri" panose="020F0502020204030204"/>
              <a:cs typeface="Calibri"/>
            </a:endParaRPr>
          </a:p>
        </p:txBody>
      </p:sp>
      <p:pic>
        <p:nvPicPr>
          <p:cNvPr id="26" name="Picture 2" descr="Motivation: a driving force for learning engagement - KnowledgeOne">
            <a:extLst>
              <a:ext uri="{FF2B5EF4-FFF2-40B4-BE49-F238E27FC236}">
                <a16:creationId xmlns:a16="http://schemas.microsoft.com/office/drawing/2014/main" id="{93D19B2B-7D22-10D0-A94E-F8535191BF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94" r="33458"/>
          <a:stretch/>
        </p:blipFill>
        <p:spPr bwMode="auto">
          <a:xfrm>
            <a:off x="710557" y="2342799"/>
            <a:ext cx="3028066" cy="320070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8" name="Picture 7" descr="Icon&#10;&#10;Description automatically generated">
            <a:extLst>
              <a:ext uri="{FF2B5EF4-FFF2-40B4-BE49-F238E27FC236}">
                <a16:creationId xmlns:a16="http://schemas.microsoft.com/office/drawing/2014/main" id="{8C9D09E4-BF7C-A1BA-B41F-7C5051BA52B8}"/>
              </a:ext>
            </a:extLst>
          </p:cNvPr>
          <p:cNvPicPr>
            <a:picLocks noChangeAspect="1"/>
          </p:cNvPicPr>
          <p:nvPr/>
        </p:nvPicPr>
        <p:blipFill>
          <a:blip r:embed="rId3"/>
          <a:stretch>
            <a:fillRect/>
          </a:stretch>
        </p:blipFill>
        <p:spPr>
          <a:xfrm>
            <a:off x="1280647" y="3757191"/>
            <a:ext cx="672376" cy="638187"/>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10A215F3-432D-7172-1764-C4E252AEED2A}"/>
              </a:ext>
            </a:extLst>
          </p:cNvPr>
          <p:cNvPicPr>
            <a:picLocks noChangeAspect="1"/>
          </p:cNvPicPr>
          <p:nvPr/>
        </p:nvPicPr>
        <p:blipFill>
          <a:blip r:embed="rId4"/>
          <a:stretch>
            <a:fillRect/>
          </a:stretch>
        </p:blipFill>
        <p:spPr>
          <a:xfrm>
            <a:off x="1216026" y="3807392"/>
            <a:ext cx="672376" cy="585617"/>
          </a:xfrm>
          <a:prstGeom prst="rect">
            <a:avLst/>
          </a:prstGeom>
        </p:spPr>
      </p:pic>
      <p:pic>
        <p:nvPicPr>
          <p:cNvPr id="4102" name="Picture 6" descr="Goal Icons &amp; Symbols">
            <a:extLst>
              <a:ext uri="{FF2B5EF4-FFF2-40B4-BE49-F238E27FC236}">
                <a16:creationId xmlns:a16="http://schemas.microsoft.com/office/drawing/2014/main" id="{550E6B52-A48A-ADCD-2114-0C849CACE27E}"/>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3764108" y="482173"/>
            <a:ext cx="685072" cy="68507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9459E2E-94C8-CEA2-86C9-3A3DD84F8060}"/>
              </a:ext>
            </a:extLst>
          </p:cNvPr>
          <p:cNvSpPr>
            <a:spLocks noGrp="1"/>
          </p:cNvSpPr>
          <p:nvPr>
            <p:ph type="dt" sz="half" idx="10"/>
          </p:nvPr>
        </p:nvSpPr>
        <p:spPr/>
        <p:txBody>
          <a:bodyPr/>
          <a:lstStyle/>
          <a:p>
            <a:fld id="{D1FD1621-A9E0-5144-AA7E-C5925EFFED35}" type="datetime1">
              <a:rPr lang="en-IN" smtClean="0"/>
              <a:t>23-06-2022</a:t>
            </a:fld>
            <a:endParaRPr lang="en-GB"/>
          </a:p>
        </p:txBody>
      </p:sp>
      <p:sp>
        <p:nvSpPr>
          <p:cNvPr id="4" name="Slide Number Placeholder 3">
            <a:extLst>
              <a:ext uri="{FF2B5EF4-FFF2-40B4-BE49-F238E27FC236}">
                <a16:creationId xmlns:a16="http://schemas.microsoft.com/office/drawing/2014/main" id="{78E7CDEB-6BC2-D56E-FE30-D8BBCD8FC38F}"/>
              </a:ext>
            </a:extLst>
          </p:cNvPr>
          <p:cNvSpPr>
            <a:spLocks noGrp="1"/>
          </p:cNvSpPr>
          <p:nvPr>
            <p:ph type="sldNum" sz="quarter" idx="12"/>
          </p:nvPr>
        </p:nvSpPr>
        <p:spPr/>
        <p:txBody>
          <a:bodyPr/>
          <a:lstStyle/>
          <a:p>
            <a:fld id="{E14DAB84-8963-A547-9D4F-464A7C6416BD}" type="slidenum">
              <a:rPr lang="en-GB" smtClean="0"/>
              <a:t>7</a:t>
            </a:fld>
            <a:endParaRPr lang="en-GB"/>
          </a:p>
        </p:txBody>
      </p:sp>
    </p:spTree>
    <p:extLst>
      <p:ext uri="{BB962C8B-B14F-4D97-AF65-F5344CB8AC3E}">
        <p14:creationId xmlns:p14="http://schemas.microsoft.com/office/powerpoint/2010/main" val="21850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xEl>
                                              <p:pRg st="6" end="6"/>
                                            </p:txEl>
                                          </p:spTgt>
                                        </p:tgtEl>
                                        <p:attrNameLst>
                                          <p:attrName>style.visibility</p:attrName>
                                        </p:attrNameLst>
                                      </p:cBhvr>
                                      <p:to>
                                        <p:strVal val="visible"/>
                                      </p:to>
                                    </p:set>
                                    <p:animEffect transition="in" filter="blinds(horizontal)">
                                      <p:cBhvr>
                                        <p:cTn id="7" dur="500"/>
                                        <p:tgtEl>
                                          <p:spTgt spid="25">
                                            <p:txEl>
                                              <p:pRg st="6" end="6"/>
                                            </p:txEl>
                                          </p:spTgt>
                                        </p:tgtEl>
                                      </p:cBhvr>
                                    </p:animEffect>
                                  </p:childTnLst>
                                </p:cTn>
                              </p:par>
                              <p:par>
                                <p:cTn id="8" presetID="9" presetClass="exit" presetSubtype="0" fill="hold" nodeType="withEffect">
                                  <p:stCondLst>
                                    <p:cond delay="0"/>
                                  </p:stCondLst>
                                  <p:childTnLst>
                                    <p:animEffect transition="out" filter="dissolve">
                                      <p:cBhvr>
                                        <p:cTn id="9" dur="500"/>
                                        <p:tgtEl>
                                          <p:spTgt spid="25">
                                            <p:txEl>
                                              <p:pRg st="0" end="0"/>
                                            </p:txEl>
                                          </p:spTgt>
                                        </p:tgtEl>
                                      </p:cBhvr>
                                    </p:animEffect>
                                    <p:set>
                                      <p:cBhvr>
                                        <p:cTn id="10" dur="1" fill="hold">
                                          <p:stCondLst>
                                            <p:cond delay="499"/>
                                          </p:stCondLst>
                                        </p:cTn>
                                        <p:tgtEl>
                                          <p:spTgt spid="25">
                                            <p:txEl>
                                              <p:pRg st="0" end="0"/>
                                            </p:txEl>
                                          </p:spTgt>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xEl>
                                              <p:pRg st="3" end="3"/>
                                            </p:txEl>
                                          </p:spTgt>
                                        </p:tgtEl>
                                      </p:cBhvr>
                                    </p:animEffect>
                                    <p:set>
                                      <p:cBhvr>
                                        <p:cTn id="13" dur="1" fill="hold">
                                          <p:stCondLst>
                                            <p:cond delay="499"/>
                                          </p:stCondLst>
                                        </p:cTn>
                                        <p:tgtEl>
                                          <p:spTgt spid="25">
                                            <p:txEl>
                                              <p:pRg st="3" end="3"/>
                                            </p:txEl>
                                          </p:spTgt>
                                        </p:tgtEl>
                                        <p:attrNameLst>
                                          <p:attrName>style.visibility</p:attrName>
                                        </p:attrNameLst>
                                      </p:cBhvr>
                                      <p:to>
                                        <p:strVal val="hidden"/>
                                      </p:to>
                                    </p:se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200"/>
                                        <p:tgtEl>
                                          <p:spTgt spid="8"/>
                                        </p:tgtEl>
                                      </p:cBhvr>
                                    </p:animEffect>
                                  </p:childTnLst>
                                </p:cTn>
                              </p:par>
                              <p:par>
                                <p:cTn id="18" presetID="0" presetClass="path" presetSubtype="0" accel="50000" decel="50000" fill="hold" grpId="0" nodeType="withEffect">
                                  <p:stCondLst>
                                    <p:cond delay="0"/>
                                  </p:stCondLst>
                                  <p:childTnLst>
                                    <p:animMotion origin="layout" path="M 0 0 L 0 -0.15325 " pathEditMode="relative" ptsTypes="AA">
                                      <p:cBhvr>
                                        <p:cTn id="19" dur="1000" fill="hold"/>
                                        <p:tgtEl>
                                          <p:spTgt spid="25">
                                            <p:txEl>
                                              <p:pRg st="0" end="0"/>
                                            </p:txEl>
                                          </p:spTgt>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0 0 L 0 -0.15325 " pathEditMode="relative" ptsTypes="AA">
                                      <p:cBhvr>
                                        <p:cTn id="21" dur="1000" fill="hold"/>
                                        <p:tgtEl>
                                          <p:spTgt spid="25">
                                            <p:txEl>
                                              <p:pRg st="3" end="3"/>
                                            </p:txEl>
                                          </p:spTgt>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0 0 L 0 -0.15325 " pathEditMode="relative" ptsTypes="AA">
                                      <p:cBhvr>
                                        <p:cTn id="23" dur="1000" fill="hold"/>
                                        <p:tgtEl>
                                          <p:spTgt spid="25">
                                            <p:txEl>
                                              <p:pRg st="6" end="6"/>
                                            </p:txEl>
                                          </p:spTgt>
                                        </p:tgtEl>
                                        <p:attrNameLst>
                                          <p:attrName>ppt_x</p:attrName>
                                          <p:attrName>ppt_y</p:attrName>
                                        </p:attrNameLst>
                                      </p:cBhvr>
                                    </p:animMotion>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3.75E-6 4.81481E-6 L 0.04597 -0.06274 " pathEditMode="relative" rAng="0" ptsTypes="AA">
                                      <p:cBhvr>
                                        <p:cTn id="27" dur="1000" fill="hold"/>
                                        <p:tgtEl>
                                          <p:spTgt spid="3"/>
                                        </p:tgtEl>
                                        <p:attrNameLst>
                                          <p:attrName>ppt_x</p:attrName>
                                          <p:attrName>ppt_y</p:attrName>
                                        </p:attrNameLst>
                                      </p:cBhvr>
                                      <p:rCtr x="2292"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03041F-6582-DFB3-9819-FA438CC27D95}"/>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 name="Date Placeholder 3">
            <a:extLst>
              <a:ext uri="{FF2B5EF4-FFF2-40B4-BE49-F238E27FC236}">
                <a16:creationId xmlns:a16="http://schemas.microsoft.com/office/drawing/2014/main" id="{B5FBF4EB-26D9-DA45-9535-1A6779FF70F8}"/>
              </a:ext>
            </a:extLst>
          </p:cNvPr>
          <p:cNvSpPr>
            <a:spLocks noGrp="1"/>
          </p:cNvSpPr>
          <p:nvPr>
            <p:ph type="dt" sz="half" idx="10"/>
          </p:nvPr>
        </p:nvSpPr>
        <p:spPr/>
        <p:txBody>
          <a:bodyPr/>
          <a:lstStyle/>
          <a:p>
            <a:fld id="{BA32B85F-576A-8044-96E8-5B67CE081045}" type="datetime1">
              <a:rPr lang="en-IN" smtClean="0"/>
              <a:t>23-06-2022</a:t>
            </a:fld>
            <a:endParaRPr lang="en-GB"/>
          </a:p>
        </p:txBody>
      </p:sp>
      <p:sp>
        <p:nvSpPr>
          <p:cNvPr id="5" name="Slide Number Placeholder 4">
            <a:extLst>
              <a:ext uri="{FF2B5EF4-FFF2-40B4-BE49-F238E27FC236}">
                <a16:creationId xmlns:a16="http://schemas.microsoft.com/office/drawing/2014/main" id="{8197592C-2044-7C42-F25F-71698DA37EB0}"/>
              </a:ext>
            </a:extLst>
          </p:cNvPr>
          <p:cNvSpPr>
            <a:spLocks noGrp="1"/>
          </p:cNvSpPr>
          <p:nvPr>
            <p:ph type="sldNum" sz="quarter" idx="12"/>
          </p:nvPr>
        </p:nvSpPr>
        <p:spPr/>
        <p:txBody>
          <a:bodyPr/>
          <a:lstStyle/>
          <a:p>
            <a:fld id="{E14DAB84-8963-A547-9D4F-464A7C6416BD}" type="slidenum">
              <a:rPr lang="en-GB" smtClean="0"/>
              <a:t>8</a:t>
            </a:fld>
            <a:endParaRPr lang="en-GB"/>
          </a:p>
        </p:txBody>
      </p:sp>
      <p:sp>
        <p:nvSpPr>
          <p:cNvPr id="32" name="TextBox 31">
            <a:extLst>
              <a:ext uri="{FF2B5EF4-FFF2-40B4-BE49-F238E27FC236}">
                <a16:creationId xmlns:a16="http://schemas.microsoft.com/office/drawing/2014/main" id="{DD4EC158-2804-0CC8-C4C1-1451A4B57F3C}"/>
              </a:ext>
            </a:extLst>
          </p:cNvPr>
          <p:cNvSpPr txBox="1"/>
          <p:nvPr/>
        </p:nvSpPr>
        <p:spPr>
          <a:xfrm>
            <a:off x="643467" y="503695"/>
            <a:ext cx="10905066" cy="113573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all" spc="200" normalizeH="0" noProof="0">
                <a:ln>
                  <a:noFill/>
                </a:ln>
                <a:solidFill>
                  <a:schemeClr val="tx1"/>
                </a:solidFill>
                <a:effectLst/>
                <a:uLnTx/>
                <a:uFillTx/>
                <a:latin typeface="+mj-lt"/>
                <a:ea typeface="+mj-ea"/>
                <a:cs typeface="+mj-cs"/>
              </a:rPr>
              <a:t>Agenda of Presentation: </a:t>
            </a:r>
          </a:p>
        </p:txBody>
      </p:sp>
      <p:sp>
        <p:nvSpPr>
          <p:cNvPr id="35" name="Rectangle 34" descr="Robot">
            <a:extLst>
              <a:ext uri="{FF2B5EF4-FFF2-40B4-BE49-F238E27FC236}">
                <a16:creationId xmlns:a16="http://schemas.microsoft.com/office/drawing/2014/main" id="{9F0E9390-EFE4-C590-BD14-3C076053FC07}"/>
              </a:ext>
            </a:extLst>
          </p:cNvPr>
          <p:cNvSpPr/>
          <p:nvPr/>
        </p:nvSpPr>
        <p:spPr>
          <a:xfrm>
            <a:off x="1232562" y="2188023"/>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4049A7FB-66DC-0301-5AF9-C2BF30C8010A}"/>
              </a:ext>
            </a:extLst>
          </p:cNvPr>
          <p:cNvGrpSpPr/>
          <p:nvPr/>
        </p:nvGrpSpPr>
        <p:grpSpPr>
          <a:xfrm>
            <a:off x="1028948" y="3151732"/>
            <a:ext cx="2320312" cy="380676"/>
            <a:chOff x="8092" y="1622778"/>
            <a:chExt cx="2320312" cy="380676"/>
          </a:xfrm>
        </p:grpSpPr>
        <p:sp>
          <p:nvSpPr>
            <p:cNvPr id="37" name="Rectangle 36">
              <a:extLst>
                <a:ext uri="{FF2B5EF4-FFF2-40B4-BE49-F238E27FC236}">
                  <a16:creationId xmlns:a16="http://schemas.microsoft.com/office/drawing/2014/main" id="{37B5A80A-BBC4-05EE-2A27-9151D644B703}"/>
                </a:ext>
              </a:extLst>
            </p:cNvPr>
            <p:cNvSpPr/>
            <p:nvPr/>
          </p:nvSpPr>
          <p:spPr>
            <a:xfrm>
              <a:off x="8092"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DA3A79EF-BE13-2AC1-56C2-DB0C79E54714}"/>
                </a:ext>
              </a:extLst>
            </p:cNvPr>
            <p:cNvSpPr txBox="1"/>
            <p:nvPr/>
          </p:nvSpPr>
          <p:spPr>
            <a:xfrm>
              <a:off x="8092"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Introduction</a:t>
              </a:r>
              <a:endParaRPr lang="en-GB" sz="2000" kern="1200" dirty="0"/>
            </a:p>
          </p:txBody>
        </p:sp>
      </p:grpSp>
      <p:grpSp>
        <p:nvGrpSpPr>
          <p:cNvPr id="40" name="Group 39">
            <a:extLst>
              <a:ext uri="{FF2B5EF4-FFF2-40B4-BE49-F238E27FC236}">
                <a16:creationId xmlns:a16="http://schemas.microsoft.com/office/drawing/2014/main" id="{F05B5F80-D9A0-66A8-0CEC-DE82E5C25FC2}"/>
              </a:ext>
            </a:extLst>
          </p:cNvPr>
          <p:cNvGrpSpPr/>
          <p:nvPr/>
        </p:nvGrpSpPr>
        <p:grpSpPr>
          <a:xfrm>
            <a:off x="2920674" y="3140449"/>
            <a:ext cx="2320312" cy="380676"/>
            <a:chOff x="2734460" y="1622778"/>
            <a:chExt cx="2320312" cy="380676"/>
          </a:xfrm>
        </p:grpSpPr>
        <p:sp>
          <p:nvSpPr>
            <p:cNvPr id="41" name="Rectangle 40">
              <a:extLst>
                <a:ext uri="{FF2B5EF4-FFF2-40B4-BE49-F238E27FC236}">
                  <a16:creationId xmlns:a16="http://schemas.microsoft.com/office/drawing/2014/main" id="{F47E0C9F-7B27-9D71-E32A-9C5B9C547BDC}"/>
                </a:ext>
              </a:extLst>
            </p:cNvPr>
            <p:cNvSpPr/>
            <p:nvPr/>
          </p:nvSpPr>
          <p:spPr>
            <a:xfrm>
              <a:off x="2734460"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2646248B-9B86-0953-160E-B97C74B29355}"/>
                </a:ext>
              </a:extLst>
            </p:cNvPr>
            <p:cNvSpPr txBox="1"/>
            <p:nvPr/>
          </p:nvSpPr>
          <p:spPr>
            <a:xfrm>
              <a:off x="2734460"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a:t>System Design</a:t>
              </a:r>
              <a:endParaRPr lang="en-US" sz="2000" kern="1200"/>
            </a:p>
          </p:txBody>
        </p:sp>
      </p:grpSp>
      <p:sp>
        <p:nvSpPr>
          <p:cNvPr id="43" name="Rectangle 42" descr="Bullseye">
            <a:extLst>
              <a:ext uri="{FF2B5EF4-FFF2-40B4-BE49-F238E27FC236}">
                <a16:creationId xmlns:a16="http://schemas.microsoft.com/office/drawing/2014/main" id="{D44E5161-627C-A175-978E-751DB4CC0D8A}"/>
              </a:ext>
            </a:extLst>
          </p:cNvPr>
          <p:cNvSpPr/>
          <p:nvPr/>
        </p:nvSpPr>
        <p:spPr>
          <a:xfrm>
            <a:off x="7482567" y="2188023"/>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hueOff val="-970242"/>
              <a:satOff val="-55952"/>
              <a:lumOff val="5752"/>
              <a:alphaOff val="0"/>
            </a:schemeClr>
          </a:effectRef>
          <a:fontRef idx="minor">
            <a:schemeClr val="lt1"/>
          </a:fontRef>
        </p:style>
      </p:sp>
      <p:grpSp>
        <p:nvGrpSpPr>
          <p:cNvPr id="44" name="Group 43">
            <a:extLst>
              <a:ext uri="{FF2B5EF4-FFF2-40B4-BE49-F238E27FC236}">
                <a16:creationId xmlns:a16="http://schemas.microsoft.com/office/drawing/2014/main" id="{3330017D-0D8B-97AE-5AA1-61C159FA0498}"/>
              </a:ext>
            </a:extLst>
          </p:cNvPr>
          <p:cNvGrpSpPr/>
          <p:nvPr/>
        </p:nvGrpSpPr>
        <p:grpSpPr>
          <a:xfrm>
            <a:off x="7072304" y="3151732"/>
            <a:ext cx="2320312" cy="380676"/>
            <a:chOff x="5460827" y="1622778"/>
            <a:chExt cx="2320312" cy="380676"/>
          </a:xfrm>
        </p:grpSpPr>
        <p:sp>
          <p:nvSpPr>
            <p:cNvPr id="45" name="Rectangle 44">
              <a:extLst>
                <a:ext uri="{FF2B5EF4-FFF2-40B4-BE49-F238E27FC236}">
                  <a16:creationId xmlns:a16="http://schemas.microsoft.com/office/drawing/2014/main" id="{3638E0AC-EB8B-7162-1ED9-AA1FC2ED0A2C}"/>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6F3242A-53DB-6891-052F-F838530E1509}"/>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Control Strategy</a:t>
              </a:r>
              <a:endParaRPr lang="en-US" sz="2000" kern="1200" dirty="0"/>
            </a:p>
          </p:txBody>
        </p:sp>
      </p:grpSp>
      <p:sp>
        <p:nvSpPr>
          <p:cNvPr id="47" name="Rectangle 46" descr="Handshake">
            <a:extLst>
              <a:ext uri="{FF2B5EF4-FFF2-40B4-BE49-F238E27FC236}">
                <a16:creationId xmlns:a16="http://schemas.microsoft.com/office/drawing/2014/main" id="{86A31265-967C-CA2C-91C4-4CADC2B94B81}"/>
              </a:ext>
            </a:extLst>
          </p:cNvPr>
          <p:cNvSpPr/>
          <p:nvPr/>
        </p:nvSpPr>
        <p:spPr>
          <a:xfrm>
            <a:off x="9498583" y="2188023"/>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sp>
      <p:grpSp>
        <p:nvGrpSpPr>
          <p:cNvPr id="48" name="Group 47">
            <a:extLst>
              <a:ext uri="{FF2B5EF4-FFF2-40B4-BE49-F238E27FC236}">
                <a16:creationId xmlns:a16="http://schemas.microsoft.com/office/drawing/2014/main" id="{0C2931ED-93DB-F278-3E07-DB11D42011D7}"/>
              </a:ext>
            </a:extLst>
          </p:cNvPr>
          <p:cNvGrpSpPr/>
          <p:nvPr/>
        </p:nvGrpSpPr>
        <p:grpSpPr>
          <a:xfrm>
            <a:off x="9228221" y="3140449"/>
            <a:ext cx="2320312" cy="380676"/>
            <a:chOff x="8187194" y="1622778"/>
            <a:chExt cx="2320312" cy="380676"/>
          </a:xfrm>
        </p:grpSpPr>
        <p:sp>
          <p:nvSpPr>
            <p:cNvPr id="49" name="Rectangle 48">
              <a:extLst>
                <a:ext uri="{FF2B5EF4-FFF2-40B4-BE49-F238E27FC236}">
                  <a16:creationId xmlns:a16="http://schemas.microsoft.com/office/drawing/2014/main" id="{D5AF3848-B86C-9937-5303-5100D24224FC}"/>
                </a:ext>
              </a:extLst>
            </p:cNvPr>
            <p:cNvSpPr/>
            <p:nvPr/>
          </p:nvSpPr>
          <p:spPr>
            <a:xfrm>
              <a:off x="8187194"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3524DD2C-D563-6F6C-96BC-D9950AB8AD72}"/>
                </a:ext>
              </a:extLst>
            </p:cNvPr>
            <p:cNvSpPr txBox="1"/>
            <p:nvPr/>
          </p:nvSpPr>
          <p:spPr>
            <a:xfrm>
              <a:off x="8187194"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000" b="0" i="0" kern="1200" baseline="0" dirty="0"/>
                <a:t>Future Work</a:t>
              </a:r>
              <a:endParaRPr lang="en-US" sz="2000" kern="1200" dirty="0"/>
            </a:p>
          </p:txBody>
        </p:sp>
      </p:grpSp>
      <p:sp>
        <p:nvSpPr>
          <p:cNvPr id="51" name="Rectangle 50">
            <a:extLst>
              <a:ext uri="{FF2B5EF4-FFF2-40B4-BE49-F238E27FC236}">
                <a16:creationId xmlns:a16="http://schemas.microsoft.com/office/drawing/2014/main" id="{5BC8BE7B-2753-91E1-8D31-8218EF0A9FB9}"/>
              </a:ext>
            </a:extLst>
          </p:cNvPr>
          <p:cNvSpPr/>
          <p:nvPr/>
        </p:nvSpPr>
        <p:spPr>
          <a:xfrm>
            <a:off x="884515" y="3624913"/>
            <a:ext cx="2320312" cy="1605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2" name="Group 51">
            <a:extLst>
              <a:ext uri="{FF2B5EF4-FFF2-40B4-BE49-F238E27FC236}">
                <a16:creationId xmlns:a16="http://schemas.microsoft.com/office/drawing/2014/main" id="{69824974-717B-DE15-7CEF-2A0E532A729F}"/>
              </a:ext>
            </a:extLst>
          </p:cNvPr>
          <p:cNvGrpSpPr/>
          <p:nvPr/>
        </p:nvGrpSpPr>
        <p:grpSpPr>
          <a:xfrm>
            <a:off x="4630704" y="3192343"/>
            <a:ext cx="2320312" cy="380676"/>
            <a:chOff x="5460827" y="1622778"/>
            <a:chExt cx="2320312" cy="380676"/>
          </a:xfrm>
        </p:grpSpPr>
        <p:sp>
          <p:nvSpPr>
            <p:cNvPr id="53" name="Rectangle 52">
              <a:extLst>
                <a:ext uri="{FF2B5EF4-FFF2-40B4-BE49-F238E27FC236}">
                  <a16:creationId xmlns:a16="http://schemas.microsoft.com/office/drawing/2014/main" id="{14E70DAC-2DBC-AC8F-C4CB-DC4034BFFAE6}"/>
                </a:ext>
              </a:extLst>
            </p:cNvPr>
            <p:cNvSpPr/>
            <p:nvPr/>
          </p:nvSpPr>
          <p:spPr>
            <a:xfrm>
              <a:off x="5460827" y="1622778"/>
              <a:ext cx="2320312" cy="380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A911174E-E04D-9FA1-918A-06DA7FF85227}"/>
                </a:ext>
              </a:extLst>
            </p:cNvPr>
            <p:cNvSpPr txBox="1"/>
            <p:nvPr/>
          </p:nvSpPr>
          <p:spPr>
            <a:xfrm>
              <a:off x="5460827" y="1622778"/>
              <a:ext cx="2320312" cy="3806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GB" sz="2000" b="0" i="0" kern="1200" baseline="0" dirty="0"/>
                <a:t>Experimental Verification</a:t>
              </a:r>
              <a:endParaRPr lang="en-US" sz="2000" kern="1200" dirty="0"/>
            </a:p>
          </p:txBody>
        </p:sp>
      </p:grpSp>
      <p:pic>
        <p:nvPicPr>
          <p:cNvPr id="55" name="Picture 2" descr="Gear, measurement, pen, ruler icon - Download on Iconfinder | Math for  kids, Icon, Ruler">
            <a:extLst>
              <a:ext uri="{FF2B5EF4-FFF2-40B4-BE49-F238E27FC236}">
                <a16:creationId xmlns:a16="http://schemas.microsoft.com/office/drawing/2014/main" id="{FB297587-9D36-DA4A-4BA5-1A32052F2C09}"/>
              </a:ext>
            </a:extLst>
          </p:cNvPr>
          <p:cNvPicPr>
            <a:picLocks noChangeAspect="1" noChangeArrowheads="1"/>
          </p:cNvPicPr>
          <p:nvPr/>
        </p:nvPicPr>
        <p:blipFill>
          <a:blip r:embed="rId8">
            <a:duotone>
              <a:schemeClr val="accent4">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5264598" y="2188023"/>
            <a:ext cx="1014060" cy="101406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ED52D5D-38F3-A7A7-CE88-BE5D3806C31B}"/>
              </a:ext>
            </a:extLst>
          </p:cNvPr>
          <p:cNvSpPr txBox="1"/>
          <p:nvPr/>
        </p:nvSpPr>
        <p:spPr>
          <a:xfrm>
            <a:off x="2750333" y="3695660"/>
            <a:ext cx="3172631" cy="14302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defTabSz="711200">
              <a:lnSpc>
                <a:spcPct val="100000"/>
              </a:lnSpc>
              <a:spcBef>
                <a:spcPct val="0"/>
              </a:spcBef>
              <a:spcAft>
                <a:spcPct val="35000"/>
              </a:spcAft>
              <a:buFont typeface="+mj-lt"/>
              <a:buAutoNum type="arabicPeriod"/>
            </a:pPr>
            <a:r>
              <a:rPr kumimoji="0" lang="en-US" b="0" i="0" u="none" strike="noStrike" kern="1200" cap="none" spc="0" normalizeH="0" baseline="0" noProof="0" dirty="0">
                <a:effectLst/>
                <a:uLnTx/>
                <a:uFillTx/>
                <a:latin typeface="Calibri" panose="020F0502020204030204"/>
                <a:ea typeface="+mn-ea"/>
                <a:cs typeface="+mn-cs"/>
              </a:rPr>
              <a:t>Details of the bot</a:t>
            </a:r>
          </a:p>
          <a:p>
            <a:pPr marL="342900" lvl="0" indent="-342900" defTabSz="711200">
              <a:lnSpc>
                <a:spcPct val="100000"/>
              </a:lnSpc>
              <a:spcBef>
                <a:spcPct val="0"/>
              </a:spcBef>
              <a:spcAft>
                <a:spcPct val="35000"/>
              </a:spcAft>
              <a:buFont typeface="+mj-lt"/>
              <a:buAutoNum type="arabicPeriod"/>
            </a:pPr>
            <a:r>
              <a:rPr kumimoji="0" lang="en-US" b="0" i="0" u="none" strike="noStrike" kern="1200" cap="none" spc="0" normalizeH="0" baseline="0" noProof="0" dirty="0">
                <a:effectLst/>
                <a:uLnTx/>
                <a:uFillTx/>
                <a:latin typeface="Calibri" panose="020F0502020204030204"/>
                <a:ea typeface="+mn-ea"/>
                <a:cs typeface="+mn-cs"/>
              </a:rPr>
              <a:t>Designing PCB</a:t>
            </a:r>
            <a:endParaRPr lang="en-US" dirty="0">
              <a:latin typeface="Calibri" panose="020F0502020204030204"/>
            </a:endParaRPr>
          </a:p>
          <a:p>
            <a:pPr marL="342900" lvl="0" indent="-342900" defTabSz="711200">
              <a:lnSpc>
                <a:spcPct val="100000"/>
              </a:lnSpc>
              <a:spcBef>
                <a:spcPct val="0"/>
              </a:spcBef>
              <a:spcAft>
                <a:spcPct val="35000"/>
              </a:spcAft>
              <a:buFont typeface="+mj-lt"/>
              <a:buAutoNum type="arabicPeriod"/>
            </a:pPr>
            <a:r>
              <a:rPr kumimoji="0" lang="en-US" b="0" i="0" u="none" strike="noStrike" kern="1200" cap="none" spc="0" normalizeH="0" baseline="0" noProof="0" dirty="0">
                <a:effectLst/>
                <a:uLnTx/>
                <a:uFillTx/>
                <a:latin typeface="Calibri" panose="020F0502020204030204"/>
                <a:ea typeface="+mn-ea"/>
                <a:cs typeface="+mn-cs"/>
              </a:rPr>
              <a:t>Losses </a:t>
            </a:r>
            <a:r>
              <a:rPr lang="en-US" dirty="0">
                <a:latin typeface="Calibri" panose="020F0502020204030204"/>
              </a:rPr>
              <a:t>in the Coil</a:t>
            </a:r>
            <a:endParaRPr kumimoji="0" lang="en-US" b="0" i="0" u="none" strike="noStrike" kern="1200" cap="none" spc="0" normalizeH="0" baseline="0" noProof="0" dirty="0">
              <a:effectLst/>
              <a:uLnTx/>
              <a:uFillTx/>
              <a:latin typeface="Calibri" panose="020F0502020204030204"/>
              <a:ea typeface="+mn-ea"/>
              <a:cs typeface="+mn-cs"/>
            </a:endParaRPr>
          </a:p>
        </p:txBody>
      </p:sp>
      <p:sp>
        <p:nvSpPr>
          <p:cNvPr id="57" name="Rectangle 56" descr="Computer">
            <a:extLst>
              <a:ext uri="{FF2B5EF4-FFF2-40B4-BE49-F238E27FC236}">
                <a16:creationId xmlns:a16="http://schemas.microsoft.com/office/drawing/2014/main" id="{BECFDC76-6DDF-F7A3-B978-F3356C2ECD9D}"/>
              </a:ext>
            </a:extLst>
          </p:cNvPr>
          <p:cNvSpPr/>
          <p:nvPr/>
        </p:nvSpPr>
        <p:spPr>
          <a:xfrm>
            <a:off x="3248580" y="2188023"/>
            <a:ext cx="812109" cy="81210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2">
              <a:hueOff val="-485121"/>
              <a:satOff val="-27976"/>
              <a:lumOff val="2876"/>
              <a:alphaOff val="0"/>
            </a:schemeClr>
          </a:effectRef>
          <a:fontRef idx="minor">
            <a:schemeClr val="lt1"/>
          </a:fontRef>
        </p:style>
      </p:sp>
    </p:spTree>
    <p:extLst>
      <p:ext uri="{BB962C8B-B14F-4D97-AF65-F5344CB8AC3E}">
        <p14:creationId xmlns:p14="http://schemas.microsoft.com/office/powerpoint/2010/main" val="340333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A73965-37CA-FAEC-8B46-052D80DACB54}"/>
              </a:ext>
            </a:extLst>
          </p:cNvPr>
          <p:cNvSpPr txBox="1"/>
          <p:nvPr/>
        </p:nvSpPr>
        <p:spPr>
          <a:xfrm>
            <a:off x="4149422" y="472204"/>
            <a:ext cx="438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System Design:</a:t>
            </a:r>
          </a:p>
        </p:txBody>
      </p:sp>
      <p:sp>
        <p:nvSpPr>
          <p:cNvPr id="16" name="TextBox 15">
            <a:extLst>
              <a:ext uri="{FF2B5EF4-FFF2-40B4-BE49-F238E27FC236}">
                <a16:creationId xmlns:a16="http://schemas.microsoft.com/office/drawing/2014/main" id="{DB3848D7-FE4A-7EE1-53B6-8EA8E840868A}"/>
              </a:ext>
            </a:extLst>
          </p:cNvPr>
          <p:cNvSpPr txBox="1"/>
          <p:nvPr/>
        </p:nvSpPr>
        <p:spPr>
          <a:xfrm>
            <a:off x="511626" y="2556875"/>
            <a:ext cx="11468339" cy="330859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Material of the Micro Robot: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micro robot is controlled </a:t>
            </a:r>
            <a:r>
              <a:rPr lang="en-GB" dirty="0">
                <a:solidFill>
                  <a:prstClr val="black"/>
                </a:solidFill>
                <a:latin typeface="Calibri" panose="020F0502020204030204"/>
              </a:rPr>
              <a:t>using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 external magnetic field. Hence the robot can either</a:t>
            </a:r>
            <a:r>
              <a:rPr kumimoji="0" lang="en-GB" sz="1800" b="0" i="0" u="none" strike="noStrike" kern="1200" cap="none" spc="0" normalizeH="0" noProof="0" dirty="0">
                <a:ln>
                  <a:noFill/>
                </a:ln>
                <a:solidFill>
                  <a:prstClr val="black"/>
                </a:solidFill>
                <a:effectLst/>
                <a:uLnTx/>
                <a:uFillTx/>
                <a:latin typeface="Calibri" panose="020F0502020204030204"/>
                <a:ea typeface="+mn-ea"/>
                <a:cs typeface="+mn-cs"/>
              </a:rPr>
              <a:t> be a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Permanent Magnet (or)</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Ferro Magnet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Shapes and sizes of the Micro Robot: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prstClr val="black"/>
                </a:solidFill>
                <a:latin typeface="Calibri" panose="020F0502020204030204"/>
              </a:rPr>
              <a:t>Micro robots can be available in different basic geometries such as a cube, sphere and a cylinder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We</a:t>
            </a:r>
            <a:r>
              <a:rPr kumimoji="0" lang="en-GB" sz="1800" b="0" i="0" u="none" strike="noStrike" kern="1200" cap="none" spc="0" normalizeH="0" noProof="0" dirty="0">
                <a:ln>
                  <a:noFill/>
                </a:ln>
                <a:solidFill>
                  <a:prstClr val="black"/>
                </a:solidFill>
                <a:effectLst/>
                <a:uLnTx/>
                <a:uFillTx/>
                <a:latin typeface="Calibri" panose="020F0502020204030204"/>
                <a:ea typeface="+mn-ea"/>
                <a:cs typeface="+mn-cs"/>
              </a:rPr>
              <a:t> have chosen a cylindrical micro robot because</a:t>
            </a:r>
          </a:p>
          <a:p>
            <a:pPr marL="1200150" lvl="2" indent="-285750">
              <a:buFont typeface="Arial" panose="020B0604020202020204" pitchFamily="34" charset="0"/>
              <a:buChar char="•"/>
              <a:defRPr/>
            </a:pPr>
            <a:r>
              <a:rPr lang="en-GB" baseline="0" dirty="0">
                <a:solidFill>
                  <a:prstClr val="black"/>
                </a:solidFill>
                <a:latin typeface="Calibri" panose="020F0502020204030204"/>
              </a:rPr>
              <a:t>These</a:t>
            </a:r>
            <a:r>
              <a:rPr lang="en-GB" dirty="0">
                <a:solidFill>
                  <a:prstClr val="black"/>
                </a:solidFill>
                <a:latin typeface="Calibri" panose="020F0502020204030204"/>
              </a:rPr>
              <a:t> can be easily manoeuvred and controlled on a 2D platform.</a:t>
            </a:r>
          </a:p>
          <a:p>
            <a:pPr marL="1200150" lvl="2" indent="-285750">
              <a:buFont typeface="Arial" panose="020B0604020202020204" pitchFamily="34" charset="0"/>
              <a:buChar char="•"/>
              <a:defRPr/>
            </a:pPr>
            <a:r>
              <a:rPr kumimoji="0" lang="en-GB" b="0" i="0"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GB" b="0" i="0" u="none" strike="noStrike" kern="1200" cap="none" spc="0" normalizeH="0" noProof="0" dirty="0">
                <a:ln>
                  <a:noFill/>
                </a:ln>
                <a:solidFill>
                  <a:prstClr val="black"/>
                </a:solidFill>
                <a:effectLst/>
                <a:uLnTx/>
                <a:uFillTx/>
                <a:latin typeface="Calibri" panose="020F0502020204030204"/>
                <a:ea typeface="+mn-ea"/>
                <a:cs typeface="+mn-cs"/>
              </a:rPr>
              <a:t> Magnetization of cylindrical micro robot is high along the axis of cylinder.</a:t>
            </a:r>
          </a:p>
          <a:p>
            <a:pPr marL="1200150" lvl="2" indent="-285750">
              <a:buFont typeface="Arial" panose="020B0604020202020204" pitchFamily="34" charset="0"/>
              <a:buChar char="•"/>
              <a:defRPr/>
            </a:pPr>
            <a:r>
              <a:rPr lang="en-GB" baseline="0" dirty="0">
                <a:solidFill>
                  <a:prstClr val="black"/>
                </a:solidFill>
                <a:latin typeface="Calibri" panose="020F0502020204030204"/>
              </a:rPr>
              <a:t>These are readily available in different dimensions in the market</a:t>
            </a:r>
          </a:p>
          <a:p>
            <a:pPr marL="1200150" lvl="2" indent="-285750">
              <a:buFont typeface="Arial" panose="020B0604020202020204" pitchFamily="34" charset="0"/>
              <a:buChar char="•"/>
              <a:defRPr/>
            </a:pPr>
            <a:endParaRPr kumimoji="0" lang="en-GB"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44DB99A0-9F42-63CC-6DBA-C30D6837B923}"/>
              </a:ext>
            </a:extLst>
          </p:cNvPr>
          <p:cNvSpPr/>
          <p:nvPr/>
        </p:nvSpPr>
        <p:spPr>
          <a:xfrm>
            <a:off x="511626" y="1881332"/>
            <a:ext cx="3162084" cy="369332"/>
          </a:xfrm>
          <a:prstGeom prst="rect">
            <a:avLst/>
          </a:prstGeom>
        </p:spPr>
        <p:txBody>
          <a:bodyPr wrap="none">
            <a:spAutoFit/>
          </a:bodyPr>
          <a:lstStyle/>
          <a:p>
            <a:pPr lvl="0">
              <a:defRPr/>
            </a:pPr>
            <a:r>
              <a:rPr lang="en-GB" b="1" u="sng" dirty="0">
                <a:latin typeface="Times New Roman" panose="02020603050405020304" pitchFamily="18" charset="0"/>
                <a:cs typeface="Times New Roman" panose="02020603050405020304" pitchFamily="18" charset="0"/>
              </a:rPr>
              <a:t>a. Details of the Micro Robot: </a:t>
            </a:r>
          </a:p>
        </p:txBody>
      </p:sp>
      <p:sp>
        <p:nvSpPr>
          <p:cNvPr id="3" name="Date Placeholder 2">
            <a:extLst>
              <a:ext uri="{FF2B5EF4-FFF2-40B4-BE49-F238E27FC236}">
                <a16:creationId xmlns:a16="http://schemas.microsoft.com/office/drawing/2014/main" id="{E4C69932-FD32-D7A5-457A-21E23CA58365}"/>
              </a:ext>
            </a:extLst>
          </p:cNvPr>
          <p:cNvSpPr>
            <a:spLocks noGrp="1"/>
          </p:cNvSpPr>
          <p:nvPr>
            <p:ph type="dt" sz="half" idx="10"/>
          </p:nvPr>
        </p:nvSpPr>
        <p:spPr/>
        <p:txBody>
          <a:bodyPr/>
          <a:lstStyle/>
          <a:p>
            <a:fld id="{234BC632-A031-E948-8FA4-2C0260D26735}" type="datetime1">
              <a:rPr lang="en-IN" smtClean="0"/>
              <a:t>23-06-2022</a:t>
            </a:fld>
            <a:endParaRPr lang="en-GB" dirty="0"/>
          </a:p>
        </p:txBody>
      </p:sp>
      <p:sp>
        <p:nvSpPr>
          <p:cNvPr id="7" name="Slide Number Placeholder 6">
            <a:extLst>
              <a:ext uri="{FF2B5EF4-FFF2-40B4-BE49-F238E27FC236}">
                <a16:creationId xmlns:a16="http://schemas.microsoft.com/office/drawing/2014/main" id="{671893F7-9D27-DAA2-17EB-C772FE2E4575}"/>
              </a:ext>
            </a:extLst>
          </p:cNvPr>
          <p:cNvSpPr>
            <a:spLocks noGrp="1"/>
          </p:cNvSpPr>
          <p:nvPr>
            <p:ph type="sldNum" sz="quarter" idx="12"/>
          </p:nvPr>
        </p:nvSpPr>
        <p:spPr/>
        <p:txBody>
          <a:bodyPr/>
          <a:lstStyle/>
          <a:p>
            <a:fld id="{E14DAB84-8963-A547-9D4F-464A7C6416BD}" type="slidenum">
              <a:rPr lang="en-GB" smtClean="0"/>
              <a:t>9</a:t>
            </a:fld>
            <a:endParaRPr lang="en-GB"/>
          </a:p>
        </p:txBody>
      </p:sp>
      <p:sp>
        <p:nvSpPr>
          <p:cNvPr id="25" name="TextBox 24">
            <a:extLst>
              <a:ext uri="{FF2B5EF4-FFF2-40B4-BE49-F238E27FC236}">
                <a16:creationId xmlns:a16="http://schemas.microsoft.com/office/drawing/2014/main" id="{BDE6FA20-0B0B-4620-B0C8-3B0080F6FA7A}"/>
              </a:ext>
            </a:extLst>
          </p:cNvPr>
          <p:cNvSpPr txBox="1"/>
          <p:nvPr/>
        </p:nvSpPr>
        <p:spPr>
          <a:xfrm>
            <a:off x="1961680" y="6604465"/>
            <a:ext cx="9039423" cy="246221"/>
          </a:xfrm>
          <a:prstGeom prst="rect">
            <a:avLst/>
          </a:prstGeom>
          <a:noFill/>
        </p:spPr>
        <p:txBody>
          <a:bodyPr wrap="square" rtlCol="0">
            <a:spAutoFit/>
          </a:bodyPr>
          <a:lstStyle/>
          <a:p>
            <a:r>
              <a:rPr lang="en-GB" sz="1000" dirty="0"/>
              <a:t>References: </a:t>
            </a:r>
            <a:r>
              <a:rPr lang="en-IN" sz="1000" dirty="0"/>
              <a:t>Local Magnetic Field Design and Characterization for Independent Closed-Loop Control of Multiple Mobile Microrobots </a:t>
            </a:r>
          </a:p>
        </p:txBody>
      </p:sp>
    </p:spTree>
    <p:extLst>
      <p:ext uri="{BB962C8B-B14F-4D97-AF65-F5344CB8AC3E}">
        <p14:creationId xmlns:p14="http://schemas.microsoft.com/office/powerpoint/2010/main" val="406211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6">
                                            <p:txEl>
                                              <p:pRg st="0" end="0"/>
                                            </p:txEl>
                                          </p:spTgt>
                                        </p:tgtEl>
                                        <p:attrNameLst>
                                          <p:attrName>style.color</p:attrName>
                                        </p:attrNameLst>
                                      </p:cBhvr>
                                      <p:to>
                                        <a:schemeClr val="bg2"/>
                                      </p:to>
                                    </p:animClr>
                                  </p:childTnLst>
                                </p:cTn>
                              </p:par>
                              <p:par>
                                <p:cTn id="7" presetID="3" presetClass="emph" presetSubtype="2" fill="hold" nodeType="withEffect">
                                  <p:stCondLst>
                                    <p:cond delay="0"/>
                                  </p:stCondLst>
                                  <p:childTnLst>
                                    <p:animClr clrSpc="rgb" dir="cw">
                                      <p:cBhvr override="childStyle">
                                        <p:cTn id="8" dur="500" fill="hold"/>
                                        <p:tgtEl>
                                          <p:spTgt spid="16">
                                            <p:txEl>
                                              <p:pRg st="1" end="1"/>
                                            </p:txEl>
                                          </p:spTgt>
                                        </p:tgtEl>
                                        <p:attrNameLst>
                                          <p:attrName>style.color</p:attrName>
                                        </p:attrNameLst>
                                      </p:cBhvr>
                                      <p:to>
                                        <a:schemeClr val="bg2"/>
                                      </p:to>
                                    </p:animClr>
                                  </p:childTnLst>
                                </p:cTn>
                              </p:par>
                              <p:par>
                                <p:cTn id="9" presetID="3" presetClass="emph" presetSubtype="2" fill="hold" nodeType="withEffect">
                                  <p:stCondLst>
                                    <p:cond delay="0"/>
                                  </p:stCondLst>
                                  <p:childTnLst>
                                    <p:animClr clrSpc="rgb" dir="cw">
                                      <p:cBhvr override="childStyle">
                                        <p:cTn id="10" dur="500" fill="hold"/>
                                        <p:tgtEl>
                                          <p:spTgt spid="16">
                                            <p:txEl>
                                              <p:pRg st="2" end="2"/>
                                            </p:txEl>
                                          </p:spTgt>
                                        </p:tgtEl>
                                        <p:attrNameLst>
                                          <p:attrName>style.color</p:attrName>
                                        </p:attrNameLst>
                                      </p:cBhvr>
                                      <p:to>
                                        <a:schemeClr val="bg2"/>
                                      </p:to>
                                    </p:animClr>
                                  </p:childTnLst>
                                </p:cTn>
                              </p:par>
                              <p:par>
                                <p:cTn id="11" presetID="3" presetClass="emph" presetSubtype="2" fill="hold" nodeType="withEffect">
                                  <p:stCondLst>
                                    <p:cond delay="0"/>
                                  </p:stCondLst>
                                  <p:childTnLst>
                                    <p:animClr clrSpc="rgb" dir="cw">
                                      <p:cBhvr override="childStyle">
                                        <p:cTn id="12" dur="500" fill="hold"/>
                                        <p:tgtEl>
                                          <p:spTgt spid="16">
                                            <p:txEl>
                                              <p:pRg st="3" end="3"/>
                                            </p:txEl>
                                          </p:spTgt>
                                        </p:tgtEl>
                                        <p:attrNameLst>
                                          <p:attrName>style.color</p:attrName>
                                        </p:attrNameLst>
                                      </p:cBhvr>
                                      <p:to>
                                        <a:schemeClr val="bg2"/>
                                      </p:to>
                                    </p:animClr>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6">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
                                            <p:txEl>
                                              <p:pRg st="9" end="9"/>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4295</TotalTime>
  <Words>4885</Words>
  <Application>Microsoft Office PowerPoint</Application>
  <PresentationFormat>Widescreen</PresentationFormat>
  <Paragraphs>920</Paragraphs>
  <Slides>54</Slides>
  <Notes>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vt:lpstr>
      <vt:lpstr>Calibri Light</vt:lpstr>
      <vt:lpstr>Cambria Math</vt:lpstr>
      <vt:lpstr>Gill Sans MT</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 for Closed-Loop feedback system:</vt:lpstr>
      <vt:lpstr>PowerPoint Presentation</vt:lpstr>
      <vt:lpstr>Determining Bots center location</vt:lpstr>
      <vt:lpstr>PowerPoint Presentation</vt:lpstr>
      <vt:lpstr>Robot Path Planning  - A* Algorithm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Teja Sriramula</dc:creator>
  <cp:lastModifiedBy>sameer pujari</cp:lastModifiedBy>
  <cp:revision>153</cp:revision>
  <dcterms:created xsi:type="dcterms:W3CDTF">2022-06-13T05:28:12Z</dcterms:created>
  <dcterms:modified xsi:type="dcterms:W3CDTF">2022-06-23T18:27:16Z</dcterms:modified>
</cp:coreProperties>
</file>